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omments/comment3.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82"/>
  </p:notesMasterIdLst>
  <p:handoutMasterIdLst>
    <p:handoutMasterId r:id="rId83"/>
  </p:handoutMasterIdLst>
  <p:sldIdLst>
    <p:sldId id="400" r:id="rId3"/>
    <p:sldId id="398" r:id="rId4"/>
    <p:sldId id="395" r:id="rId5"/>
    <p:sldId id="402" r:id="rId6"/>
    <p:sldId id="404" r:id="rId7"/>
    <p:sldId id="373" r:id="rId8"/>
    <p:sldId id="377" r:id="rId9"/>
    <p:sldId id="403" r:id="rId10"/>
    <p:sldId id="418" r:id="rId11"/>
    <p:sldId id="378" r:id="rId12"/>
    <p:sldId id="379" r:id="rId13"/>
    <p:sldId id="409" r:id="rId14"/>
    <p:sldId id="410" r:id="rId15"/>
    <p:sldId id="411" r:id="rId16"/>
    <p:sldId id="449" r:id="rId17"/>
    <p:sldId id="413" r:id="rId18"/>
    <p:sldId id="405" r:id="rId19"/>
    <p:sldId id="375" r:id="rId20"/>
    <p:sldId id="363" r:id="rId21"/>
    <p:sldId id="364" r:id="rId22"/>
    <p:sldId id="368" r:id="rId23"/>
    <p:sldId id="376" r:id="rId24"/>
    <p:sldId id="290" r:id="rId25"/>
    <p:sldId id="365" r:id="rId26"/>
    <p:sldId id="383" r:id="rId27"/>
    <p:sldId id="299" r:id="rId28"/>
    <p:sldId id="397" r:id="rId29"/>
    <p:sldId id="384" r:id="rId30"/>
    <p:sldId id="390" r:id="rId31"/>
    <p:sldId id="385" r:id="rId32"/>
    <p:sldId id="386" r:id="rId33"/>
    <p:sldId id="392" r:id="rId34"/>
    <p:sldId id="366" r:id="rId35"/>
    <p:sldId id="297" r:id="rId36"/>
    <p:sldId id="393" r:id="rId37"/>
    <p:sldId id="331" r:id="rId38"/>
    <p:sldId id="415" r:id="rId39"/>
    <p:sldId id="476" r:id="rId40"/>
    <p:sldId id="477" r:id="rId41"/>
    <p:sldId id="478" r:id="rId42"/>
    <p:sldId id="480" r:id="rId43"/>
    <p:sldId id="481" r:id="rId44"/>
    <p:sldId id="482" r:id="rId45"/>
    <p:sldId id="483" r:id="rId46"/>
    <p:sldId id="485" r:id="rId47"/>
    <p:sldId id="486" r:id="rId48"/>
    <p:sldId id="487" r:id="rId49"/>
    <p:sldId id="488" r:id="rId50"/>
    <p:sldId id="490" r:id="rId51"/>
    <p:sldId id="496" r:id="rId52"/>
    <p:sldId id="497" r:id="rId53"/>
    <p:sldId id="498" r:id="rId54"/>
    <p:sldId id="499" r:id="rId55"/>
    <p:sldId id="500" r:id="rId56"/>
    <p:sldId id="501" r:id="rId57"/>
    <p:sldId id="502" r:id="rId58"/>
    <p:sldId id="452" r:id="rId59"/>
    <p:sldId id="332" r:id="rId60"/>
    <p:sldId id="453" r:id="rId61"/>
    <p:sldId id="454" r:id="rId62"/>
    <p:sldId id="455" r:id="rId63"/>
    <p:sldId id="456" r:id="rId64"/>
    <p:sldId id="457" r:id="rId65"/>
    <p:sldId id="458" r:id="rId66"/>
    <p:sldId id="459" r:id="rId67"/>
    <p:sldId id="460" r:id="rId68"/>
    <p:sldId id="444" r:id="rId69"/>
    <p:sldId id="416" r:id="rId70"/>
    <p:sldId id="466" r:id="rId71"/>
    <p:sldId id="473" r:id="rId72"/>
    <p:sldId id="467" r:id="rId73"/>
    <p:sldId id="468" r:id="rId74"/>
    <p:sldId id="469" r:id="rId75"/>
    <p:sldId id="470" r:id="rId76"/>
    <p:sldId id="472" r:id="rId77"/>
    <p:sldId id="471" r:id="rId78"/>
    <p:sldId id="474" r:id="rId79"/>
    <p:sldId id="475" r:id="rId80"/>
    <p:sldId id="503" r:id="rId8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4" clrIdx="0"/>
  <p:cmAuthor id="1" name="Alan Kaplan" initials="A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8080"/>
    <a:srgbClr val="000066"/>
    <a:srgbClr val="05325B"/>
    <a:srgbClr val="BEBE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0-23T09:37:02.078" idx="9">
    <p:pos x="5184" y="1152"/>
    <p:text>Title added.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10-23T09:37:02.078" idx="14">
    <p:pos x="5184" y="1152"/>
    <p:text>Title added.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10-23T09:37:02.078" idx="13">
    <p:pos x="5184" y="1152"/>
    <p:text>Title added.</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A87628-214F-4F10-8C1D-1DDBDECB73D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75707B-F702-42EF-A7AC-A66E56C7D35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Times" pitchFamily="-65" charset="0"/>
              </a:rPr>
              <a:t>Title page option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23908" name="Slide Number Placeholder 3"/>
          <p:cNvSpPr>
            <a:spLocks noGrp="1"/>
          </p:cNvSpPr>
          <p:nvPr>
            <p:ph type="sldNum" sz="quarter" idx="5"/>
          </p:nvPr>
        </p:nvSpPr>
        <p:spPr>
          <a:noFill/>
        </p:spPr>
        <p:txBody>
          <a:bodyPr/>
          <a:lstStyle/>
          <a:p>
            <a:fld id="{CE94B42F-76AA-4276-B382-7E83040DA86E}" type="slidenum">
              <a:rPr lang="nb-NO">
                <a:latin typeface="Arial" charset="0"/>
              </a:rPr>
              <a:pPr/>
              <a:t>29</a:t>
            </a:fld>
            <a:endParaRPr lang="nb-NO">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13668" name="Slide Number Placeholder 3"/>
          <p:cNvSpPr>
            <a:spLocks noGrp="1"/>
          </p:cNvSpPr>
          <p:nvPr>
            <p:ph type="sldNum" sz="quarter" idx="5"/>
          </p:nvPr>
        </p:nvSpPr>
        <p:spPr>
          <a:noFill/>
        </p:spPr>
        <p:txBody>
          <a:bodyPr/>
          <a:lstStyle/>
          <a:p>
            <a:fld id="{8CF15122-4086-4114-8425-0207A7B9B300}" type="slidenum">
              <a:rPr lang="en-US">
                <a:latin typeface="Arial" charset="0"/>
              </a:rPr>
              <a:pPr/>
              <a:t>30</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15716" name="Slide Number Placeholder 3"/>
          <p:cNvSpPr>
            <a:spLocks noGrp="1"/>
          </p:cNvSpPr>
          <p:nvPr>
            <p:ph type="sldNum" sz="quarter" idx="5"/>
          </p:nvPr>
        </p:nvSpPr>
        <p:spPr>
          <a:noFill/>
        </p:spPr>
        <p:txBody>
          <a:bodyPr/>
          <a:lstStyle/>
          <a:p>
            <a:fld id="{873F1A37-C467-4A6B-ADCE-A0E31265B341}" type="slidenum">
              <a:rPr lang="nb-NO">
                <a:latin typeface="Arial" charset="0"/>
              </a:rPr>
              <a:pPr/>
              <a:t>31</a:t>
            </a:fld>
            <a:endParaRPr lang="nb-NO">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28004" name="Slide Number Placeholder 3"/>
          <p:cNvSpPr>
            <a:spLocks noGrp="1"/>
          </p:cNvSpPr>
          <p:nvPr>
            <p:ph type="sldNum" sz="quarter" idx="5"/>
          </p:nvPr>
        </p:nvSpPr>
        <p:spPr>
          <a:noFill/>
        </p:spPr>
        <p:txBody>
          <a:bodyPr/>
          <a:lstStyle/>
          <a:p>
            <a:fld id="{A84CA0DD-7E66-4268-B114-AE73ED65F07E}" type="slidenum">
              <a:rPr lang="nb-NO">
                <a:latin typeface="Arial" charset="0"/>
              </a:rPr>
              <a:pPr/>
              <a:t>32</a:t>
            </a:fld>
            <a:endParaRPr lang="nb-NO">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a:ln/>
        </p:spPr>
      </p:sp>
      <p:sp>
        <p:nvSpPr>
          <p:cNvPr id="94211" name="2 Marcador de notas"/>
          <p:cNvSpPr>
            <a:spLocks noGrp="1"/>
          </p:cNvSpPr>
          <p:nvPr>
            <p:ph type="body" idx="1"/>
          </p:nvPr>
        </p:nvSpPr>
        <p:spPr>
          <a:noFill/>
          <a:ln/>
        </p:spPr>
        <p:txBody>
          <a:bodyPr/>
          <a:lstStyle/>
          <a:p>
            <a:pPr eaLnBrk="1" hangingPunct="1">
              <a:lnSpc>
                <a:spcPct val="90000"/>
              </a:lnSpc>
            </a:pPr>
            <a:r>
              <a:rPr lang="en-US" sz="1100" smtClean="0">
                <a:latin typeface="Times" pitchFamily="-65" charset="0"/>
              </a:rPr>
              <a:t>Conventional advice is so dull and we all love the maverick. In their refreshing and plausible editorial in the most recent issue of the </a:t>
            </a:r>
            <a:r>
              <a:rPr lang="en-US" sz="1100" i="1" smtClean="0">
                <a:latin typeface="Times" pitchFamily="-65" charset="0"/>
              </a:rPr>
              <a:t>PCRJ, Enright and White challenge the </a:t>
            </a:r>
            <a:r>
              <a:rPr lang="en-US" sz="1100" smtClean="0">
                <a:latin typeface="Times" pitchFamily="-65" charset="0"/>
              </a:rPr>
              <a:t>conventional wisdom on early detection of COPD by stating that early detection of COPD is a waste of resources.1 The advice they offer is attractive, but it should not be trusted and here is why. If we do not detect early symptomatic disease, we detect it late – i.e. when the lung damage is irreversible and will progress. The decline in lung function is much faster in GOLD stages I to II than it is for stages III or IV.2 There is no evidence that late smoking cessation reduces decline in lung function. If symptomatic individuals with COPD are not diagnosed early, they are denied proper education on the management of symptoms and preservation of lung function. Furthermore, they have no access to pulmonary rehabilitation or drugs which can improve symptoms and reduce exacerbations. Opportunistic case finding of symptomatic disease does not involve additional resources of screening; certainly in the UK, this is part of the core services that primary care should provide and is remunerated to do so. The authors state that in many countries clinicians fail to manage patients with diagnosed COPD effectively, but this does not mean that earlier diagnosis is wrong The authors correctly state that the progression of early disease is unclear, but patients with symptomatic GOLD stage I are more likely to progress3 – which is why only symptomatic people should be diagnosed. All major guidelines recommend early diagnosis of symptomatic disease – the most recent being the UK NICE guidelines,4 which examined the subject very thoroughly and state: “Spirometry should be performed in patients who are over 35, current or ex-smokers, and have a chronic cough. Spirometry should be considered in patients with chronic bronchitis. A significant proportion of these will go on to develop airflow limitation.” Following the nihilistic advice in Enright and White’s editorial1 will condemn people to preventable, intractable lung disease.</a:t>
            </a:r>
          </a:p>
          <a:p>
            <a:pPr eaLnBrk="1" hangingPunct="1">
              <a:lnSpc>
                <a:spcPct val="90000"/>
              </a:lnSpc>
            </a:pPr>
            <a:endParaRPr lang="en-US" sz="1100" smtClean="0">
              <a:latin typeface="Times" pitchFamily="-65" charset="0"/>
            </a:endParaRPr>
          </a:p>
        </p:txBody>
      </p:sp>
      <p:sp>
        <p:nvSpPr>
          <p:cNvPr id="94212" name="3 Marcador de número de diapositiva"/>
          <p:cNvSpPr>
            <a:spLocks noGrp="1"/>
          </p:cNvSpPr>
          <p:nvPr>
            <p:ph type="sldNum" sz="quarter" idx="5"/>
          </p:nvPr>
        </p:nvSpPr>
        <p:spPr>
          <a:noFill/>
        </p:spPr>
        <p:txBody>
          <a:bodyPr/>
          <a:lstStyle/>
          <a:p>
            <a:fld id="{0B33375B-50CA-473D-91AF-334AC58F9B58}" type="slidenum">
              <a:rPr lang="en-GB">
                <a:latin typeface="Arial" charset="0"/>
              </a:rPr>
              <a:pPr/>
              <a:t>33</a:t>
            </a:fld>
            <a:endParaRPr lang="en-GB">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30052" name="Slide Number Placeholder 3"/>
          <p:cNvSpPr>
            <a:spLocks noGrp="1"/>
          </p:cNvSpPr>
          <p:nvPr>
            <p:ph type="sldNum" sz="quarter" idx="5"/>
          </p:nvPr>
        </p:nvSpPr>
        <p:spPr>
          <a:noFill/>
        </p:spPr>
        <p:txBody>
          <a:bodyPr/>
          <a:lstStyle/>
          <a:p>
            <a:fld id="{790FF2DA-E5E2-4AD0-983A-51577179762A}" type="slidenum">
              <a:rPr lang="en-US">
                <a:latin typeface="Arial" charset="0"/>
              </a:rPr>
              <a:pPr/>
              <a:t>35</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29AB3A41-58EE-419E-9264-33C2F9EFAA1B}" type="slidenum">
              <a:rPr lang="en-GB"/>
              <a:pPr>
                <a:defRPr/>
              </a:pPr>
              <a:t>38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spcBef>
                <a:spcPct val="0"/>
              </a:spcBef>
            </a:pPr>
            <a:r>
              <a:rPr lang="en-AU" smtClean="0"/>
              <a:t>When data collected in Europe using the Confronting COPD questionnaire were combined with the American data, the results showed that for the third of patients who were too breathless to leave the house, 36% described their disease as mild or moderate, as did 60% of those who became short of breath after walking on the flat for a few minutes.</a:t>
            </a:r>
            <a:r>
              <a:rPr lang="en-AU" baseline="30000" smtClean="0"/>
              <a:t>1</a:t>
            </a:r>
          </a:p>
          <a:p>
            <a:pPr eaLnBrk="1" hangingPunct="1">
              <a:spcBef>
                <a:spcPct val="0"/>
              </a:spcBef>
            </a:pPr>
            <a:endParaRPr lang="en-AU" smtClean="0"/>
          </a:p>
          <a:p>
            <a:pPr eaLnBrk="1" hangingPunct="1">
              <a:spcBef>
                <a:spcPct val="0"/>
              </a:spcBef>
            </a:pPr>
            <a:r>
              <a:rPr lang="en-AU" smtClean="0"/>
              <a:t>These data suggest that patients can understate the severity of their disease, making it difficult for physicians to assess the impact of patients’ symptoms on their lives. The data also suggest that the impact of COPD is similar in different regions despite regional differences in management of the disease. </a:t>
            </a:r>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GB" sz="1000" smtClean="0"/>
              <a:t>1. </a:t>
            </a:r>
            <a:r>
              <a:rPr lang="en-AU" sz="1000" smtClean="0"/>
              <a:t>Rennard S et al. </a:t>
            </a:r>
            <a:r>
              <a:rPr lang="en-AU" sz="1000" i="1" smtClean="0"/>
              <a:t>Eur Respir J</a:t>
            </a:r>
            <a:r>
              <a:rPr lang="en-AU" sz="1000" smtClean="0"/>
              <a:t> 2002;20:799–805.</a:t>
            </a:r>
            <a:endParaRPr lang="en-GB" sz="1000" smtClean="0"/>
          </a:p>
          <a:p>
            <a:pPr eaLnBrk="1" hangingPunct="1">
              <a:spcBef>
                <a:spcPct val="0"/>
              </a:spcBef>
            </a:pPr>
            <a:endParaRPr lang="en-A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4D4C530A-6637-41D8-8991-87A7F4082270}" type="slidenum">
              <a:rPr lang="en-GB"/>
              <a:pPr>
                <a:defRPr/>
              </a:pPr>
              <a:t>39</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pPr eaLnBrk="1" hangingPunct="1">
              <a:spcBef>
                <a:spcPct val="0"/>
              </a:spcBef>
            </a:pPr>
            <a:r>
              <a:rPr lang="en-AU" smtClean="0"/>
              <a:t>It is clear that the management of COPD needs to be improved. Around 11% of patients with the disease remain undiagnosed, and a significant proportion are not treated or are sub-optimally managed, leading to poor quality of life.</a:t>
            </a:r>
            <a:r>
              <a:rPr lang="en-AU" baseline="30000" smtClean="0"/>
              <a:t>1</a:t>
            </a:r>
            <a:r>
              <a:rPr lang="en-AU" smtClean="0"/>
              <a:t> The problem is further compounded by the fact that many patients with COPD do not consult their physician until late into the course of their disease. Even those patients under the care of a physician do not report all exacerbations, with 49% of exacerbations going unreported.</a:t>
            </a:r>
            <a:r>
              <a:rPr lang="en-AU" baseline="30000" smtClean="0"/>
              <a:t>2</a:t>
            </a:r>
            <a:r>
              <a:rPr lang="en-AU" smtClean="0"/>
              <a:t> Patients also overstate their COPD control. Of patients with a severe/high moderate degree of breathlessness, 52% considered themselves to be well or completely controlled.</a:t>
            </a:r>
            <a:r>
              <a:rPr lang="en-AU" baseline="30000" smtClean="0"/>
              <a:t>1</a:t>
            </a:r>
            <a:r>
              <a:rPr lang="en-AU" smtClean="0"/>
              <a:t> These findings confirm that patients and physicians require a tool to facilitate fact-based dialogue and to help achieve a mutual understanding of disease status and impact. A better understanding would help physicians optimise COPD management and thus improve patients’ quality of life.</a:t>
            </a:r>
            <a:endParaRPr lang="en-US" smtClean="0"/>
          </a:p>
          <a:p>
            <a:pPr eaLnBrk="1" hangingPunct="1">
              <a:spcBef>
                <a:spcPct val="0"/>
              </a:spcBef>
            </a:pPr>
            <a:endParaRPr lang="en-AU" smtClean="0"/>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GB" sz="1000" smtClean="0"/>
              <a:t>1. Confronting COPD in America: Executive Summary; http://www.aarc.org/resources/confronting_copd/exesum.pdf; last accessed 130808</a:t>
            </a:r>
            <a:r>
              <a:rPr lang="en-AU" sz="1000" smtClean="0"/>
              <a:t>.</a:t>
            </a:r>
          </a:p>
          <a:p>
            <a:pPr eaLnBrk="1" hangingPunct="1">
              <a:lnSpc>
                <a:spcPct val="80000"/>
              </a:lnSpc>
              <a:spcBef>
                <a:spcPct val="5000"/>
              </a:spcBef>
              <a:buClr>
                <a:schemeClr val="tx1"/>
              </a:buClr>
            </a:pPr>
            <a:r>
              <a:rPr lang="en-US" sz="1000" smtClean="0"/>
              <a:t>2. Seemungal TAR et al. </a:t>
            </a:r>
            <a:r>
              <a:rPr lang="en-US" sz="1000" i="1" smtClean="0"/>
              <a:t>Am J Respir Crit Care Med</a:t>
            </a:r>
            <a:r>
              <a:rPr lang="en-US" sz="1000" smtClean="0"/>
              <a:t> 1998;157:1418–1422.</a:t>
            </a:r>
          </a:p>
          <a:p>
            <a:pPr eaLnBrk="1" hangingPunct="1">
              <a:spcBef>
                <a:spcPct val="0"/>
              </a:spcBef>
            </a:pPr>
            <a:endParaRPr lang="en-AU" sz="10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ln/>
        </p:spPr>
      </p:sp>
      <p:sp>
        <p:nvSpPr>
          <p:cNvPr id="35843" name="2 - Θέση σημειώσεων"/>
          <p:cNvSpPr>
            <a:spLocks noGrp="1"/>
          </p:cNvSpPr>
          <p:nvPr>
            <p:ph type="body" idx="1"/>
          </p:nvPr>
        </p:nvSpPr>
        <p:spPr>
          <a:noFill/>
          <a:ln w="9525"/>
        </p:spPr>
        <p:txBody>
          <a:bodyPr/>
          <a:lstStyle/>
          <a:p>
            <a:r>
              <a:rPr lang="en-US" smtClean="0"/>
              <a:t>CARS COPD ACTIVITY RATING SCALE</a:t>
            </a:r>
            <a:endParaRPr lang="el-GR" smtClean="0"/>
          </a:p>
        </p:txBody>
      </p:sp>
      <p:sp>
        <p:nvSpPr>
          <p:cNvPr id="112644" name="3 - Θέση αριθμού διαφάνειας"/>
          <p:cNvSpPr>
            <a:spLocks noGrp="1"/>
          </p:cNvSpPr>
          <p:nvPr>
            <p:ph type="sldNum" sz="quarter" idx="5"/>
          </p:nvPr>
        </p:nvSpPr>
        <p:spPr/>
        <p:txBody>
          <a:bodyPr/>
          <a:lstStyle/>
          <a:p>
            <a:pPr>
              <a:defRPr/>
            </a:pPr>
            <a:fld id="{AFF1552B-E105-4993-B717-B9076656012A}" type="slidenum">
              <a:rPr lang="el-GR" smtClean="0"/>
              <a:pPr>
                <a:defRPr/>
              </a:pPr>
              <a:t>40</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Tahoma" pitchFamily="34" charset="0"/>
                <a:cs typeface="Tahoma" pitchFamily="34" charset="0"/>
              </a:rPr>
              <a:t>An 8-item measure of health status impairment in COPD </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0B70C11-7D32-4753-8BCB-083FE49F5922}" type="slidenum">
              <a:rPr lang="en-US" smtClean="0">
                <a:latin typeface="Times" pitchFamily="-112" charset="0"/>
              </a:rPr>
              <a:pPr/>
              <a:t>2</a:t>
            </a:fld>
            <a:endParaRPr lang="en-US" smtClean="0">
              <a:latin typeface="Times" pitchFamily="-112"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Times" pitchFamily="-112" charset="0"/>
              </a:rPr>
              <a:t>Bullet page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Tahoma" pitchFamily="34" charset="0"/>
                <a:cs typeface="Tahoma" pitchFamily="34" charset="0"/>
              </a:rPr>
              <a:t>relates well to other measures of health status</a:t>
            </a:r>
            <a:r>
              <a:rPr lang="en-US" sz="1200" baseline="30000" dirty="0" smtClean="0">
                <a:latin typeface="Tahoma" pitchFamily="34" charset="0"/>
                <a:cs typeface="Tahoma" pitchFamily="34" charset="0"/>
              </a:rPr>
              <a:t> </a:t>
            </a:r>
            <a:r>
              <a:rPr lang="en-US" sz="1200" dirty="0" smtClean="0">
                <a:latin typeface="Tahoma" pitchFamily="34" charset="0"/>
                <a:cs typeface="Tahoma" pitchFamily="34" charset="0"/>
              </a:rPr>
              <a:t>and predicts future mortality risk.</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43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p:cNvSpPr>
            <a:spLocks noGrp="1" noChangeArrowheads="1"/>
          </p:cNvSpPr>
          <p:nvPr>
            <p:ph type="sldNum" sz="quarter" idx="5"/>
          </p:nvPr>
        </p:nvSpPr>
        <p:spPr/>
        <p:txBody>
          <a:bodyPr/>
          <a:lstStyle/>
          <a:p>
            <a:pPr>
              <a:defRPr/>
            </a:pPr>
            <a:fld id="{386BAB13-2AB7-42D2-B1F1-72854FF12F38}" type="slidenum">
              <a:rPr lang="nl-NL"/>
              <a:pPr>
                <a:defRPr/>
              </a:pPr>
              <a:t>46</a:t>
            </a:fld>
            <a:endParaRPr lang="nl-NL"/>
          </a:p>
        </p:txBody>
      </p:sp>
      <p:sp>
        <p:nvSpPr>
          <p:cNvPr id="34819" name="Rectangle 7"/>
          <p:cNvSpPr txBox="1">
            <a:spLocks noGrp="1" noChangeArrowheads="1"/>
          </p:cNvSpPr>
          <p:nvPr/>
        </p:nvSpPr>
        <p:spPr bwMode="auto">
          <a:xfrm>
            <a:off x="3886200" y="8686800"/>
            <a:ext cx="2970213" cy="455613"/>
          </a:xfrm>
          <a:prstGeom prst="rect">
            <a:avLst/>
          </a:prstGeom>
          <a:noFill/>
          <a:ln w="9525">
            <a:noFill/>
            <a:miter lim="800000"/>
            <a:headEnd/>
            <a:tailEnd/>
          </a:ln>
        </p:spPr>
        <p:txBody>
          <a:bodyPr lIns="91256" tIns="45628" rIns="91256" bIns="45628" anchor="b"/>
          <a:lstStyle/>
          <a:p>
            <a:pPr algn="r" defTabSz="912813"/>
            <a:fld id="{CBC874A2-7CF2-4553-9E1D-4047789693FD}" type="slidenum">
              <a:rPr lang="en-GB" sz="1200"/>
              <a:pPr algn="r" defTabSz="912813"/>
              <a:t>46</a:t>
            </a:fld>
            <a:endParaRPr lang="en-GB"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w="9525"/>
        </p:spPr>
        <p:txBody>
          <a:bodyPr lIns="91256" tIns="45628" rIns="91256" bIns="45628"/>
          <a:lstStyle/>
          <a:p>
            <a:r>
              <a:rPr lang="en-GB" smtClean="0"/>
              <a:t>The CAT has been designed to overcome the shortfalls of earlier questionnaires measuring disability in COPD.</a:t>
            </a:r>
          </a:p>
          <a:p>
            <a:r>
              <a:rPr lang="en-GB" smtClean="0"/>
              <a:t>This slide outlines the key differences between the CAT and the SGRQ, MRC Dyspnoea questionnaire and the CCQ.</a:t>
            </a:r>
          </a:p>
          <a:p>
            <a:r>
              <a:rPr lang="en-GB" smtClean="0"/>
              <a:t>The CAT is a simple, short, easy to use self-administered, paper-based questionnaire for use in clinical practice.</a:t>
            </a:r>
          </a:p>
          <a:p>
            <a:r>
              <a:rPr lang="en-GB" smtClean="0"/>
              <a:t>The SGRQ is significantly longer</a:t>
            </a:r>
            <a:r>
              <a:rPr lang="en-GB" baseline="30000" smtClean="0"/>
              <a:t>1</a:t>
            </a:r>
            <a:r>
              <a:rPr lang="en-GB" smtClean="0"/>
              <a:t> than the CAT and the CCQ slightly longer (although still relatively quick to administer, approximately 2 minutes</a:t>
            </a:r>
            <a:r>
              <a:rPr lang="en-GB" baseline="30000" smtClean="0"/>
              <a:t>2</a:t>
            </a:r>
            <a:r>
              <a:rPr lang="en-GB" smtClean="0"/>
              <a:t>). </a:t>
            </a:r>
          </a:p>
          <a:p>
            <a:r>
              <a:rPr lang="en-GB" smtClean="0"/>
              <a:t>The SGRQ is complex to administer and score</a:t>
            </a:r>
            <a:r>
              <a:rPr lang="en-GB" baseline="30000" smtClean="0"/>
              <a:t>1</a:t>
            </a:r>
            <a:r>
              <a:rPr lang="en-GB" smtClean="0"/>
              <a:t> and must be analysed on a computer.</a:t>
            </a:r>
          </a:p>
          <a:p>
            <a:r>
              <a:rPr lang="en-GB" smtClean="0"/>
              <a:t>The MRC dyspnoea questionnaire measures dyspnoea only</a:t>
            </a:r>
            <a:r>
              <a:rPr lang="en-GB" baseline="30000" smtClean="0"/>
              <a:t>3</a:t>
            </a:r>
            <a:r>
              <a:rPr lang="en-GB" smtClean="0"/>
              <a:t> whereas CAT is a holistic measure of the impact of COPD on the patient, </a:t>
            </a:r>
          </a:p>
          <a:p>
            <a:r>
              <a:rPr lang="en-GB" smtClean="0"/>
              <a:t>The SGRQ is predominantly used in clinical trials;</a:t>
            </a:r>
            <a:r>
              <a:rPr lang="en-GB" baseline="30000" smtClean="0"/>
              <a:t>1</a:t>
            </a:r>
            <a:r>
              <a:rPr lang="en-GB" smtClean="0"/>
              <a:t> other questionnaires are designed for use in clinical practice.</a:t>
            </a:r>
            <a:r>
              <a:rPr lang="en-GB" baseline="30000" smtClean="0"/>
              <a:t>2</a:t>
            </a:r>
          </a:p>
          <a:p>
            <a:endParaRPr lang="en-GB" baseline="30000" smtClean="0"/>
          </a:p>
          <a:p>
            <a:endParaRPr lang="en-GB" baseline="30000" smtClean="0"/>
          </a:p>
          <a:p>
            <a:endParaRPr lang="en-GB" baseline="30000" smtClean="0"/>
          </a:p>
          <a:p>
            <a:pPr>
              <a:spcBef>
                <a:spcPct val="20000"/>
              </a:spcBef>
            </a:pPr>
            <a:r>
              <a:rPr lang="en-GB" sz="1000" smtClean="0"/>
              <a:t>1. Jones PW </a:t>
            </a:r>
            <a:r>
              <a:rPr lang="en-GB" sz="1000" i="1" smtClean="0"/>
              <a:t>et al</a:t>
            </a:r>
            <a:r>
              <a:rPr lang="en-GB" sz="1000" smtClean="0"/>
              <a:t>. Resp med 1991; 85 (Suppl B): 25–31; </a:t>
            </a:r>
          </a:p>
          <a:p>
            <a:pPr>
              <a:spcBef>
                <a:spcPct val="20000"/>
              </a:spcBef>
            </a:pPr>
            <a:r>
              <a:rPr lang="en-GB" sz="1000" smtClean="0"/>
              <a:t>2. Van der Molen </a:t>
            </a:r>
            <a:r>
              <a:rPr lang="en-GB" sz="1000" i="1" smtClean="0"/>
              <a:t>et al</a:t>
            </a:r>
            <a:r>
              <a:rPr lang="en-GB" sz="1000" smtClean="0"/>
              <a:t>. Health and Quality of Life Outcomes 2003; 1: 13–22;</a:t>
            </a:r>
          </a:p>
          <a:p>
            <a:pPr>
              <a:spcBef>
                <a:spcPct val="20000"/>
              </a:spcBef>
            </a:pPr>
            <a:r>
              <a:rPr lang="en-GB" sz="1000" smtClean="0"/>
              <a:t>3. Bestall JC </a:t>
            </a:r>
            <a:r>
              <a:rPr lang="en-GB" sz="1000" i="1" smtClean="0"/>
              <a:t>et al</a:t>
            </a:r>
            <a:r>
              <a:rPr lang="en-GB" sz="1000" smtClean="0"/>
              <a:t>. Thorax 1999; 54: 581–6. </a:t>
            </a:r>
          </a:p>
          <a:p>
            <a:endParaRPr lang="en-GB" sz="1000" baseline="30000" smtClean="0"/>
          </a:p>
          <a:p>
            <a:endParaRPr lang="en-GB" sz="1000" baseline="30000" smtClean="0"/>
          </a:p>
          <a:p>
            <a:endParaRPr lang="en-GB" baseline="30000" smtClean="0"/>
          </a:p>
          <a:p>
            <a:endParaRPr lang="en-GB" baseline="30000" smtClean="0"/>
          </a:p>
        </p:txBody>
      </p:sp>
      <p:sp>
        <p:nvSpPr>
          <p:cNvPr id="34822" name="Text Box 4"/>
          <p:cNvSpPr txBox="1">
            <a:spLocks noChangeArrowheads="1"/>
          </p:cNvSpPr>
          <p:nvPr/>
        </p:nvSpPr>
        <p:spPr bwMode="auto">
          <a:xfrm>
            <a:off x="0" y="1635125"/>
            <a:ext cx="804863" cy="588963"/>
          </a:xfrm>
          <a:prstGeom prst="rect">
            <a:avLst/>
          </a:prstGeom>
          <a:noFill/>
          <a:ln w="9525">
            <a:noFill/>
            <a:miter lim="800000"/>
            <a:headEnd/>
            <a:tailEnd/>
          </a:ln>
        </p:spPr>
        <p:txBody>
          <a:bodyPr wrap="none" lIns="91256" tIns="45628" rIns="91256" bIns="45628">
            <a:spAutoFit/>
          </a:bodyPr>
          <a:lstStyle/>
          <a:p>
            <a:pPr defTabSz="912813"/>
            <a:r>
              <a:rPr lang="en-GB" sz="1200" b="1"/>
              <a:t>13/581/B</a:t>
            </a:r>
          </a:p>
          <a:p>
            <a:pPr defTabSz="912813"/>
            <a:r>
              <a:rPr lang="en-GB" sz="1200" b="1"/>
              <a:t>14/19/A</a:t>
            </a:r>
          </a:p>
          <a:p>
            <a:pPr defTabSz="912813"/>
            <a:r>
              <a:rPr lang="en-GB" sz="1200" b="1"/>
              <a:t>15/29/A</a:t>
            </a:r>
          </a:p>
        </p:txBody>
      </p:sp>
      <p:sp>
        <p:nvSpPr>
          <p:cNvPr id="34823" name="Text Box 5"/>
          <p:cNvSpPr txBox="1">
            <a:spLocks noChangeArrowheads="1"/>
          </p:cNvSpPr>
          <p:nvPr/>
        </p:nvSpPr>
        <p:spPr bwMode="auto">
          <a:xfrm>
            <a:off x="5899150" y="2489200"/>
            <a:ext cx="804863" cy="252413"/>
          </a:xfrm>
          <a:prstGeom prst="rect">
            <a:avLst/>
          </a:prstGeom>
          <a:noFill/>
          <a:ln w="9525">
            <a:noFill/>
            <a:miter lim="800000"/>
            <a:headEnd/>
            <a:tailEnd/>
          </a:ln>
        </p:spPr>
        <p:txBody>
          <a:bodyPr wrap="none" lIns="91256" tIns="45628" rIns="91256" bIns="45628">
            <a:spAutoFit/>
          </a:bodyPr>
          <a:lstStyle/>
          <a:p>
            <a:pPr defTabSz="912813"/>
            <a:r>
              <a:rPr lang="en-GB" sz="1200" b="1"/>
              <a:t>13/581/A</a:t>
            </a:r>
          </a:p>
        </p:txBody>
      </p:sp>
      <p:sp>
        <p:nvSpPr>
          <p:cNvPr id="34824" name="Text Box 6"/>
          <p:cNvSpPr txBox="1">
            <a:spLocks noChangeArrowheads="1"/>
          </p:cNvSpPr>
          <p:nvPr/>
        </p:nvSpPr>
        <p:spPr bwMode="auto">
          <a:xfrm>
            <a:off x="0" y="2246313"/>
            <a:ext cx="804863" cy="587375"/>
          </a:xfrm>
          <a:prstGeom prst="rect">
            <a:avLst/>
          </a:prstGeom>
          <a:noFill/>
          <a:ln w="9525">
            <a:noFill/>
            <a:miter lim="800000"/>
            <a:headEnd/>
            <a:tailEnd/>
          </a:ln>
        </p:spPr>
        <p:txBody>
          <a:bodyPr wrap="none" lIns="91256" tIns="45628" rIns="91256" bIns="45628">
            <a:spAutoFit/>
          </a:bodyPr>
          <a:lstStyle/>
          <a:p>
            <a:pPr defTabSz="912813"/>
            <a:r>
              <a:rPr lang="en-GB" sz="1200" b="1"/>
              <a:t>13/582/A</a:t>
            </a:r>
          </a:p>
          <a:p>
            <a:pPr defTabSz="912813"/>
            <a:r>
              <a:rPr lang="en-GB" sz="1200" b="1"/>
              <a:t>14/15/A</a:t>
            </a:r>
          </a:p>
          <a:p>
            <a:pPr defTabSz="912813"/>
            <a:r>
              <a:rPr lang="en-GB" sz="1200" b="1"/>
              <a:t>15/26/A</a:t>
            </a:r>
          </a:p>
        </p:txBody>
      </p:sp>
      <p:sp>
        <p:nvSpPr>
          <p:cNvPr id="34825" name="Text Box 7"/>
          <p:cNvSpPr txBox="1">
            <a:spLocks noChangeArrowheads="1"/>
          </p:cNvSpPr>
          <p:nvPr/>
        </p:nvSpPr>
        <p:spPr bwMode="auto">
          <a:xfrm>
            <a:off x="5886450" y="1987550"/>
            <a:ext cx="720725" cy="419100"/>
          </a:xfrm>
          <a:prstGeom prst="rect">
            <a:avLst/>
          </a:prstGeom>
          <a:noFill/>
          <a:ln w="9525">
            <a:noFill/>
            <a:miter lim="800000"/>
            <a:headEnd/>
            <a:tailEnd/>
          </a:ln>
        </p:spPr>
        <p:txBody>
          <a:bodyPr wrap="none" lIns="91256" tIns="45628" rIns="91256" bIns="45628">
            <a:spAutoFit/>
          </a:bodyPr>
          <a:lstStyle/>
          <a:p>
            <a:pPr defTabSz="912813"/>
            <a:r>
              <a:rPr lang="en-GB" sz="1200" b="1"/>
              <a:t>14/14/A</a:t>
            </a:r>
          </a:p>
          <a:p>
            <a:pPr defTabSz="912813"/>
            <a:r>
              <a:rPr lang="en-GB" sz="1200" b="1"/>
              <a:t>15/30/A</a:t>
            </a:r>
          </a:p>
        </p:txBody>
      </p:sp>
      <p:sp>
        <p:nvSpPr>
          <p:cNvPr id="34826" name="Text Box 8"/>
          <p:cNvSpPr txBox="1">
            <a:spLocks noChangeArrowheads="1"/>
          </p:cNvSpPr>
          <p:nvPr/>
        </p:nvSpPr>
        <p:spPr bwMode="auto">
          <a:xfrm>
            <a:off x="52388" y="2959100"/>
            <a:ext cx="806450" cy="588963"/>
          </a:xfrm>
          <a:prstGeom prst="rect">
            <a:avLst/>
          </a:prstGeom>
          <a:noFill/>
          <a:ln w="9525">
            <a:noFill/>
            <a:miter lim="800000"/>
            <a:headEnd/>
            <a:tailEnd/>
          </a:ln>
        </p:spPr>
        <p:txBody>
          <a:bodyPr wrap="none" lIns="91256" tIns="45628" rIns="91256" bIns="45628">
            <a:spAutoFit/>
          </a:bodyPr>
          <a:lstStyle/>
          <a:p>
            <a:pPr defTabSz="912813"/>
            <a:r>
              <a:rPr lang="en-GB" sz="1200" b="1"/>
              <a:t>13/581/C</a:t>
            </a:r>
          </a:p>
          <a:p>
            <a:pPr defTabSz="912813"/>
            <a:r>
              <a:rPr lang="en-GB" sz="1200" b="1"/>
              <a:t>14/15/A</a:t>
            </a:r>
          </a:p>
          <a:p>
            <a:pPr defTabSz="912813"/>
            <a:r>
              <a:rPr lang="en-GB" sz="1200" b="1"/>
              <a:t>15/26/B</a:t>
            </a:r>
          </a:p>
        </p:txBody>
      </p:sp>
      <p:sp>
        <p:nvSpPr>
          <p:cNvPr id="34827" name="Text Box 9"/>
          <p:cNvSpPr txBox="1">
            <a:spLocks noChangeArrowheads="1"/>
          </p:cNvSpPr>
          <p:nvPr/>
        </p:nvSpPr>
        <p:spPr bwMode="auto">
          <a:xfrm>
            <a:off x="0" y="5505450"/>
            <a:ext cx="804863" cy="420688"/>
          </a:xfrm>
          <a:prstGeom prst="rect">
            <a:avLst/>
          </a:prstGeom>
          <a:noFill/>
          <a:ln w="9525">
            <a:noFill/>
            <a:miter lim="800000"/>
            <a:headEnd/>
            <a:tailEnd/>
          </a:ln>
        </p:spPr>
        <p:txBody>
          <a:bodyPr wrap="none" lIns="91256" tIns="45628" rIns="91256" bIns="45628">
            <a:spAutoFit/>
          </a:bodyPr>
          <a:lstStyle/>
          <a:p>
            <a:pPr defTabSz="912813"/>
            <a:r>
              <a:rPr lang="en-GB" sz="1200" b="1"/>
              <a:t>13/582/A</a:t>
            </a:r>
          </a:p>
          <a:p>
            <a:pPr defTabSz="912813"/>
            <a:r>
              <a:rPr lang="en-GB" sz="1200" b="1"/>
              <a:t>15/26/A</a:t>
            </a:r>
          </a:p>
        </p:txBody>
      </p:sp>
      <p:sp>
        <p:nvSpPr>
          <p:cNvPr id="34828" name="Text Box 10"/>
          <p:cNvSpPr txBox="1">
            <a:spLocks noChangeArrowheads="1"/>
          </p:cNvSpPr>
          <p:nvPr/>
        </p:nvSpPr>
        <p:spPr bwMode="auto">
          <a:xfrm>
            <a:off x="0" y="5940425"/>
            <a:ext cx="720725" cy="250825"/>
          </a:xfrm>
          <a:prstGeom prst="rect">
            <a:avLst/>
          </a:prstGeom>
          <a:noFill/>
          <a:ln w="9525">
            <a:noFill/>
            <a:miter lim="800000"/>
            <a:headEnd/>
            <a:tailEnd/>
          </a:ln>
        </p:spPr>
        <p:txBody>
          <a:bodyPr wrap="none" lIns="91256" tIns="45628" rIns="91256" bIns="45628">
            <a:spAutoFit/>
          </a:bodyPr>
          <a:lstStyle/>
          <a:p>
            <a:pPr defTabSz="912813"/>
            <a:r>
              <a:rPr lang="en-GB" sz="1200" b="1"/>
              <a:t>15/26/B</a:t>
            </a:r>
          </a:p>
        </p:txBody>
      </p:sp>
      <p:sp>
        <p:nvSpPr>
          <p:cNvPr id="34829" name="Text Box 11"/>
          <p:cNvSpPr txBox="1">
            <a:spLocks noChangeArrowheads="1"/>
          </p:cNvSpPr>
          <p:nvPr/>
        </p:nvSpPr>
        <p:spPr bwMode="auto">
          <a:xfrm>
            <a:off x="0" y="6343650"/>
            <a:ext cx="720725" cy="252413"/>
          </a:xfrm>
          <a:prstGeom prst="rect">
            <a:avLst/>
          </a:prstGeom>
          <a:noFill/>
          <a:ln w="9525">
            <a:noFill/>
            <a:miter lim="800000"/>
            <a:headEnd/>
            <a:tailEnd/>
          </a:ln>
        </p:spPr>
        <p:txBody>
          <a:bodyPr wrap="none" lIns="91256" tIns="45628" rIns="91256" bIns="45628">
            <a:spAutoFit/>
          </a:bodyPr>
          <a:lstStyle/>
          <a:p>
            <a:pPr defTabSz="912813"/>
            <a:r>
              <a:rPr lang="en-GB" sz="1200" b="1"/>
              <a:t>14/19/A</a:t>
            </a:r>
          </a:p>
        </p:txBody>
      </p:sp>
      <p:sp>
        <p:nvSpPr>
          <p:cNvPr id="34830" name="Text Box 12"/>
          <p:cNvSpPr txBox="1">
            <a:spLocks noChangeArrowheads="1"/>
          </p:cNvSpPr>
          <p:nvPr/>
        </p:nvSpPr>
        <p:spPr bwMode="auto">
          <a:xfrm>
            <a:off x="0" y="6731000"/>
            <a:ext cx="720725" cy="252413"/>
          </a:xfrm>
          <a:prstGeom prst="rect">
            <a:avLst/>
          </a:prstGeom>
          <a:noFill/>
          <a:ln w="9525">
            <a:noFill/>
            <a:miter lim="800000"/>
            <a:headEnd/>
            <a:tailEnd/>
          </a:ln>
        </p:spPr>
        <p:txBody>
          <a:bodyPr wrap="none" lIns="91256" tIns="45628" rIns="91256" bIns="45628">
            <a:spAutoFit/>
          </a:bodyPr>
          <a:lstStyle/>
          <a:p>
            <a:pPr defTabSz="912813"/>
            <a:r>
              <a:rPr lang="en-GB" sz="1200" b="1"/>
              <a:t>15/30/A</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13DE582-1469-4CF9-9FE5-479E826BA89A}" type="slidenum">
              <a:rPr lang="el-GR" smtClean="0"/>
              <a:pPr/>
              <a:t>51</a:t>
            </a:fld>
            <a:endParaRPr lang="el-GR" smtClean="0"/>
          </a:p>
        </p:txBody>
      </p:sp>
      <p:sp>
        <p:nvSpPr>
          <p:cNvPr id="66563" name="Rectangle 2"/>
          <p:cNvSpPr>
            <a:spLocks noGrp="1" noRot="1" noChangeAspect="1" noChangeArrowheads="1" noTextEdit="1"/>
          </p:cNvSpPr>
          <p:nvPr>
            <p:ph type="sldImg"/>
          </p:nvPr>
        </p:nvSpPr>
        <p:spPr>
          <a:xfrm>
            <a:off x="1131888" y="685800"/>
            <a:ext cx="4573587" cy="3429000"/>
          </a:xfrm>
          <a:ln/>
        </p:spPr>
      </p:sp>
      <p:sp>
        <p:nvSpPr>
          <p:cNvPr id="66564" name="Rectangle 3"/>
          <p:cNvSpPr>
            <a:spLocks noGrp="1" noChangeArrowheads="1"/>
          </p:cNvSpPr>
          <p:nvPr>
            <p:ph type="body" idx="1"/>
          </p:nvPr>
        </p:nvSpPr>
        <p:spPr>
          <a:noFill/>
          <a:ln w="9525"/>
        </p:spPr>
        <p:txBody>
          <a:bodyPr/>
          <a:lstStyle/>
          <a:p>
            <a:pPr eaLnBrk="1" hangingPunct="1">
              <a:lnSpc>
                <a:spcPct val="80000"/>
              </a:lnSpc>
              <a:spcBef>
                <a:spcPct val="0"/>
              </a:spcBef>
            </a:pPr>
            <a:r>
              <a:rPr lang="el-GR" sz="900" smtClean="0"/>
              <a:t>Figure 3. Estimated in-hospital mortality of hospital discharges associated with selected comorbidities</a:t>
            </a:r>
          </a:p>
          <a:p>
            <a:pPr eaLnBrk="1" hangingPunct="1">
              <a:lnSpc>
                <a:spcPct val="80000"/>
              </a:lnSpc>
              <a:spcBef>
                <a:spcPct val="0"/>
              </a:spcBef>
            </a:pPr>
            <a:r>
              <a:rPr lang="el-GR" sz="900" smtClean="0"/>
              <a:t>in patients with and without COPD, NHDS 1979 to 2001. Bars represent the age-adjusted percentage</a:t>
            </a:r>
          </a:p>
          <a:p>
            <a:pPr eaLnBrk="1" hangingPunct="1">
              <a:lnSpc>
                <a:spcPct val="80000"/>
              </a:lnSpc>
              <a:spcBef>
                <a:spcPct val="0"/>
              </a:spcBef>
            </a:pPr>
            <a:r>
              <a:rPr lang="el-GR" sz="900" smtClean="0"/>
              <a:t>with SE bars. Black bars show patients with COPD (either as primary or secondary discharge</a:t>
            </a:r>
          </a:p>
          <a:p>
            <a:pPr eaLnBrk="1" hangingPunct="1">
              <a:lnSpc>
                <a:spcPct val="80000"/>
              </a:lnSpc>
              <a:spcBef>
                <a:spcPct val="0"/>
              </a:spcBef>
            </a:pPr>
            <a:r>
              <a:rPr lang="el-GR" sz="900" smtClean="0"/>
              <a:t>diagnosis). White bars show patients without any mention of a COPD discharge diagnosis. The</a:t>
            </a:r>
          </a:p>
          <a:p>
            <a:pPr eaLnBrk="1" hangingPunct="1">
              <a:lnSpc>
                <a:spcPct val="80000"/>
              </a:lnSpc>
              <a:spcBef>
                <a:spcPct val="0"/>
              </a:spcBef>
            </a:pPr>
            <a:r>
              <a:rPr lang="el-GR" sz="900" smtClean="0"/>
              <a:t>in-hospital mortality for all listed comorbidities is different across COPD categories (p  0.01). See</a:t>
            </a:r>
          </a:p>
          <a:p>
            <a:pPr eaLnBrk="1" hangingPunct="1">
              <a:lnSpc>
                <a:spcPct val="80000"/>
              </a:lnSpc>
              <a:spcBef>
                <a:spcPct val="0"/>
              </a:spcBef>
            </a:pPr>
            <a:r>
              <a:rPr lang="el-GR" sz="900" b="1" smtClean="0">
                <a:latin typeface="HelveticaNeue-Bold"/>
              </a:rPr>
              <a:t>Comorbidity and Mortality in COPD</a:t>
            </a:r>
            <a:r>
              <a:rPr lang="en-US" sz="900" b="1" smtClean="0">
                <a:latin typeface="HelveticaNeue-Bold"/>
              </a:rPr>
              <a:t> </a:t>
            </a:r>
            <a:r>
              <a:rPr lang="el-GR" sz="900" b="1" smtClean="0">
                <a:latin typeface="HelveticaNeue-Bold"/>
              </a:rPr>
              <a:t>Related</a:t>
            </a:r>
            <a:r>
              <a:rPr lang="en-US" sz="900" b="1" smtClean="0">
                <a:latin typeface="HelveticaNeue-Bold"/>
              </a:rPr>
              <a:t> </a:t>
            </a:r>
            <a:r>
              <a:rPr lang="el-GR" sz="900" b="1" smtClean="0">
                <a:latin typeface="HelveticaNeue-Bold"/>
              </a:rPr>
              <a:t>Hospitalizations in the United</a:t>
            </a:r>
          </a:p>
          <a:p>
            <a:pPr eaLnBrk="1" hangingPunct="1">
              <a:lnSpc>
                <a:spcPct val="80000"/>
              </a:lnSpc>
              <a:spcBef>
                <a:spcPct val="0"/>
              </a:spcBef>
            </a:pPr>
            <a:r>
              <a:rPr lang="el-GR" sz="900" b="1" smtClean="0">
                <a:latin typeface="HelveticaNeue-Bold"/>
              </a:rPr>
              <a:t>States, 1979 to 2001*</a:t>
            </a:r>
          </a:p>
          <a:p>
            <a:pPr eaLnBrk="1" hangingPunct="1">
              <a:lnSpc>
                <a:spcPct val="80000"/>
              </a:lnSpc>
              <a:spcBef>
                <a:spcPct val="0"/>
              </a:spcBef>
            </a:pPr>
            <a:r>
              <a:rPr lang="el-GR" sz="900" i="1" smtClean="0">
                <a:latin typeface="NewCaledonia-Italic"/>
              </a:rPr>
              <a:t>Fernando Holguin, MD; Erik Folch, MD; Stephen C. Redd, MD; and</a:t>
            </a:r>
          </a:p>
          <a:p>
            <a:pPr eaLnBrk="1" hangingPunct="1">
              <a:lnSpc>
                <a:spcPct val="80000"/>
              </a:lnSpc>
              <a:spcBef>
                <a:spcPct val="0"/>
              </a:spcBef>
            </a:pPr>
            <a:r>
              <a:rPr lang="el-GR" sz="900" i="1" smtClean="0">
                <a:latin typeface="NewCaledonia-Italic"/>
              </a:rPr>
              <a:t>David M. Mannino, MD, FCCP</a:t>
            </a:r>
          </a:p>
          <a:p>
            <a:pPr eaLnBrk="1" hangingPunct="1">
              <a:lnSpc>
                <a:spcPct val="80000"/>
              </a:lnSpc>
              <a:spcBef>
                <a:spcPct val="0"/>
              </a:spcBef>
            </a:pPr>
            <a:r>
              <a:rPr lang="el-GR" sz="900" b="1" i="1" smtClean="0">
                <a:latin typeface="NewCaledonia-BoldItalic"/>
              </a:rPr>
              <a:t>Study objectives: </a:t>
            </a:r>
            <a:r>
              <a:rPr lang="el-GR" sz="900" b="1" smtClean="0">
                <a:latin typeface="NewCaledonia-Bold"/>
              </a:rPr>
              <a:t>COPD is one of the leading causes of mortality and morbidity in the United</a:t>
            </a:r>
          </a:p>
          <a:p>
            <a:pPr eaLnBrk="1" hangingPunct="1">
              <a:lnSpc>
                <a:spcPct val="80000"/>
              </a:lnSpc>
              <a:spcBef>
                <a:spcPct val="0"/>
              </a:spcBef>
            </a:pPr>
            <a:r>
              <a:rPr lang="el-GR" sz="900" b="1" smtClean="0">
                <a:latin typeface="NewCaledonia-Bold"/>
              </a:rPr>
              <a:t>States, yet little is known about the prevalence of comorbid conditions and mortality in</a:t>
            </a:r>
          </a:p>
          <a:p>
            <a:pPr eaLnBrk="1" hangingPunct="1">
              <a:lnSpc>
                <a:spcPct val="80000"/>
              </a:lnSpc>
              <a:spcBef>
                <a:spcPct val="0"/>
              </a:spcBef>
            </a:pPr>
            <a:r>
              <a:rPr lang="el-GR" sz="900" b="1" smtClean="0">
                <a:latin typeface="NewCaledonia-Bold"/>
              </a:rPr>
              <a:t>hospitalized patients with COPD.</a:t>
            </a:r>
          </a:p>
          <a:p>
            <a:pPr eaLnBrk="1" hangingPunct="1">
              <a:lnSpc>
                <a:spcPct val="80000"/>
              </a:lnSpc>
              <a:spcBef>
                <a:spcPct val="0"/>
              </a:spcBef>
            </a:pPr>
            <a:r>
              <a:rPr lang="el-GR" sz="900" b="1" i="1" smtClean="0">
                <a:latin typeface="NewCaledonia-BoldItalic"/>
              </a:rPr>
              <a:t>Design: </a:t>
            </a:r>
            <a:r>
              <a:rPr lang="el-GR" sz="900" b="1" smtClean="0">
                <a:latin typeface="NewCaledonia-Bold"/>
              </a:rPr>
              <a:t>From the National Hospital Discharge Survey, 1979 to 2001, we evaluated whether or not</a:t>
            </a:r>
          </a:p>
          <a:p>
            <a:pPr eaLnBrk="1" hangingPunct="1">
              <a:lnSpc>
                <a:spcPct val="80000"/>
              </a:lnSpc>
              <a:spcBef>
                <a:spcPct val="0"/>
              </a:spcBef>
            </a:pPr>
            <a:r>
              <a:rPr lang="el-GR" sz="900" b="1" smtClean="0">
                <a:latin typeface="NewCaledonia-Bold"/>
              </a:rPr>
              <a:t>COPD in adults </a:t>
            </a:r>
            <a:r>
              <a:rPr lang="el-GR" sz="900" smtClean="0">
                <a:latin typeface="OurOwn-CJS"/>
              </a:rPr>
              <a:t>&gt; </a:t>
            </a:r>
            <a:r>
              <a:rPr lang="el-GR" sz="900" b="1" smtClean="0">
                <a:latin typeface="NewCaledonia-Bold"/>
              </a:rPr>
              <a:t>25 years old is associated with increased prevalence and in-hospital mortality</a:t>
            </a:r>
          </a:p>
          <a:p>
            <a:pPr eaLnBrk="1" hangingPunct="1">
              <a:lnSpc>
                <a:spcPct val="80000"/>
              </a:lnSpc>
              <a:spcBef>
                <a:spcPct val="0"/>
              </a:spcBef>
            </a:pPr>
            <a:r>
              <a:rPr lang="el-GR" sz="900" b="1" smtClean="0">
                <a:latin typeface="NewCaledonia-Bold"/>
              </a:rPr>
              <a:t>of several comorbidities.</a:t>
            </a:r>
          </a:p>
          <a:p>
            <a:pPr eaLnBrk="1" hangingPunct="1">
              <a:lnSpc>
                <a:spcPct val="80000"/>
              </a:lnSpc>
              <a:spcBef>
                <a:spcPct val="0"/>
              </a:spcBef>
            </a:pPr>
            <a:r>
              <a:rPr lang="el-GR" sz="900" b="1" i="1" smtClean="0">
                <a:latin typeface="NewCaledonia-BoldItalic"/>
              </a:rPr>
              <a:t>Results: </a:t>
            </a:r>
            <a:r>
              <a:rPr lang="el-GR" sz="900" b="1" smtClean="0">
                <a:latin typeface="NewCaledonia-Bold"/>
              </a:rPr>
              <a:t>During 1979 to 2001, there were an estimated total of 47,404,700 hospital discharges</a:t>
            </a:r>
          </a:p>
          <a:p>
            <a:pPr eaLnBrk="1" hangingPunct="1">
              <a:lnSpc>
                <a:spcPct val="80000"/>
              </a:lnSpc>
              <a:spcBef>
                <a:spcPct val="0"/>
              </a:spcBef>
            </a:pPr>
            <a:r>
              <a:rPr lang="el-GR" sz="900" b="1" smtClean="0">
                <a:latin typeface="NewCaledonia-Bold"/>
              </a:rPr>
              <a:t>(8.5% of all hospitalizations in adults </a:t>
            </a:r>
            <a:r>
              <a:rPr lang="el-GR" sz="900" b="1" smtClean="0">
                <a:latin typeface="Dutch801BT-Bold"/>
              </a:rPr>
              <a:t>&gt; </a:t>
            </a:r>
            <a:r>
              <a:rPr lang="el-GR" sz="900" b="1" smtClean="0">
                <a:latin typeface="NewCaledonia-Bold"/>
              </a:rPr>
              <a:t>25 years old) of patients with COPD; 37,540,374</a:t>
            </a:r>
          </a:p>
          <a:p>
            <a:pPr eaLnBrk="1" hangingPunct="1">
              <a:lnSpc>
                <a:spcPct val="80000"/>
              </a:lnSpc>
              <a:spcBef>
                <a:spcPct val="0"/>
              </a:spcBef>
            </a:pPr>
            <a:r>
              <a:rPr lang="el-GR" sz="900" b="1" smtClean="0">
                <a:latin typeface="NewCaledonia-Bold"/>
              </a:rPr>
              <a:t>discharges (79.2%) were made with COPD as a secondary diagnosis, and 9,864,278 discharges</a:t>
            </a:r>
          </a:p>
          <a:p>
            <a:pPr eaLnBrk="1" hangingPunct="1">
              <a:lnSpc>
                <a:spcPct val="80000"/>
              </a:lnSpc>
              <a:spcBef>
                <a:spcPct val="0"/>
              </a:spcBef>
            </a:pPr>
            <a:r>
              <a:rPr lang="el-GR" sz="900" b="1" smtClean="0">
                <a:latin typeface="NewCaledonia-Bold"/>
              </a:rPr>
              <a:t>(20.8%) were made with COPD as the primary diagnosis. The prevalence and in-hospital</a:t>
            </a:r>
          </a:p>
          <a:p>
            <a:pPr eaLnBrk="1" hangingPunct="1">
              <a:lnSpc>
                <a:spcPct val="80000"/>
              </a:lnSpc>
              <a:spcBef>
                <a:spcPct val="0"/>
              </a:spcBef>
            </a:pPr>
            <a:r>
              <a:rPr lang="el-GR" sz="900" b="1" smtClean="0">
                <a:latin typeface="NewCaledonia-Bold"/>
              </a:rPr>
              <a:t>mortality for pneumonia, congestive heart failure, ischemic heart disease, thoracic malignancies,</a:t>
            </a:r>
          </a:p>
          <a:p>
            <a:pPr eaLnBrk="1" hangingPunct="1">
              <a:lnSpc>
                <a:spcPct val="80000"/>
              </a:lnSpc>
              <a:spcBef>
                <a:spcPct val="0"/>
              </a:spcBef>
            </a:pPr>
            <a:r>
              <a:rPr lang="el-GR" sz="900" b="1" smtClean="0">
                <a:latin typeface="NewCaledonia-Bold"/>
              </a:rPr>
              <a:t>and respiratory failure were larger in hospital discharges with any mention of COPD.</a:t>
            </a:r>
          </a:p>
          <a:p>
            <a:pPr eaLnBrk="1" hangingPunct="1">
              <a:lnSpc>
                <a:spcPct val="80000"/>
              </a:lnSpc>
              <a:spcBef>
                <a:spcPct val="0"/>
              </a:spcBef>
            </a:pPr>
            <a:r>
              <a:rPr lang="el-GR" sz="900" b="1" i="1" smtClean="0">
                <a:latin typeface="NewCaledonia-BoldItalic"/>
              </a:rPr>
              <a:t>Conclusions: </a:t>
            </a:r>
            <a:r>
              <a:rPr lang="el-GR" sz="900" b="1" smtClean="0">
                <a:latin typeface="NewCaledonia-Bold"/>
              </a:rPr>
              <a:t>In a nationally representative sample of hospitalizations, any mention of COPD in</a:t>
            </a:r>
          </a:p>
          <a:p>
            <a:pPr eaLnBrk="1" hangingPunct="1">
              <a:lnSpc>
                <a:spcPct val="80000"/>
              </a:lnSpc>
              <a:spcBef>
                <a:spcPct val="0"/>
              </a:spcBef>
            </a:pPr>
            <a:r>
              <a:rPr lang="el-GR" sz="900" b="1" smtClean="0">
                <a:latin typeface="NewCaledonia-Bold"/>
              </a:rPr>
              <a:t>the discharge diagnosis is associated with higher hospitalization prevalence and in-hospital</a:t>
            </a:r>
          </a:p>
          <a:p>
            <a:pPr eaLnBrk="1" hangingPunct="1">
              <a:lnSpc>
                <a:spcPct val="80000"/>
              </a:lnSpc>
              <a:spcBef>
                <a:spcPct val="0"/>
              </a:spcBef>
            </a:pPr>
            <a:r>
              <a:rPr lang="el-GR" sz="900" b="1" smtClean="0">
                <a:latin typeface="NewCaledonia-Bold"/>
              </a:rPr>
              <a:t>mortality from other comorbidities. These results highlight the fact that the burden of disease</a:t>
            </a:r>
          </a:p>
          <a:p>
            <a:pPr eaLnBrk="1" hangingPunct="1">
              <a:lnSpc>
                <a:spcPct val="80000"/>
              </a:lnSpc>
              <a:spcBef>
                <a:spcPct val="0"/>
              </a:spcBef>
            </a:pPr>
            <a:r>
              <a:rPr lang="el-GR" sz="900" b="1" smtClean="0">
                <a:latin typeface="NewCaledonia-Bold"/>
              </a:rPr>
              <a:t>associated with COPD is likely underestimated. </a:t>
            </a:r>
            <a:r>
              <a:rPr lang="el-GR" sz="900" b="1" i="1" smtClean="0">
                <a:latin typeface="NewCaledonia-BoldItalic"/>
              </a:rPr>
              <a:t>(CHEST 2005; 128:2005–2011)</a:t>
            </a:r>
            <a:endParaRPr lang="el-GR" sz="900" smtClean="0">
              <a:latin typeface="HelveticaNeue-Bold"/>
            </a:endParaRPr>
          </a:p>
          <a:p>
            <a:pPr eaLnBrk="1" hangingPunct="1">
              <a:lnSpc>
                <a:spcPct val="80000"/>
              </a:lnSpc>
              <a:spcBef>
                <a:spcPct val="0"/>
              </a:spcBef>
            </a:pPr>
            <a:endParaRPr lang="el-GR" sz="9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a:xfrm>
            <a:off x="1131888" y="685800"/>
            <a:ext cx="4573587" cy="3429000"/>
          </a:xfrm>
          <a:ln/>
        </p:spPr>
      </p:sp>
      <p:sp>
        <p:nvSpPr>
          <p:cNvPr id="67587" name="2 - Θέση σημειώσεων"/>
          <p:cNvSpPr>
            <a:spLocks noGrp="1"/>
          </p:cNvSpPr>
          <p:nvPr>
            <p:ph type="body" idx="1"/>
          </p:nvPr>
        </p:nvSpPr>
        <p:spPr>
          <a:noFill/>
          <a:ln w="9525"/>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30000" dirty="0" smtClean="0">
                <a:latin typeface="Tahoma" pitchFamily="34" charset="0"/>
                <a:ea typeface="Tahoma" pitchFamily="34" charset="0"/>
                <a:cs typeface="Tahoma" pitchFamily="34" charset="0"/>
              </a:rPr>
              <a:t>1</a:t>
            </a:r>
            <a:r>
              <a:rPr lang="en-GB" dirty="0" smtClean="0">
                <a:latin typeface="Tahoma" pitchFamily="34" charset="0"/>
                <a:ea typeface="Tahoma" pitchFamily="34" charset="0"/>
                <a:cs typeface="Tahoma" pitchFamily="34" charset="0"/>
              </a:rPr>
              <a:t>Soriano JB, </a:t>
            </a:r>
            <a:r>
              <a:rPr lang="en-GB" dirty="0" err="1" smtClean="0">
                <a:latin typeface="Tahoma" pitchFamily="34" charset="0"/>
                <a:ea typeface="Tahoma" pitchFamily="34" charset="0"/>
                <a:cs typeface="Tahoma" pitchFamily="34" charset="0"/>
              </a:rPr>
              <a:t>Visick</a:t>
            </a:r>
            <a:r>
              <a:rPr lang="en-GB" dirty="0" smtClean="0">
                <a:latin typeface="Tahoma" pitchFamily="34" charset="0"/>
                <a:ea typeface="Tahoma" pitchFamily="34" charset="0"/>
                <a:cs typeface="Tahoma" pitchFamily="34" charset="0"/>
              </a:rPr>
              <a:t> GT, </a:t>
            </a:r>
            <a:r>
              <a:rPr lang="en-GB" dirty="0" err="1" smtClean="0">
                <a:latin typeface="Tahoma" pitchFamily="34" charset="0"/>
                <a:ea typeface="Tahoma" pitchFamily="34" charset="0"/>
                <a:cs typeface="Tahoma" pitchFamily="34" charset="0"/>
              </a:rPr>
              <a:t>Muellerova</a:t>
            </a:r>
            <a:r>
              <a:rPr lang="en-GB" dirty="0" smtClean="0">
                <a:latin typeface="Tahoma" pitchFamily="34" charset="0"/>
                <a:ea typeface="Tahoma" pitchFamily="34" charset="0"/>
                <a:cs typeface="Tahoma" pitchFamily="34" charset="0"/>
              </a:rPr>
              <a:t> H, et al. Chest 2005; 128(4): 2099–2107; </a:t>
            </a:r>
            <a:r>
              <a:rPr lang="en-GB" baseline="30000" dirty="0" smtClean="0">
                <a:latin typeface="Tahoma" pitchFamily="34" charset="0"/>
                <a:ea typeface="Tahoma" pitchFamily="34" charset="0"/>
                <a:cs typeface="Tahoma" pitchFamily="34" charset="0"/>
              </a:rPr>
              <a:t>2</a:t>
            </a:r>
            <a:r>
              <a:rPr lang="en-GB" dirty="0" smtClean="0">
                <a:latin typeface="Tahoma" pitchFamily="34" charset="0"/>
                <a:ea typeface="Tahoma" pitchFamily="34" charset="0"/>
                <a:cs typeface="Tahoma" pitchFamily="34" charset="0"/>
              </a:rPr>
              <a:t>Sidney S, Sorel M, </a:t>
            </a:r>
            <a:r>
              <a:rPr lang="en-GB" dirty="0" err="1" smtClean="0">
                <a:latin typeface="Tahoma" pitchFamily="34" charset="0"/>
                <a:ea typeface="Tahoma" pitchFamily="34" charset="0"/>
                <a:cs typeface="Tahoma" pitchFamily="34" charset="0"/>
              </a:rPr>
              <a:t>Quesenberry</a:t>
            </a:r>
            <a:r>
              <a:rPr lang="en-GB" dirty="0" smtClean="0">
                <a:latin typeface="Tahoma" pitchFamily="34" charset="0"/>
                <a:ea typeface="Tahoma" pitchFamily="34" charset="0"/>
                <a:cs typeface="Tahoma" pitchFamily="34" charset="0"/>
              </a:rPr>
              <a:t> CP, Jr., et al. Chest 2005; 128(4): 2068–2075</a:t>
            </a:r>
            <a:endParaRPr lang="en-GB" dirty="0" smtClean="0"/>
          </a:p>
          <a:p>
            <a:pPr eaLnBrk="1" hangingPunct="1"/>
            <a:endParaRPr lang="el-GR" dirty="0" smtClean="0"/>
          </a:p>
        </p:txBody>
      </p:sp>
      <p:sp>
        <p:nvSpPr>
          <p:cNvPr id="67588" name="3 - Θέση αριθμού διαφάνειας"/>
          <p:cNvSpPr>
            <a:spLocks noGrp="1"/>
          </p:cNvSpPr>
          <p:nvPr>
            <p:ph type="sldNum" sz="quarter" idx="5"/>
          </p:nvPr>
        </p:nvSpPr>
        <p:spPr>
          <a:noFill/>
        </p:spPr>
        <p:txBody>
          <a:bodyPr/>
          <a:lstStyle/>
          <a:p>
            <a:fld id="{AD55F8CC-A8A1-456D-9A98-A3E9A369C3A9}" type="slidenum">
              <a:rPr lang="en-GB" smtClean="0"/>
              <a:pPr/>
              <a:t>52</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a:xfrm>
            <a:off x="1131888" y="685800"/>
            <a:ext cx="4573587" cy="3429000"/>
          </a:xfrm>
          <a:ln/>
        </p:spPr>
      </p:sp>
      <p:sp>
        <p:nvSpPr>
          <p:cNvPr id="69635" name="2 - Θέση σημειώσεων"/>
          <p:cNvSpPr>
            <a:spLocks noGrp="1"/>
          </p:cNvSpPr>
          <p:nvPr>
            <p:ph type="body" idx="1"/>
          </p:nvPr>
        </p:nvSpPr>
        <p:spPr>
          <a:noFill/>
          <a:ln w="9525"/>
        </p:spPr>
        <p:txBody>
          <a:bodyPr/>
          <a:lstStyle/>
          <a:p>
            <a:pPr eaLnBrk="1" hangingPunct="1"/>
            <a:endParaRPr lang="el-GR" smtClean="0"/>
          </a:p>
        </p:txBody>
      </p:sp>
      <p:sp>
        <p:nvSpPr>
          <p:cNvPr id="69636" name="3 - Θέση αριθμού διαφάνειας"/>
          <p:cNvSpPr>
            <a:spLocks noGrp="1"/>
          </p:cNvSpPr>
          <p:nvPr>
            <p:ph type="sldNum" sz="quarter" idx="5"/>
          </p:nvPr>
        </p:nvSpPr>
        <p:spPr>
          <a:noFill/>
        </p:spPr>
        <p:txBody>
          <a:bodyPr/>
          <a:lstStyle/>
          <a:p>
            <a:fld id="{6856911B-C22D-44BD-84F2-0694220D439F}" type="slidenum">
              <a:rPr lang="el-GR" smtClean="0"/>
              <a:pPr/>
              <a:t>53</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a:xfrm>
            <a:off x="1131888" y="685800"/>
            <a:ext cx="4573587" cy="3429000"/>
          </a:xfrm>
          <a:ln/>
        </p:spPr>
      </p:sp>
      <p:sp>
        <p:nvSpPr>
          <p:cNvPr id="72707" name="2 - Θέση σημειώσεων"/>
          <p:cNvSpPr>
            <a:spLocks noGrp="1"/>
          </p:cNvSpPr>
          <p:nvPr>
            <p:ph type="body" idx="1"/>
          </p:nvPr>
        </p:nvSpPr>
        <p:spPr>
          <a:noFill/>
          <a:ln w="9525"/>
        </p:spPr>
        <p:txBody>
          <a:bodyPr/>
          <a:lstStyle/>
          <a:p>
            <a:pPr eaLnBrk="1" hangingPunct="1"/>
            <a:endParaRPr lang="el-GR" smtClean="0"/>
          </a:p>
        </p:txBody>
      </p:sp>
      <p:sp>
        <p:nvSpPr>
          <p:cNvPr id="72708" name="3 - Θέση αριθμού διαφάνειας"/>
          <p:cNvSpPr>
            <a:spLocks noGrp="1"/>
          </p:cNvSpPr>
          <p:nvPr>
            <p:ph type="sldNum" sz="quarter" idx="5"/>
          </p:nvPr>
        </p:nvSpPr>
        <p:spPr>
          <a:noFill/>
        </p:spPr>
        <p:txBody>
          <a:bodyPr/>
          <a:lstStyle/>
          <a:p>
            <a:fld id="{CFDAB289-7205-4385-8581-BDF5B5803102}" type="slidenum">
              <a:rPr lang="en-GB" smtClean="0"/>
              <a:pPr/>
              <a:t>54</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322529-C39E-FA4E-8584-FA3C2F125183}" type="slidenum">
              <a:rPr lang="en-US" sz="1200"/>
              <a:pPr eaLnBrk="1" hangingPunct="1"/>
              <a:t>57</a:t>
            </a:fld>
            <a:endParaRPr lang="en-US" sz="1200"/>
          </a:p>
        </p:txBody>
      </p:sp>
      <p:sp>
        <p:nvSpPr>
          <p:cNvPr id="89090" name="Rectangle 2"/>
          <p:cNvSpPr>
            <a:spLocks noGrp="1" noRot="1" noChangeAspect="1" noChangeArrowheads="1" noTextEdit="1"/>
          </p:cNvSpPr>
          <p:nvPr>
            <p:ph type="sldImg"/>
          </p:nvPr>
        </p:nvSpPr>
        <p:spPr>
          <a:xfrm>
            <a:off x="1144588" y="685800"/>
            <a:ext cx="4572000" cy="3429000"/>
          </a:xfrm>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322529-C39E-FA4E-8584-FA3C2F125183}" type="slidenum">
              <a:rPr lang="en-US" sz="1200"/>
              <a:pPr eaLnBrk="1" hangingPunct="1"/>
              <a:t>59</a:t>
            </a:fld>
            <a:endParaRPr lang="en-US" sz="1200"/>
          </a:p>
        </p:txBody>
      </p:sp>
      <p:sp>
        <p:nvSpPr>
          <p:cNvPr id="89090" name="Rectangle 2"/>
          <p:cNvSpPr>
            <a:spLocks noGrp="1" noRot="1" noChangeAspect="1" noChangeArrowheads="1" noTextEdit="1"/>
          </p:cNvSpPr>
          <p:nvPr>
            <p:ph type="sldImg"/>
          </p:nvPr>
        </p:nvSpPr>
        <p:spPr>
          <a:xfrm>
            <a:off x="1144588" y="685800"/>
            <a:ext cx="4572000" cy="3429000"/>
          </a:xfrm>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322529-C39E-FA4E-8584-FA3C2F125183}" type="slidenum">
              <a:rPr lang="en-US" sz="1200"/>
              <a:pPr eaLnBrk="1" hangingPunct="1"/>
              <a:t>60</a:t>
            </a:fld>
            <a:endParaRPr lang="en-US" sz="1200"/>
          </a:p>
        </p:txBody>
      </p:sp>
      <p:sp>
        <p:nvSpPr>
          <p:cNvPr id="89090" name="Rectangle 2"/>
          <p:cNvSpPr>
            <a:spLocks noGrp="1" noRot="1" noChangeAspect="1" noChangeArrowheads="1" noTextEdit="1"/>
          </p:cNvSpPr>
          <p:nvPr>
            <p:ph type="sldImg"/>
          </p:nvPr>
        </p:nvSpPr>
        <p:spPr>
          <a:xfrm>
            <a:off x="1144588" y="685800"/>
            <a:ext cx="4572000" cy="3429000"/>
          </a:xfrm>
          <a:ln/>
        </p:spPr>
      </p:sp>
      <p:sp>
        <p:nvSpPr>
          <p:cNvPr id="89091" name="Rectangle 3"/>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69ED52-4642-A744-ADF0-EB10384670EC}" type="slidenum">
              <a:rPr lang="en-US" sz="1200"/>
              <a:pPr eaLnBrk="1" hangingPunct="1"/>
              <a:t>61</a:t>
            </a:fld>
            <a:endParaRPr lang="en-US" sz="1200"/>
          </a:p>
        </p:txBody>
      </p:sp>
      <p:sp>
        <p:nvSpPr>
          <p:cNvPr id="82946" name="Rectangle 2"/>
          <p:cNvSpPr>
            <a:spLocks noGrp="1" noRot="1" noChangeAspect="1" noChangeArrowheads="1" noTextEdit="1"/>
          </p:cNvSpPr>
          <p:nvPr>
            <p:ph type="sldImg"/>
          </p:nvPr>
        </p:nvSpPr>
        <p:spPr>
          <a:xfrm>
            <a:off x="1144588" y="685800"/>
            <a:ext cx="4572000" cy="3429000"/>
          </a:xfrm>
          <a:ln/>
        </p:spPr>
      </p:sp>
      <p:sp>
        <p:nvSpPr>
          <p:cNvPr id="82947" name="Rectangle 3"/>
          <p:cNvSpPr>
            <a:spLocks noGrp="1" noChangeArrowheads="1"/>
          </p:cNvSpPr>
          <p:nvPr>
            <p:ph type="body" idx="1"/>
          </p:nvPr>
        </p:nvSpPr>
        <p:spPr>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Times" pitchFamily="-65" charset="0"/>
              </a:rPr>
              <a:t>Title page option 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62</a:t>
            </a:fld>
            <a:endParaRPr lang="en-US"/>
          </a:p>
        </p:txBody>
      </p:sp>
    </p:spTree>
    <p:extLst>
      <p:ext uri="{BB962C8B-B14F-4D97-AF65-F5344CB8AC3E}">
        <p14:creationId xmlns="" xmlns:p14="http://schemas.microsoft.com/office/powerpoint/2010/main" xmlns:mv="urn:schemas-microsoft-com:mac:vml" xmlns:mc="http://schemas.openxmlformats.org/markup-compatibility/2006" val="601196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63</a:t>
            </a:fld>
            <a:endParaRPr lang="en-US"/>
          </a:p>
        </p:txBody>
      </p:sp>
    </p:spTree>
    <p:extLst>
      <p:ext uri="{BB962C8B-B14F-4D97-AF65-F5344CB8AC3E}">
        <p14:creationId xmlns="" xmlns:p14="http://schemas.microsoft.com/office/powerpoint/2010/main" xmlns:mv="urn:schemas-microsoft-com:mac:vml" xmlns:mc="http://schemas.openxmlformats.org/markup-compatibility/2006" val="594793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64</a:t>
            </a:fld>
            <a:endParaRPr lang="en-US"/>
          </a:p>
        </p:txBody>
      </p:sp>
    </p:spTree>
    <p:extLst>
      <p:ext uri="{BB962C8B-B14F-4D97-AF65-F5344CB8AC3E}">
        <p14:creationId xmlns="" xmlns:p14="http://schemas.microsoft.com/office/powerpoint/2010/main" xmlns:mv="urn:schemas-microsoft-com:mac:vml" xmlns:mc="http://schemas.openxmlformats.org/markup-compatibility/2006" val="2272089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65</a:t>
            </a:fld>
            <a:endParaRPr lang="en-US"/>
          </a:p>
        </p:txBody>
      </p:sp>
    </p:spTree>
    <p:extLst>
      <p:ext uri="{BB962C8B-B14F-4D97-AF65-F5344CB8AC3E}">
        <p14:creationId xmlns="" xmlns:p14="http://schemas.microsoft.com/office/powerpoint/2010/main" xmlns:mv="urn:schemas-microsoft-com:mac:vml" xmlns:mc="http://schemas.openxmlformats.org/markup-compatibility/2006" val="3164509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66</a:t>
            </a:fld>
            <a:endParaRPr lang="en-US"/>
          </a:p>
        </p:txBody>
      </p:sp>
    </p:spTree>
    <p:extLst>
      <p:ext uri="{BB962C8B-B14F-4D97-AF65-F5344CB8AC3E}">
        <p14:creationId xmlns="" xmlns:p14="http://schemas.microsoft.com/office/powerpoint/2010/main" xmlns:mv="urn:schemas-microsoft-com:mac:vml" xmlns:mc="http://schemas.openxmlformats.org/markup-compatibility/2006" val="3164509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a:extLst/>
        </p:spPr>
        <p:txBody>
          <a:bodyPr/>
          <a:lstStyle/>
          <a:p>
            <a:pPr>
              <a:defRPr/>
            </a:pPr>
            <a:r>
              <a:rPr lang="en-US" b="1" dirty="0" smtClean="0">
                <a:ea typeface="+mn-ea"/>
                <a:cs typeface="+mn-cs"/>
              </a:rPr>
              <a:t>Reference:</a:t>
            </a:r>
          </a:p>
          <a:p>
            <a:pPr>
              <a:defRPr/>
            </a:pPr>
            <a:endParaRPr lang="en-US" b="1" dirty="0" smtClean="0">
              <a:ea typeface="+mn-ea"/>
              <a:cs typeface="+mn-cs"/>
            </a:endParaRPr>
          </a:p>
          <a:p>
            <a:pPr marL="224851" indent="-224851">
              <a:buFontTx/>
              <a:buAutoNum type="arabicPeriod"/>
              <a:defRPr/>
            </a:pPr>
            <a:r>
              <a:rPr lang="en-US" dirty="0" smtClean="0">
                <a:ea typeface="+mn-ea"/>
                <a:cs typeface="+mn-cs"/>
              </a:rPr>
              <a:t>Revised GOLD 2011 http://www.goldcopd.org/guidelines-global-strategy-for-diagnosis-management.html</a:t>
            </a:r>
          </a:p>
          <a:p>
            <a:pPr marL="224851" indent="-224851">
              <a:buFontTx/>
              <a:buAutoNum type="arabicPeriod"/>
              <a:defRPr/>
            </a:pPr>
            <a:endParaRPr lang="en-GB" dirty="0" smtClean="0">
              <a:ea typeface="+mn-ea"/>
              <a:cs typeface="+mn-cs"/>
            </a:endParaRPr>
          </a:p>
        </p:txBody>
      </p:sp>
      <p:sp>
        <p:nvSpPr>
          <p:cNvPr id="65539" name="Slide Number Placeholder 3"/>
          <p:cNvSpPr>
            <a:spLocks noGrp="1"/>
          </p:cNvSpPr>
          <p:nvPr>
            <p:ph type="sldNum" sz="quarter" idx="5"/>
          </p:nvPr>
        </p:nvSpPr>
        <p:spPr>
          <a:noFill/>
        </p:spPr>
        <p:txBody>
          <a:bodyPr/>
          <a:lstStyle/>
          <a:p>
            <a:fld id="{F03F4039-F13B-42EC-9771-9E9E5EF06205}" type="slidenum">
              <a:rPr lang="en-GB" smtClean="0">
                <a:latin typeface="News Gothic MT" pitchFamily="34" charset="0"/>
                <a:ea typeface="ＭＳ Ｐゴシック" pitchFamily="34" charset="-128"/>
              </a:rPr>
              <a:pPr/>
              <a:t>67</a:t>
            </a:fld>
            <a:endParaRPr lang="en-GB" smtClean="0">
              <a:latin typeface="News Gothic MT"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69</a:t>
            </a:fld>
            <a:endParaRPr lang="en-US"/>
          </a:p>
        </p:txBody>
      </p:sp>
    </p:spTree>
    <p:extLst>
      <p:ext uri="{BB962C8B-B14F-4D97-AF65-F5344CB8AC3E}">
        <p14:creationId xmlns="" xmlns:p14="http://schemas.microsoft.com/office/powerpoint/2010/main" xmlns:mv="urn:schemas-microsoft-com:mac:vml" xmlns:mc="http://schemas.openxmlformats.org/markup-compatibility/2006" val="594793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100" b="1" dirty="0" smtClean="0">
                <a:latin typeface="Arial" pitchFamily="34" charset="0"/>
              </a:rPr>
              <a:t>Key message:</a:t>
            </a:r>
          </a:p>
          <a:p>
            <a:endParaRPr lang="en-GB" dirty="0" smtClean="0"/>
          </a:p>
          <a:p>
            <a:r>
              <a:rPr lang="en-GB" dirty="0" smtClean="0"/>
              <a:t>The majority of</a:t>
            </a:r>
            <a:r>
              <a:rPr lang="en-GB" baseline="0" dirty="0" smtClean="0"/>
              <a:t> exacerbations are due to infection</a:t>
            </a:r>
            <a:endParaRPr lang="en-GB" dirty="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5"/>
          </p:nvPr>
        </p:nvSpPr>
        <p:spPr>
          <a:noFill/>
        </p:spPr>
        <p:txBody>
          <a:bodyPr/>
          <a:lstStyle/>
          <a:p>
            <a:pPr defTabSz="909836"/>
            <a:fld id="{6AD3D740-484A-4652-AE8E-24FCE1FF84DE}" type="slidenum">
              <a:rPr lang="en-GB"/>
              <a:pPr defTabSz="909836"/>
              <a:t>72</a:t>
            </a:fld>
            <a:endParaRPr lang="en-GB" dirty="0"/>
          </a:p>
        </p:txBody>
      </p:sp>
      <p:sp>
        <p:nvSpPr>
          <p:cNvPr id="44035" name="Notes Placeholder 2"/>
          <p:cNvSpPr>
            <a:spLocks noGrp="1"/>
          </p:cNvSpPr>
          <p:nvPr>
            <p:ph type="body" idx="1"/>
          </p:nvPr>
        </p:nvSpPr>
        <p:spPr>
          <a:noFill/>
          <a:ln/>
        </p:spPr>
        <p:txBody>
          <a:bodyPr/>
          <a:lstStyle/>
          <a:p>
            <a:pPr marL="166415" marR="0" lvl="1" indent="-166415" algn="l" defTabSz="914400" rtl="0" eaLnBrk="0" fontAlgn="base" latinLnBrk="0" hangingPunct="0">
              <a:lnSpc>
                <a:spcPct val="100000"/>
              </a:lnSpc>
              <a:spcBef>
                <a:spcPct val="30000"/>
              </a:spcBef>
              <a:spcAft>
                <a:spcPct val="0"/>
              </a:spcAft>
              <a:buClr>
                <a:srgbClr val="009C95"/>
              </a:buClr>
              <a:buSzTx/>
              <a:buFont typeface="Wingdings" pitchFamily="-80" charset="2"/>
              <a:buNone/>
              <a:tabLst/>
              <a:defRPr/>
            </a:pPr>
            <a:r>
              <a:rPr lang="en-GB" sz="1100" b="1" dirty="0" smtClean="0">
                <a:latin typeface="Arial" pitchFamily="34" charset="0"/>
              </a:rPr>
              <a:t>Key message:</a:t>
            </a:r>
          </a:p>
          <a:p>
            <a:pPr marL="166415" lvl="1" indent="-166415">
              <a:buClr>
                <a:srgbClr val="009C95"/>
              </a:buClr>
              <a:buFont typeface="Wingdings" pitchFamily="-80" charset="2"/>
              <a:buChar char="§"/>
            </a:pPr>
            <a:endParaRPr lang="en-US" sz="1100" dirty="0" smtClean="0">
              <a:latin typeface="Arial" pitchFamily="-80" charset="0"/>
              <a:cs typeface="Arial" pitchFamily="-80" charset="0"/>
            </a:endParaRPr>
          </a:p>
          <a:p>
            <a:pPr marL="0" lvl="1">
              <a:buClr>
                <a:srgbClr val="009C95"/>
              </a:buClr>
              <a:buFont typeface="Wingdings" pitchFamily="-80" charset="2"/>
              <a:buNone/>
            </a:pPr>
            <a:r>
              <a:rPr lang="en-US" sz="1100" dirty="0" smtClean="0">
                <a:latin typeface="Arial" pitchFamily="-80" charset="0"/>
                <a:cs typeface="Arial" pitchFamily="-80" charset="0"/>
              </a:rPr>
              <a:t>Exacerbation frequency worsens with COPD severity; however, the prevalence of exacerbations is underestimated</a:t>
            </a:r>
            <a:r>
              <a:rPr lang="en-US" sz="1100" baseline="0" dirty="0" smtClean="0">
                <a:latin typeface="Arial" pitchFamily="-80" charset="0"/>
                <a:cs typeface="Arial" pitchFamily="-80" charset="0"/>
              </a:rPr>
              <a:t> because not all patients report them to their physicians.</a:t>
            </a:r>
            <a:endParaRPr lang="en-US" sz="1100" dirty="0">
              <a:latin typeface="Arial" pitchFamily="-80" charset="0"/>
              <a:cs typeface="Arial" pitchFamily="-80" charset="0"/>
            </a:endParaRPr>
          </a:p>
        </p:txBody>
      </p:sp>
      <p:sp>
        <p:nvSpPr>
          <p:cNvPr id="44040" name="Slide Image Placeholder 2"/>
          <p:cNvSpPr>
            <a:spLocks noGrp="1" noRot="1" noChangeAspect="1" noTextEdit="1"/>
          </p:cNvSpPr>
          <p:nvPr>
            <p:ph type="sldImg"/>
          </p:nvPr>
        </p:nvSpPr>
        <p:spPr>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686731" y="4344336"/>
            <a:ext cx="5484540" cy="2688311"/>
          </a:xfrm>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100" b="1" dirty="0" smtClean="0">
                <a:latin typeface="Arial" pitchFamily="34" charset="0"/>
              </a:rPr>
              <a:t>Key message:</a:t>
            </a:r>
          </a:p>
          <a:p>
            <a:endParaRPr lang="en-US" sz="1100" dirty="0" smtClean="0">
              <a:latin typeface="Arial" pitchFamily="-65" charset="0"/>
              <a:cs typeface="Arial" pitchFamily="-65" charset="0"/>
            </a:endParaRPr>
          </a:p>
          <a:p>
            <a:r>
              <a:rPr lang="en-US" sz="1100" dirty="0" smtClean="0">
                <a:latin typeface="Arial" pitchFamily="-65" charset="0"/>
                <a:cs typeface="Arial" pitchFamily="-65" charset="0"/>
              </a:rPr>
              <a:t>Patients with frequent exacerbations (frequent</a:t>
            </a:r>
            <a:r>
              <a:rPr lang="en-US" sz="1100" baseline="0" dirty="0" smtClean="0">
                <a:latin typeface="Arial" pitchFamily="-65" charset="0"/>
                <a:cs typeface="Arial" pitchFamily="-65" charset="0"/>
              </a:rPr>
              <a:t> exacerbators) have worse overall prognosis than patients without frequent exacerbations</a:t>
            </a:r>
            <a:endParaRPr lang="en-US" sz="1100" dirty="0">
              <a:latin typeface="Arial" pitchFamily="-65" charset="0"/>
              <a:cs typeface="Arial" pitchFamily="-65" charset="0"/>
            </a:endParaRPr>
          </a:p>
        </p:txBody>
      </p:sp>
      <p:sp>
        <p:nvSpPr>
          <p:cNvPr id="41991" name="Slide Image Placeholder 2"/>
          <p:cNvSpPr>
            <a:spLocks noGrp="1" noRot="1" noChangeAspect="1" noTextEdit="1"/>
          </p:cNvSpPr>
          <p:nvPr>
            <p:ph type="sldImg"/>
          </p:nvPr>
        </p:nvSpPr>
        <p:spPr>
          <a:ln/>
        </p:spPr>
      </p:sp>
      <p:sp>
        <p:nvSpPr>
          <p:cNvPr id="41993" name="Slide Number Placeholder 1"/>
          <p:cNvSpPr>
            <a:spLocks noGrp="1"/>
          </p:cNvSpPr>
          <p:nvPr>
            <p:ph type="sldNum" sz="quarter" idx="5"/>
          </p:nvPr>
        </p:nvSpPr>
        <p:spPr>
          <a:noFill/>
        </p:spPr>
        <p:txBody>
          <a:bodyPr/>
          <a:lstStyle/>
          <a:p>
            <a:pPr defTabSz="909836"/>
            <a:fld id="{57687455-DE1C-3945-A7C2-83E25D247A5F}" type="slidenum">
              <a:rPr lang="en-GB"/>
              <a:pPr defTabSz="909836"/>
              <a:t>73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8688"/>
            <a:fld id="{C74F57C0-D62F-441B-A744-C519F621509F}" type="slidenum">
              <a:rPr lang="en-US" smtClean="0">
                <a:solidFill>
                  <a:srgbClr val="000000"/>
                </a:solidFill>
              </a:rPr>
              <a:pPr defTabSz="928688"/>
              <a:t>74</a:t>
            </a:fld>
            <a:endParaRPr lang="en-US" dirty="0" smtClean="0">
              <a:solidFill>
                <a:srgbClr val="000000"/>
              </a:solidFill>
            </a:endParaRPr>
          </a:p>
        </p:txBody>
      </p:sp>
      <p:sp>
        <p:nvSpPr>
          <p:cNvPr id="61443" name="Rectangle 2"/>
          <p:cNvSpPr>
            <a:spLocks noGrp="1" noRot="1" noChangeAspect="1" noChangeArrowheads="1" noTextEdit="1"/>
          </p:cNvSpPr>
          <p:nvPr>
            <p:ph type="sldImg"/>
          </p:nvPr>
        </p:nvSpPr>
        <p:spPr>
          <a:xfrm>
            <a:off x="1147763" y="684213"/>
            <a:ext cx="4572000" cy="3429000"/>
          </a:xfrm>
          <a:ln/>
        </p:spPr>
      </p:sp>
      <p:sp>
        <p:nvSpPr>
          <p:cNvPr id="61444" name="Rectangle 3"/>
          <p:cNvSpPr>
            <a:spLocks noGrp="1" noChangeArrowheads="1"/>
          </p:cNvSpPr>
          <p:nvPr>
            <p:ph type="body" idx="1"/>
          </p:nvPr>
        </p:nvSpPr>
        <p:spPr>
          <a:xfrm>
            <a:off x="914400" y="4343400"/>
            <a:ext cx="5029200" cy="4116388"/>
          </a:xfrm>
          <a:noFill/>
          <a:ln/>
        </p:spPr>
        <p:txBody>
          <a:bodyPr/>
          <a:lstStyle/>
          <a:p>
            <a:pPr marL="0" marR="0" lvl="1" indent="0" algn="l" defTabSz="914400" rtl="0" eaLnBrk="1" fontAlgn="base" latinLnBrk="0" hangingPunct="1">
              <a:lnSpc>
                <a:spcPct val="90000"/>
              </a:lnSpc>
              <a:spcBef>
                <a:spcPct val="30000"/>
              </a:spcBef>
              <a:spcAft>
                <a:spcPct val="0"/>
              </a:spcAft>
              <a:buClrTx/>
              <a:buSzTx/>
              <a:buFontTx/>
              <a:buNone/>
              <a:tabLst/>
              <a:defRPr/>
            </a:pPr>
            <a:r>
              <a:rPr lang="en-GB" sz="1100" b="1" dirty="0" smtClean="0">
                <a:latin typeface="Arial" pitchFamily="34" charset="0"/>
              </a:rPr>
              <a:t>Key message:</a:t>
            </a:r>
          </a:p>
          <a:p>
            <a:pPr eaLnBrk="1" hangingPunct="1">
              <a:lnSpc>
                <a:spcPct val="90000"/>
              </a:lnSpc>
            </a:pPr>
            <a:endParaRPr lang="en-US" dirty="0" smtClean="0">
              <a:latin typeface="Arial" pitchFamily="34" charset="0"/>
              <a:cs typeface="Arial" pitchFamily="34" charset="0"/>
            </a:endParaRPr>
          </a:p>
          <a:p>
            <a:pPr eaLnBrk="1" hangingPunct="1">
              <a:lnSpc>
                <a:spcPct val="90000"/>
              </a:lnSpc>
            </a:pPr>
            <a:r>
              <a:rPr lang="en-US" dirty="0" smtClean="0">
                <a:latin typeface="Arial" pitchFamily="34" charset="0"/>
                <a:cs typeface="Arial" pitchFamily="34" charset="0"/>
              </a:rPr>
              <a:t>Patients</a:t>
            </a:r>
            <a:r>
              <a:rPr lang="en-US" baseline="0" dirty="0" smtClean="0">
                <a:latin typeface="Arial" pitchFamily="34" charset="0"/>
                <a:cs typeface="Arial" pitchFamily="34" charset="0"/>
              </a:rPr>
              <a:t> with more exacerbations have a higher risk of mortality</a:t>
            </a:r>
            <a:endParaRPr lang="en-US" dirty="0" smtClean="0">
              <a:latin typeface="Arial" pitchFamily="34" charset="0"/>
              <a:cs typeface="Arial" pitchFamily="34" charset="0"/>
            </a:endParaRPr>
          </a:p>
          <a:p>
            <a:pPr eaLnBrk="1" hangingPunct="1">
              <a:lnSpc>
                <a:spcPct val="90000"/>
              </a:lnSpc>
            </a:pPr>
            <a:endParaRPr lang="en-CA" b="1" dirty="0"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GB" b="1" dirty="0" smtClean="0"/>
              <a:t>Key message:</a:t>
            </a:r>
          </a:p>
          <a:p>
            <a:endParaRPr lang="en-GB" dirty="0" smtClean="0"/>
          </a:p>
          <a:p>
            <a:r>
              <a:rPr lang="en-GB" dirty="0" smtClean="0"/>
              <a:t>There are several strategies that should be adopted to prevent future</a:t>
            </a:r>
            <a:r>
              <a:rPr lang="en-GB" baseline="0" dirty="0" smtClean="0"/>
              <a:t> exacerbations, such as smoking cessation, influenza and pneumococcal vaccinations, pharmacologic therapy optimization, and pulmonary rehabilitation.</a:t>
            </a:r>
          </a:p>
          <a:p>
            <a:endParaRPr lang="en-GB"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t>Combination therapy: </a:t>
            </a:r>
            <a:r>
              <a:rPr lang="en-GB" sz="1400" dirty="0" smtClean="0">
                <a:solidFill>
                  <a:schemeClr val="bg1"/>
                </a:solidFill>
              </a:rPr>
              <a:t>Inhaled corticosteroid and long-acting </a:t>
            </a:r>
            <a:r>
              <a:rPr lang="en-GB" sz="1400" dirty="0" err="1" smtClean="0">
                <a:solidFill>
                  <a:schemeClr val="bg1"/>
                </a:solidFill>
              </a:rPr>
              <a:t>β</a:t>
            </a:r>
            <a:r>
              <a:rPr lang="en-GB" sz="1400" dirty="0" smtClean="0">
                <a:solidFill>
                  <a:schemeClr val="bg1"/>
                </a:solidFill>
              </a:rPr>
              <a:t>-agonist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GB" baseline="0" dirty="0" smtClean="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GB" b="1" dirty="0" smtClean="0"/>
              <a:t>Key message:</a:t>
            </a:r>
          </a:p>
          <a:p>
            <a:endParaRPr lang="en-GB" dirty="0" smtClean="0"/>
          </a:p>
          <a:p>
            <a:r>
              <a:rPr lang="en-GB" sz="1200" kern="1200" dirty="0" smtClean="0">
                <a:solidFill>
                  <a:schemeClr val="tx1"/>
                </a:solidFill>
                <a:latin typeface="Arial" charset="0"/>
                <a:ea typeface="MS PGothic" pitchFamily="34" charset="-128"/>
                <a:cs typeface="ＭＳ Ｐゴシック" pitchFamily="34" charset="-128"/>
              </a:rPr>
              <a:t>Management of exacerbationsis based on the implementation/optimization of bronchodilators and corticosteroids, the use of oxygen therapy, treatment of the cause of the exacerbation, and resolution of possible comorbidities</a:t>
            </a:r>
            <a:endParaRPr lang="en-GB" dirty="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GB" b="1" dirty="0" smtClean="0"/>
              <a:t>Key message:</a:t>
            </a:r>
          </a:p>
          <a:p>
            <a:endParaRPr lang="en-GB" dirty="0" smtClean="0"/>
          </a:p>
          <a:p>
            <a:r>
              <a:rPr lang="en-GB" dirty="0" smtClean="0"/>
              <a:t>A</a:t>
            </a:r>
            <a:r>
              <a:rPr lang="en-GB" baseline="0" dirty="0" smtClean="0"/>
              <a:t> Patient Action plan helps patients recognize and anticipate early symptoms of an exacerbation and provides an approach to increase the strategies for managing the exacerbation</a:t>
            </a:r>
            <a:endParaRPr lang="en-GB" dirty="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17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Times" pitchFamily="-65" charset="0"/>
              </a:rPr>
              <a:t>Title page option 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smtClean="0">
                <a:latin typeface="Times" pitchFamily="-65" charset="0"/>
              </a:rPr>
              <a:t>As most patients with COPD are diagnosed late in the disease, we suggested that patients would be advantaged by earlier diagnosis – in terms of lung function severity, symptoms and exacerbations – rather than clinicians simply focusing on those patients who are already diagnosed (as Enright and White suggest).</a:t>
            </a:r>
          </a:p>
          <a:p>
            <a:pPr eaLnBrk="1" hangingPunct="1"/>
            <a:endParaRPr lang="en-GB" smtClean="0">
              <a:latin typeface="Times" pitchFamily="-65" charset="0"/>
            </a:endParaRPr>
          </a:p>
        </p:txBody>
      </p:sp>
      <p:sp>
        <p:nvSpPr>
          <p:cNvPr id="91140" name="Slide Number Placeholder 3"/>
          <p:cNvSpPr>
            <a:spLocks noGrp="1"/>
          </p:cNvSpPr>
          <p:nvPr>
            <p:ph type="sldNum" sz="quarter" idx="5"/>
          </p:nvPr>
        </p:nvSpPr>
        <p:spPr>
          <a:noFill/>
        </p:spPr>
        <p:txBody>
          <a:bodyPr/>
          <a:lstStyle/>
          <a:p>
            <a:fld id="{74B970EE-C464-4498-AAFE-4DA20E1F5DD5}" type="slidenum">
              <a:rPr lang="en-US"/>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r>
              <a:rPr lang="en-US" smtClean="0">
                <a:latin typeface="Times" pitchFamily="-65" charset="0"/>
              </a:rPr>
              <a:t>Evidence for short-acting bronchodilator (SABD) use in symptomatic mild COPD is extrapolated from patients with more severe disease, but they continue to be included in all world guidelines.</a:t>
            </a:r>
          </a:p>
          <a:p>
            <a:pPr eaLnBrk="1" hangingPunct="1"/>
            <a:r>
              <a:rPr lang="en-US" smtClean="0">
                <a:latin typeface="Times" pitchFamily="-65" charset="0"/>
              </a:rPr>
              <a:t>The widespread use of SABD in these guidelines belies the lack of evidence. </a:t>
            </a:r>
          </a:p>
          <a:p>
            <a:pPr eaLnBrk="1" hangingPunct="1"/>
            <a:r>
              <a:rPr lang="en-US" smtClean="0">
                <a:latin typeface="Times" pitchFamily="-65" charset="0"/>
              </a:rPr>
              <a:t>The use of long-acting bronchodilators (LABD) in GOLD stage II showed a small 6 ml improvement in FEV1 annually on treatment with tiotropium, but this was additive to other therapies and not in a population without treatment.</a:t>
            </a:r>
          </a:p>
          <a:p>
            <a:pPr eaLnBrk="1" hangingPunct="1"/>
            <a:r>
              <a:rPr lang="en-US" smtClean="0">
                <a:latin typeface="Times" pitchFamily="-65" charset="0"/>
              </a:rPr>
              <a:t>Also, FEV1 improvement does not capture all of the benefit of bronchodilators as evidenced by health status improvement and exacerbation reduction. There is no data to support the use of LABD in </a:t>
            </a:r>
            <a:r>
              <a:rPr lang="es-ES" smtClean="0">
                <a:latin typeface="Times" pitchFamily="-65" charset="0"/>
              </a:rPr>
              <a:t>GOLD stage I disease.</a:t>
            </a:r>
          </a:p>
        </p:txBody>
      </p:sp>
      <p:sp>
        <p:nvSpPr>
          <p:cNvPr id="98308" name="Slide Number Placeholder 3"/>
          <p:cNvSpPr>
            <a:spLocks noGrp="1"/>
          </p:cNvSpPr>
          <p:nvPr>
            <p:ph type="sldNum" sz="quarter" idx="5"/>
          </p:nvPr>
        </p:nvSpPr>
        <p:spPr>
          <a:noFill/>
        </p:spPr>
        <p:txBody>
          <a:bodyPr/>
          <a:lstStyle/>
          <a:p>
            <a:fld id="{3D88F7D2-E41B-40B6-979F-4C6954F1D2DF}" type="slidenum">
              <a:rPr lang="en-US"/>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09572" name="Slide Number Placeholder 3"/>
          <p:cNvSpPr>
            <a:spLocks noGrp="1"/>
          </p:cNvSpPr>
          <p:nvPr>
            <p:ph type="sldNum" sz="quarter" idx="5"/>
          </p:nvPr>
        </p:nvSpPr>
        <p:spPr>
          <a:noFill/>
        </p:spPr>
        <p:txBody>
          <a:bodyPr/>
          <a:lstStyle/>
          <a:p>
            <a:fld id="{FF2D7521-ADB0-46B3-AD0D-1FB8991CD077}" type="slidenum">
              <a:rPr lang="en-US">
                <a:latin typeface="Arial" charset="0"/>
              </a:rPr>
              <a:pPr/>
              <a:t>25</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11620" name="Slide Number Placeholder 3"/>
          <p:cNvSpPr>
            <a:spLocks noGrp="1"/>
          </p:cNvSpPr>
          <p:nvPr>
            <p:ph type="sldNum" sz="quarter" idx="5"/>
          </p:nvPr>
        </p:nvSpPr>
        <p:spPr>
          <a:noFill/>
        </p:spPr>
        <p:txBody>
          <a:bodyPr/>
          <a:lstStyle/>
          <a:p>
            <a:fld id="{0F2D747F-5B9F-4138-AADB-A5F0AC1A4FAB}" type="slidenum">
              <a:rPr lang="en-US">
                <a:latin typeface="Arial" charset="0"/>
              </a:rPr>
              <a:pPr/>
              <a:t>28</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sp>
        <p:nvSpPr>
          <p:cNvPr id="6" name="Rectangle 6"/>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288" y="1268761"/>
            <a:ext cx="8353425" cy="4752528"/>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179512" y="6237312"/>
            <a:ext cx="8640960" cy="360040"/>
          </a:xfrm>
        </p:spPr>
        <p:txBody>
          <a:bodyPr/>
          <a:lstStyle>
            <a:lvl1pPr marL="0" indent="0" algn="l">
              <a:buNone/>
              <a:defRPr sz="1200" baseline="0">
                <a:solidFill>
                  <a:schemeClr val="bg1"/>
                </a:solidFill>
              </a:defRPr>
            </a:lvl1pPr>
            <a:lvl2pPr algn="l">
              <a:defRPr sz="1200">
                <a:solidFill>
                  <a:schemeClr val="bg1"/>
                </a:solidFill>
              </a:defRPr>
            </a:lvl2pPr>
            <a:lvl3pPr algn="l">
              <a:defRPr sz="1200">
                <a:solidFill>
                  <a:schemeClr val="bg1"/>
                </a:solidFill>
              </a:defRPr>
            </a:lvl3pPr>
            <a:lvl4pPr algn="l">
              <a:defRPr sz="1200">
                <a:solidFill>
                  <a:schemeClr val="bg1"/>
                </a:solidFill>
              </a:defRPr>
            </a:lvl4pPr>
            <a:lvl5pPr algn="l">
              <a:defRPr sz="1200">
                <a:solidFill>
                  <a:schemeClr val="bg1"/>
                </a:solidFill>
              </a:defRPr>
            </a:lvl5pPr>
          </a:lstStyle>
          <a:p>
            <a:pPr lvl="0"/>
            <a:r>
              <a:rPr lang="en-US" smtClean="0"/>
              <a:t>Click to edit Master text styles</a:t>
            </a:r>
          </a:p>
        </p:txBody>
      </p:sp>
      <p:sp>
        <p:nvSpPr>
          <p:cNvPr id="5" name="Slide Number Placeholder 3"/>
          <p:cNvSpPr>
            <a:spLocks noGrp="1"/>
          </p:cNvSpPr>
          <p:nvPr>
            <p:ph type="sldNum" sz="quarter" idx="12"/>
          </p:nvPr>
        </p:nvSpPr>
        <p:spPr>
          <a:xfrm>
            <a:off x="239713" y="6569075"/>
            <a:ext cx="1008062" cy="207963"/>
          </a:xfrm>
          <a:prstGeom prst="rect">
            <a:avLst/>
          </a:prstGeom>
        </p:spPr>
        <p:txBody>
          <a:bodyPr/>
          <a:lstStyle>
            <a:lvl1pPr>
              <a:defRPr sz="1000"/>
            </a:lvl1pPr>
          </a:lstStyle>
          <a:p>
            <a:pPr>
              <a:defRPr/>
            </a:pPr>
            <a:r>
              <a:rPr lang="en-GB" dirty="0">
                <a:solidFill>
                  <a:srgbClr val="FFFFFF"/>
                </a:solidFill>
              </a:rPr>
              <a:t>(</a:t>
            </a:r>
            <a:fld id="{20790476-CBE3-48EC-BBB0-310BB20BE75E}" type="slidenum">
              <a:rPr lang="en-GB">
                <a:solidFill>
                  <a:srgbClr val="FFFFFF"/>
                </a:solidFill>
              </a:rPr>
              <a:pPr>
                <a:defRPr/>
              </a:pPr>
              <a:t>‹#›</a:t>
            </a:fld>
            <a:r>
              <a:rPr lang="en-GB" dirty="0">
                <a:solidFill>
                  <a:srgbClr val="FFFFFF"/>
                </a:solidFill>
              </a:rPr>
              <a:t> of 38)</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288" y="1268761"/>
            <a:ext cx="8353425" cy="4752528"/>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179512" y="6237312"/>
            <a:ext cx="8640960" cy="360040"/>
          </a:xfrm>
        </p:spPr>
        <p:txBody>
          <a:bodyPr/>
          <a:lstStyle>
            <a:lvl1pPr marL="0" indent="0" algn="l">
              <a:buNone/>
              <a:defRPr sz="1200" baseline="0">
                <a:solidFill>
                  <a:schemeClr val="bg1"/>
                </a:solidFill>
              </a:defRPr>
            </a:lvl1pPr>
            <a:lvl2pPr algn="l">
              <a:defRPr sz="1200">
                <a:solidFill>
                  <a:schemeClr val="bg1"/>
                </a:solidFill>
              </a:defRPr>
            </a:lvl2pPr>
            <a:lvl3pPr algn="l">
              <a:defRPr sz="1200">
                <a:solidFill>
                  <a:schemeClr val="bg1"/>
                </a:solidFill>
              </a:defRPr>
            </a:lvl3pPr>
            <a:lvl4pPr algn="l">
              <a:defRPr sz="1200">
                <a:solidFill>
                  <a:schemeClr val="bg1"/>
                </a:solidFill>
              </a:defRPr>
            </a:lvl4pPr>
            <a:lvl5pPr algn="l">
              <a:defRPr sz="1200">
                <a:solidFill>
                  <a:schemeClr val="bg1"/>
                </a:solidFill>
              </a:defRPr>
            </a:lvl5pPr>
          </a:lstStyle>
          <a:p>
            <a:pPr lvl="0"/>
            <a:r>
              <a:rPr lang="en-US" smtClean="0"/>
              <a:t>Click to edit Master text styles</a:t>
            </a:r>
          </a:p>
        </p:txBody>
      </p:sp>
      <p:sp>
        <p:nvSpPr>
          <p:cNvPr id="5" name="Slide Number Placeholder 3"/>
          <p:cNvSpPr>
            <a:spLocks noGrp="1"/>
          </p:cNvSpPr>
          <p:nvPr>
            <p:ph type="sldNum" sz="quarter" idx="12"/>
          </p:nvPr>
        </p:nvSpPr>
        <p:spPr>
          <a:xfrm>
            <a:off x="239713" y="6569075"/>
            <a:ext cx="1008062" cy="207963"/>
          </a:xfrm>
          <a:prstGeom prst="rect">
            <a:avLst/>
          </a:prstGeom>
        </p:spPr>
        <p:txBody>
          <a:bodyPr/>
          <a:lstStyle>
            <a:lvl1pPr>
              <a:defRPr sz="1000"/>
            </a:lvl1pPr>
          </a:lstStyle>
          <a:p>
            <a:pPr>
              <a:defRPr/>
            </a:pPr>
            <a:r>
              <a:rPr lang="en-GB" dirty="0"/>
              <a:t>(</a:t>
            </a:r>
            <a:fld id="{4967E07D-1C74-4F1F-AC4E-A53354B0FEE4}" type="slidenum">
              <a:rPr lang="en-GB"/>
              <a:pPr>
                <a:defRPr/>
              </a:pPr>
              <a:t>‹#›</a:t>
            </a:fld>
            <a:r>
              <a:rPr lang="en-GB" dirty="0"/>
              <a:t> of 38)</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6" name="Rectangle 6"/>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pic>
        <p:nvPicPr>
          <p:cNvPr id="7" name="Picture 7"/>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8" name="Picture 8"/>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9" name="Rectangle 9"/>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pic>
        <p:nvPicPr>
          <p:cNvPr id="10" name="Picture 10"/>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11" name="Picture 11"/>
          <p:cNvPicPr>
            <a:picLocks noChangeAspect="1" noChangeArrowheads="1"/>
          </p:cNvPicPr>
          <p:nvPr userDrawn="1"/>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12" name="Rectangle 12"/>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cstate="print"/>
          <a:srcRect r="14282"/>
          <a:stretch>
            <a:fillRect/>
          </a:stretch>
        </p:blipFill>
        <p:spPr bwMode="auto">
          <a:xfrm>
            <a:off x="1676400" y="1066800"/>
            <a:ext cx="5791200" cy="4826000"/>
          </a:xfrm>
          <a:prstGeom prst="rect">
            <a:avLst/>
          </a:prstGeom>
          <a:noFill/>
          <a:ln w="9525">
            <a:noFill/>
            <a:miter lim="800000"/>
            <a:headEnd/>
            <a:tailEnd/>
          </a:ln>
        </p:spPr>
      </p:pic>
      <p:sp>
        <p:nvSpPr>
          <p:cNvPr id="58370"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8374" name="Rectangle 6"/>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BAF4F9C6-50D9-449E-B899-020C5D256265}"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a:t>
            </a:r>
            <a:r>
              <a:rPr lang="en-GB" sz="800" i="1" dirty="0" smtClean="0">
                <a:solidFill>
                  <a:schemeClr val="bg1"/>
                </a:solidFill>
                <a:latin typeface="Arial" charset="0"/>
                <a:cs typeface="Arial" charset="0"/>
              </a:rPr>
              <a:t>2012</a:t>
            </a:r>
            <a:endParaRPr lang="en-GB" sz="800"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6"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79" r:id="rId12"/>
    <p:sldLayoutId id="2147483780" r:id="rId13"/>
  </p:sldLayoutIdLs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14339"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4341" name="Picture 5"/>
          <p:cNvPicPr>
            <a:picLocks noChangeAspect="1" noChangeArrowheads="1"/>
          </p:cNvPicPr>
          <p:nvPr/>
        </p:nvPicPr>
        <p:blipFill>
          <a:blip r:embed="rId13" cstate="print"/>
          <a:srcRect/>
          <a:stretch>
            <a:fillRect/>
          </a:stretch>
        </p:blipFill>
        <p:spPr bwMode="auto">
          <a:xfrm>
            <a:off x="8077200" y="134938"/>
            <a:ext cx="879475" cy="627062"/>
          </a:xfrm>
          <a:prstGeom prst="rect">
            <a:avLst/>
          </a:prstGeom>
          <a:noFill/>
          <a:ln w="9525">
            <a:noFill/>
            <a:miter lim="800000"/>
            <a:headEnd/>
            <a:tailEnd/>
          </a:ln>
        </p:spPr>
      </p:pic>
      <p:sp>
        <p:nvSpPr>
          <p:cNvPr id="88070" name="Rectangle 6"/>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a:solidFill>
                  <a:schemeClr val="bg1"/>
                </a:solidFill>
                <a:latin typeface="Arial" charset="0"/>
              </a:rPr>
              <a:t>Page </a:t>
            </a:r>
            <a:fld id="{3F2DC9C1-C0B7-4B2C-B309-19FD8978EE7D}" type="slidenum">
              <a:rPr lang="en-US" sz="800" i="1">
                <a:solidFill>
                  <a:schemeClr val="bg1"/>
                </a:solidFill>
                <a:latin typeface="Arial" charset="0"/>
              </a:rPr>
              <a:pPr/>
              <a:t>‹#›</a:t>
            </a:fld>
            <a:r>
              <a:rPr lang="en-GB" sz="800" i="1">
                <a:solidFill>
                  <a:schemeClr val="bg1"/>
                </a:solidFill>
                <a:latin typeface="Arial" charset="0"/>
              </a:rPr>
              <a:t> -  </a:t>
            </a:r>
            <a:r>
              <a:rPr lang="en-GB" sz="800" i="1">
                <a:solidFill>
                  <a:schemeClr val="bg1"/>
                </a:solidFill>
                <a:latin typeface="Arial" charset="0"/>
                <a:cs typeface="Arial" charset="0"/>
              </a:rPr>
              <a:t>© IPCRG 2007</a:t>
            </a:r>
            <a:endParaRPr lang="en-GB" sz="800" i="1">
              <a:latin typeface="Arial" charset="0"/>
              <a:cs typeface="Arial" charset="0"/>
            </a:endParaRPr>
          </a:p>
        </p:txBody>
      </p:sp>
      <p:sp>
        <p:nvSpPr>
          <p:cNvPr id="88071" name="Rectangle 7"/>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88072" name="Rectangle 8"/>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a:solidFill>
                  <a:schemeClr val="bg1"/>
                </a:solidFill>
                <a:latin typeface="Arial" charset="0"/>
              </a:rPr>
              <a:t>Page </a:t>
            </a:r>
            <a:fld id="{59A298F4-62E5-4F63-856B-E799DFAE11B4}" type="slidenum">
              <a:rPr lang="en-US" sz="800" i="1">
                <a:solidFill>
                  <a:schemeClr val="bg1"/>
                </a:solidFill>
                <a:latin typeface="Arial" charset="0"/>
              </a:rPr>
              <a:pPr/>
              <a:t>‹#›</a:t>
            </a:fld>
            <a:r>
              <a:rPr lang="en-GB" sz="800" i="1">
                <a:solidFill>
                  <a:schemeClr val="bg1"/>
                </a:solidFill>
                <a:latin typeface="Arial" charset="0"/>
              </a:rPr>
              <a:t> -  </a:t>
            </a:r>
            <a:r>
              <a:rPr lang="en-GB" sz="800" i="1">
                <a:solidFill>
                  <a:schemeClr val="bg1"/>
                </a:solidFill>
                <a:latin typeface="Arial" charset="0"/>
                <a:cs typeface="Arial" charset="0"/>
              </a:rPr>
              <a:t>© IPCRG 2007</a:t>
            </a:r>
            <a:endParaRPr lang="en-GB" sz="800" i="1">
              <a:latin typeface="Arial" charset="0"/>
              <a:cs typeface="Arial" charset="0"/>
            </a:endParaRPr>
          </a:p>
        </p:txBody>
      </p:sp>
      <p:sp>
        <p:nvSpPr>
          <p:cNvPr id="88074" name="Rectangle 10"/>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88075" name="Rectangle 11"/>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a:solidFill>
                  <a:schemeClr val="bg1"/>
                </a:solidFill>
                <a:latin typeface="Arial" charset="0"/>
              </a:rPr>
              <a:t>Page </a:t>
            </a:r>
            <a:fld id="{D6E2ABE2-8676-4C5D-92D9-518886AFCE07}" type="slidenum">
              <a:rPr lang="en-US" sz="800" i="1">
                <a:solidFill>
                  <a:schemeClr val="bg1"/>
                </a:solidFill>
                <a:latin typeface="Arial" charset="0"/>
              </a:rPr>
              <a:pPr/>
              <a:t>‹#›</a:t>
            </a:fld>
            <a:r>
              <a:rPr lang="en-GB" sz="800" i="1">
                <a:solidFill>
                  <a:schemeClr val="bg1"/>
                </a:solidFill>
                <a:latin typeface="Arial" charset="0"/>
              </a:rPr>
              <a:t> -  </a:t>
            </a:r>
            <a:r>
              <a:rPr lang="en-GB" sz="800" i="1">
                <a:solidFill>
                  <a:schemeClr val="bg1"/>
                </a:solidFill>
                <a:latin typeface="Arial" charset="0"/>
                <a:cs typeface="Arial" charset="0"/>
              </a:rPr>
              <a:t>© IPCRG 2007</a:t>
            </a:r>
            <a:endParaRPr lang="en-GB" sz="800" i="1">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8"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____________Microsoft_Office_Word1.docx"/><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23527" y="-603448"/>
            <a:ext cx="8820473" cy="5472608"/>
          </a:xfrm>
        </p:spPr>
        <p:txBody>
          <a:bodyPr/>
          <a:lstStyle/>
          <a:p>
            <a:pPr eaLnBrk="1" hangingPunct="1"/>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2800" dirty="0" smtClean="0">
                <a:solidFill>
                  <a:schemeClr val="tx1"/>
                </a:solidFill>
              </a:rPr>
              <a:t>IPCRG presentations on respiratory diseases</a:t>
            </a:r>
            <a:r>
              <a:rPr lang="en-GB" sz="2800" dirty="0" smtClean="0"/>
              <a:t/>
            </a:r>
            <a:br>
              <a:rPr lang="en-GB" sz="2800" dirty="0" smtClean="0"/>
            </a:br>
            <a:r>
              <a:rPr lang="en-GB" sz="2800" dirty="0" smtClean="0">
                <a:solidFill>
                  <a:schemeClr val="tx1"/>
                </a:solidFill>
              </a:rPr>
              <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3200" dirty="0" smtClean="0"/>
              <a:t>Early detection and management of stable disease and exacerbations.</a:t>
            </a:r>
            <a:endParaRPr lang="en-US" sz="3200" dirty="0" smtClean="0"/>
          </a:p>
        </p:txBody>
      </p:sp>
      <p:grpSp>
        <p:nvGrpSpPr>
          <p:cNvPr id="2" name="10 Grupo"/>
          <p:cNvGrpSpPr/>
          <p:nvPr/>
        </p:nvGrpSpPr>
        <p:grpSpPr>
          <a:xfrm>
            <a:off x="0" y="5013176"/>
            <a:ext cx="9144000" cy="1791550"/>
            <a:chOff x="0" y="5013176"/>
            <a:chExt cx="9144000" cy="1791550"/>
          </a:xfrm>
        </p:grpSpPr>
        <p:pic>
          <p:nvPicPr>
            <p:cNvPr id="3" name="2 Imagen" descr="wonca 2012.png"/>
            <p:cNvPicPr>
              <a:picLocks noChangeAspect="1"/>
            </p:cNvPicPr>
            <p:nvPr/>
          </p:nvPicPr>
          <p:blipFill>
            <a:blip r:embed="rId3" cstate="print"/>
            <a:stretch>
              <a:fillRect/>
            </a:stretch>
          </p:blipFill>
          <p:spPr>
            <a:xfrm>
              <a:off x="0" y="5013176"/>
              <a:ext cx="8028384" cy="1791550"/>
            </a:xfrm>
            <a:prstGeom prst="rect">
              <a:avLst/>
            </a:prstGeom>
          </p:spPr>
        </p:pic>
        <p:pic>
          <p:nvPicPr>
            <p:cNvPr id="4" name="Picture 5"/>
            <p:cNvPicPr>
              <a:picLocks noChangeAspect="1" noChangeArrowheads="1"/>
            </p:cNvPicPr>
            <p:nvPr/>
          </p:nvPicPr>
          <p:blipFill>
            <a:blip r:embed="rId4" cstate="print"/>
            <a:srcRect/>
            <a:stretch>
              <a:fillRect/>
            </a:stretch>
          </p:blipFill>
          <p:spPr bwMode="auto">
            <a:xfrm>
              <a:off x="8028384" y="5515219"/>
              <a:ext cx="1115616" cy="794101"/>
            </a:xfrm>
            <a:prstGeom prst="rect">
              <a:avLst/>
            </a:prstGeom>
            <a:noFill/>
            <a:ln w="9525">
              <a:noFill/>
              <a:miter lim="800000"/>
              <a:headEnd/>
              <a:tailEnd/>
            </a:ln>
          </p:spPr>
        </p:pic>
        <p:sp>
          <p:nvSpPr>
            <p:cNvPr id="5" name="4 Rectángulo"/>
            <p:cNvSpPr/>
            <p:nvPr/>
          </p:nvSpPr>
          <p:spPr bwMode="auto">
            <a:xfrm>
              <a:off x="7884368" y="5085184"/>
              <a:ext cx="1187624" cy="14401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6" name="5 Rectángulo"/>
            <p:cNvSpPr/>
            <p:nvPr/>
          </p:nvSpPr>
          <p:spPr bwMode="auto">
            <a:xfrm>
              <a:off x="7884368" y="6597352"/>
              <a:ext cx="1187624" cy="144016"/>
            </a:xfrm>
            <a:prstGeom prst="rect">
              <a:avLst/>
            </a:prstGeom>
            <a:solidFill>
              <a:schemeClr val="accent5">
                <a:lumMod val="1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cxnSp>
          <p:nvCxnSpPr>
            <p:cNvPr id="8" name="7 Conector recto"/>
            <p:cNvCxnSpPr/>
            <p:nvPr/>
          </p:nvCxnSpPr>
          <p:spPr bwMode="auto">
            <a:xfrm>
              <a:off x="7956376" y="5085184"/>
              <a:ext cx="1115616" cy="0"/>
            </a:xfrm>
            <a:prstGeom prst="line">
              <a:avLst/>
            </a:prstGeom>
            <a:solidFill>
              <a:schemeClr val="accent1"/>
            </a:solidFill>
            <a:ln w="57150" cap="flat" cmpd="sng" algn="ctr">
              <a:solidFill>
                <a:srgbClr val="000000"/>
              </a:solidFill>
              <a:prstDash val="solid"/>
              <a:round/>
              <a:headEnd type="none" w="med" len="med"/>
              <a:tailEnd type="none" w="med" len="med"/>
            </a:ln>
            <a:effectLst/>
          </p:spPr>
        </p:cxnSp>
        <p:cxnSp>
          <p:nvCxnSpPr>
            <p:cNvPr id="9" name="8 Conector recto"/>
            <p:cNvCxnSpPr/>
            <p:nvPr/>
          </p:nvCxnSpPr>
          <p:spPr bwMode="auto">
            <a:xfrm>
              <a:off x="7956376" y="6597352"/>
              <a:ext cx="1115616" cy="0"/>
            </a:xfrm>
            <a:prstGeom prst="line">
              <a:avLst/>
            </a:prstGeom>
            <a:solidFill>
              <a:schemeClr val="accent1"/>
            </a:solidFill>
            <a:ln w="76200" cap="flat" cmpd="sng" algn="ctr">
              <a:solidFill>
                <a:srgbClr val="000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a:xfrm>
            <a:off x="250825" y="549275"/>
            <a:ext cx="7849567" cy="762000"/>
          </a:xfrm>
        </p:spPr>
        <p:txBody>
          <a:bodyPr/>
          <a:lstStyle/>
          <a:p>
            <a:pPr eaLnBrk="1" hangingPunct="1"/>
            <a:r>
              <a:rPr lang="en-US" sz="4400" b="0" kern="1200" dirty="0" smtClean="0">
                <a:solidFill>
                  <a:schemeClr val="accent5">
                    <a:lumMod val="25000"/>
                  </a:schemeClr>
                </a:solidFill>
                <a:latin typeface="Tahoma" pitchFamily="34" charset="0"/>
                <a:cs typeface="+mn-cs"/>
              </a:rPr>
              <a:t>Not only smoking but smoke</a:t>
            </a:r>
          </a:p>
        </p:txBody>
      </p:sp>
      <p:pic>
        <p:nvPicPr>
          <p:cNvPr id="101379" name="Picture 2"/>
          <p:cNvPicPr>
            <a:picLocks noGrp="1" noChangeAspect="1" noChangeArrowheads="1"/>
          </p:cNvPicPr>
          <p:nvPr>
            <p:ph idx="1"/>
          </p:nvPr>
        </p:nvPicPr>
        <p:blipFill>
          <a:blip r:embed="rId2" cstate="print"/>
          <a:srcRect l="8389" t="35185" r="4987" b="22815"/>
          <a:stretch>
            <a:fillRect/>
          </a:stretch>
        </p:blipFill>
        <p:spPr>
          <a:xfrm>
            <a:off x="539750" y="1341438"/>
            <a:ext cx="6534150" cy="2376487"/>
          </a:xfrm>
          <a:noFill/>
        </p:spPr>
      </p:pic>
      <p:pic>
        <p:nvPicPr>
          <p:cNvPr id="101380" name="Picture 3"/>
          <p:cNvPicPr>
            <a:picLocks noChangeAspect="1" noChangeArrowheads="1"/>
          </p:cNvPicPr>
          <p:nvPr/>
        </p:nvPicPr>
        <p:blipFill>
          <a:blip r:embed="rId3" cstate="print"/>
          <a:srcRect l="10872" t="38188" r="39664" b="12595"/>
          <a:stretch>
            <a:fillRect/>
          </a:stretch>
        </p:blipFill>
        <p:spPr bwMode="auto">
          <a:xfrm>
            <a:off x="5076825" y="3716338"/>
            <a:ext cx="3713163" cy="2770187"/>
          </a:xfrm>
          <a:prstGeom prst="rect">
            <a:avLst/>
          </a:prstGeom>
          <a:noFill/>
          <a:ln w="9525">
            <a:noFill/>
            <a:miter lim="800000"/>
            <a:headEnd/>
            <a:tailEnd/>
          </a:ln>
        </p:spPr>
      </p:pic>
      <p:pic>
        <p:nvPicPr>
          <p:cNvPr id="101381" name="Picture 7" descr="Smoking Pot H7 sharp"/>
          <p:cNvPicPr>
            <a:picLocks noChangeAspect="1" noChangeArrowheads="1"/>
          </p:cNvPicPr>
          <p:nvPr/>
        </p:nvPicPr>
        <p:blipFill>
          <a:blip r:embed="rId4" cstate="print"/>
          <a:srcRect/>
          <a:stretch>
            <a:fillRect/>
          </a:stretch>
        </p:blipFill>
        <p:spPr bwMode="auto">
          <a:xfrm>
            <a:off x="7164388" y="1484313"/>
            <a:ext cx="1577975" cy="2090737"/>
          </a:xfrm>
          <a:prstGeom prst="rect">
            <a:avLst/>
          </a:prstGeom>
          <a:noFill/>
          <a:ln w="9525">
            <a:solidFill>
              <a:srgbClr val="000000"/>
            </a:solidFill>
            <a:miter lim="800000"/>
            <a:headEnd/>
            <a:tailEnd/>
          </a:ln>
        </p:spPr>
      </p:pic>
      <p:pic>
        <p:nvPicPr>
          <p:cNvPr id="101382" name="Picture 5" descr="Wood collecting W7 sharp"/>
          <p:cNvPicPr>
            <a:picLocks noChangeAspect="1" noChangeArrowheads="1"/>
          </p:cNvPicPr>
          <p:nvPr/>
        </p:nvPicPr>
        <p:blipFill>
          <a:blip r:embed="rId5" cstate="print"/>
          <a:srcRect/>
          <a:stretch>
            <a:fillRect/>
          </a:stretch>
        </p:blipFill>
        <p:spPr bwMode="auto">
          <a:xfrm>
            <a:off x="1043608" y="3933056"/>
            <a:ext cx="3168476" cy="2400107"/>
          </a:xfrm>
          <a:prstGeom prst="rect">
            <a:avLst/>
          </a:prstGeom>
          <a:noFill/>
          <a:ln w="9525">
            <a:solidFill>
              <a:srgbClr val="000000"/>
            </a:solidFill>
            <a:miter lim="800000"/>
            <a:headEnd/>
            <a:tailEnd/>
          </a:ln>
        </p:spPr>
      </p:pic>
      <p:pic>
        <p:nvPicPr>
          <p:cNvPr id="101383" name="Picture 6" descr="logoipcrg corner"/>
          <p:cNvPicPr>
            <a:picLocks noChangeAspect="1" noChangeArrowheads="1"/>
          </p:cNvPicPr>
          <p:nvPr/>
        </p:nvPicPr>
        <p:blipFill>
          <a:blip r:embed="rId6" cstate="print"/>
          <a:srcRect r="22231" b="14873"/>
          <a:stretch>
            <a:fillRect/>
          </a:stretch>
        </p:blipFill>
        <p:spPr bwMode="auto">
          <a:xfrm>
            <a:off x="8172450" y="260350"/>
            <a:ext cx="823913" cy="692150"/>
          </a:xfrm>
          <a:prstGeom prst="rect">
            <a:avLst/>
          </a:prstGeom>
          <a:noFill/>
          <a:ln w="9525">
            <a:noFill/>
            <a:miter lim="800000"/>
            <a:headEnd/>
            <a:tailEnd/>
          </a:ln>
        </p:spPr>
      </p:pic>
      <p:sp>
        <p:nvSpPr>
          <p:cNvPr id="8" name="7 Rectángulo"/>
          <p:cNvSpPr/>
          <p:nvPr/>
        </p:nvSpPr>
        <p:spPr>
          <a:xfrm>
            <a:off x="683568" y="3140969"/>
            <a:ext cx="4392488" cy="738664"/>
          </a:xfrm>
          <a:prstGeom prst="rect">
            <a:avLst/>
          </a:prstGeom>
          <a:solidFill>
            <a:schemeClr val="tx1">
              <a:lumMod val="60000"/>
              <a:lumOff val="40000"/>
            </a:schemeClr>
          </a:solidFill>
        </p:spPr>
        <p:txBody>
          <a:bodyPr wrap="square">
            <a:spAutoFit/>
          </a:bodyPr>
          <a:lstStyle/>
          <a:p>
            <a:pPr>
              <a:spcBef>
                <a:spcPct val="50000"/>
              </a:spcBef>
              <a:defRPr/>
            </a:pPr>
            <a:r>
              <a:rPr lang="en-US" sz="1400" dirty="0">
                <a:solidFill>
                  <a:schemeClr val="bg1"/>
                </a:solidFill>
                <a:latin typeface="+mn-lt"/>
              </a:rPr>
              <a:t>Air pollution resulting from the burning of wood and other biomass fuels is estimated to kill </a:t>
            </a:r>
            <a:r>
              <a:rPr lang="en-US" sz="1400" b="1" dirty="0">
                <a:solidFill>
                  <a:schemeClr val="bg1"/>
                </a:solidFill>
                <a:latin typeface="+mn-lt"/>
              </a:rPr>
              <a:t>two million </a:t>
            </a:r>
            <a:r>
              <a:rPr lang="en-US" sz="1400" dirty="0">
                <a:solidFill>
                  <a:schemeClr val="bg1"/>
                </a:solidFill>
                <a:latin typeface="+mn-lt"/>
              </a:rPr>
              <a:t>women and children each year.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82600" y="539750"/>
            <a:ext cx="7185025" cy="762000"/>
          </a:xfrm>
        </p:spPr>
        <p:txBody>
          <a:bodyPr/>
          <a:lstStyle/>
          <a:p>
            <a:pPr eaLnBrk="1" hangingPunct="1"/>
            <a:r>
              <a:rPr lang="en-US" sz="4400" b="0" kern="1200" dirty="0" smtClean="0">
                <a:solidFill>
                  <a:schemeClr val="accent5">
                    <a:lumMod val="25000"/>
                  </a:schemeClr>
                </a:solidFill>
                <a:latin typeface="Tahoma" pitchFamily="34" charset="0"/>
                <a:cs typeface="+mn-cs"/>
              </a:rPr>
              <a:t>COPD – Other causes</a:t>
            </a:r>
          </a:p>
        </p:txBody>
      </p:sp>
      <p:sp>
        <p:nvSpPr>
          <p:cNvPr id="59395" name="Rectangle 3"/>
          <p:cNvSpPr>
            <a:spLocks noGrp="1" noChangeArrowheads="1"/>
          </p:cNvSpPr>
          <p:nvPr>
            <p:ph type="body" idx="1"/>
          </p:nvPr>
        </p:nvSpPr>
        <p:spPr>
          <a:xfrm>
            <a:off x="615950" y="1798638"/>
            <a:ext cx="7772400" cy="3505200"/>
          </a:xfrm>
        </p:spPr>
        <p:txBody>
          <a:bodyPr/>
          <a:lstStyle/>
          <a:p>
            <a:pPr eaLnBrk="1" hangingPunct="1"/>
            <a:r>
              <a:rPr lang="en-US" sz="2800" b="1" dirty="0" smtClean="0"/>
              <a:t>Burning of biomass fuels</a:t>
            </a:r>
          </a:p>
          <a:p>
            <a:pPr eaLnBrk="1" hangingPunct="1"/>
            <a:endParaRPr lang="en-US" sz="2800" b="1" dirty="0" smtClean="0"/>
          </a:p>
          <a:p>
            <a:pPr eaLnBrk="1" hangingPunct="1"/>
            <a:r>
              <a:rPr lang="en-US" sz="2800" b="1" dirty="0" smtClean="0"/>
              <a:t>Industrial pollution</a:t>
            </a:r>
          </a:p>
          <a:p>
            <a:pPr eaLnBrk="1" hangingPunct="1"/>
            <a:endParaRPr lang="en-US" sz="2800" b="1" dirty="0" smtClean="0"/>
          </a:p>
          <a:p>
            <a:pPr eaLnBrk="1" hangingPunct="1"/>
            <a:r>
              <a:rPr lang="en-US" sz="2800" b="1" dirty="0" smtClean="0"/>
              <a:t>Mining – coal, silica etc</a:t>
            </a:r>
          </a:p>
          <a:p>
            <a:pPr eaLnBrk="1" hangingPunct="1"/>
            <a:endParaRPr lang="en-US" sz="2800" b="1" dirty="0" smtClean="0"/>
          </a:p>
          <a:p>
            <a:pPr eaLnBrk="1" hangingPunct="1"/>
            <a:r>
              <a:rPr lang="en-US" sz="2800" b="1" dirty="0" smtClean="0"/>
              <a:t>Car exhaust pollution </a:t>
            </a:r>
          </a:p>
          <a:p>
            <a:pPr eaLnBrk="1" hangingPunct="1"/>
            <a:endParaRPr lang="en-US" sz="3200" b="1" dirty="0" smtClean="0">
              <a:solidFill>
                <a:srgbClr val="FFFF00"/>
              </a:solidFill>
            </a:endParaRPr>
          </a:p>
          <a:p>
            <a:pPr eaLnBrk="1" hangingPunct="1"/>
            <a:endParaRPr lang="en-US" sz="3200" b="1" dirty="0" smtClean="0"/>
          </a:p>
        </p:txBody>
      </p:sp>
      <p:pic>
        <p:nvPicPr>
          <p:cNvPr id="47109"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animEffect transition="in" filter="blinds(horizontal)">
                                      <p:cBhvr>
                                        <p:cTn id="17" dur="500"/>
                                        <p:tgtEl>
                                          <p:spTgt spid="593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395">
                                            <p:txEl>
                                              <p:pRg st="6" end="6"/>
                                            </p:txEl>
                                          </p:spTgt>
                                        </p:tgtEl>
                                        <p:attrNameLst>
                                          <p:attrName>style.visibility</p:attrName>
                                        </p:attrNameLst>
                                      </p:cBhvr>
                                      <p:to>
                                        <p:strVal val="visible"/>
                                      </p:to>
                                    </p:set>
                                    <p:animEffect transition="in" filter="blinds(horizontal)">
                                      <p:cBhvr>
                                        <p:cTn id="22"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7175" y="1859111"/>
            <a:ext cx="8694738" cy="4594225"/>
          </a:xfrm>
          <a:prstGeom prst="rect">
            <a:avLst/>
          </a:prstGeom>
        </p:spPr>
        <p:txBody>
          <a:bodyPr/>
          <a:lstStyle/>
          <a:p>
            <a:pPr marL="346075" marR="0" lvl="0" indent="-346075" algn="l" defTabSz="914400" rtl="0" eaLnBrk="0" fontAlgn="base" latinLnBrk="0" hangingPunct="0">
              <a:lnSpc>
                <a:spcPct val="120000"/>
              </a:lnSpc>
              <a:spcBef>
                <a:spcPts val="1875"/>
              </a:spcBef>
              <a:spcAft>
                <a:spcPct val="0"/>
              </a:spcAft>
              <a:buClr>
                <a:srgbClr val="00FF66"/>
              </a:buClr>
              <a:buSzPct val="130000"/>
              <a:buFont typeface="Times" pitchFamily="-65" charset="0"/>
              <a:buChar char="•"/>
              <a:tabLst>
                <a:tab pos="1427163" algn="l"/>
                <a:tab pos="1641475" algn="l"/>
              </a:tabLst>
              <a:defRPr/>
            </a:pP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A clinical diagnosis of COPD should be considered in any patient who has </a:t>
            </a:r>
            <a:r>
              <a:rPr kumimoji="0" lang="en-US" sz="2800" b="0" i="0" u="none" strike="noStrike" kern="0" cap="none" spc="0" normalizeH="0" baseline="0" noProof="0" dirty="0" err="1" smtClean="0">
                <a:ln>
                  <a:noFill/>
                </a:ln>
                <a:solidFill>
                  <a:schemeClr val="tx1"/>
                </a:solidFill>
                <a:effectLst/>
                <a:uLnTx/>
                <a:uFillTx/>
                <a:latin typeface="Tahoma" pitchFamily="34" charset="0"/>
                <a:ea typeface="ＭＳ Ｐゴシック" pitchFamily="34" charset="-128"/>
                <a:cs typeface="Tahoma" pitchFamily="34" charset="0"/>
              </a:rPr>
              <a:t>dyspnea</a:t>
            </a: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 chronic cough or sputum production, and/or a history of exposure to risk factors for the disease.</a:t>
            </a:r>
          </a:p>
          <a:p>
            <a:pPr marL="346075" marR="0" lvl="0" indent="-346075" algn="l" defTabSz="914400" rtl="0" eaLnBrk="0" fontAlgn="base" latinLnBrk="0" hangingPunct="0">
              <a:lnSpc>
                <a:spcPct val="120000"/>
              </a:lnSpc>
              <a:spcBef>
                <a:spcPts val="1875"/>
              </a:spcBef>
              <a:spcAft>
                <a:spcPct val="0"/>
              </a:spcAft>
              <a:buClr>
                <a:srgbClr val="00FF00"/>
              </a:buClr>
              <a:buSzPct val="130000"/>
              <a:buFont typeface="Times" pitchFamily="-65" charset="0"/>
              <a:buChar char="•"/>
              <a:tabLst>
                <a:tab pos="1427163" algn="l"/>
                <a:tab pos="1641475" algn="l"/>
              </a:tabLst>
              <a:defRPr/>
            </a:pP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Spirometry is </a:t>
            </a:r>
            <a:r>
              <a:rPr kumimoji="0" lang="en-US" sz="2800" b="0" i="1" u="none" strike="noStrike" kern="0" cap="none" spc="0" normalizeH="0" baseline="0" noProof="0" dirty="0" smtClean="0">
                <a:ln>
                  <a:noFill/>
                </a:ln>
                <a:solidFill>
                  <a:schemeClr val="tx2"/>
                </a:solidFill>
                <a:effectLst/>
                <a:uLnTx/>
                <a:uFillTx/>
                <a:latin typeface="Tahoma" pitchFamily="34" charset="0"/>
                <a:ea typeface="ＭＳ Ｐゴシック" pitchFamily="34" charset="-128"/>
                <a:cs typeface="Tahoma" pitchFamily="34" charset="0"/>
              </a:rPr>
              <a:t>required</a:t>
            </a: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 to make the diagnosis; the presence of a post-bronchodilator FEV</a:t>
            </a:r>
            <a:r>
              <a:rPr kumimoji="0" lang="en-US" sz="2800" b="0" i="0" u="none" strike="noStrike" kern="0" cap="none" spc="0" normalizeH="0" baseline="-25000" noProof="0" dirty="0" smtClean="0">
                <a:ln>
                  <a:noFill/>
                </a:ln>
                <a:solidFill>
                  <a:schemeClr val="tx1"/>
                </a:solidFill>
                <a:effectLst/>
                <a:uLnTx/>
                <a:uFillTx/>
                <a:latin typeface="Tahoma" pitchFamily="34" charset="0"/>
                <a:ea typeface="ＭＳ Ｐゴシック" pitchFamily="34" charset="-128"/>
                <a:cs typeface="Tahoma" pitchFamily="34" charset="0"/>
              </a:rPr>
              <a:t>1</a:t>
            </a: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/FVC &lt; 0.70 confirms the presence of persistent airflow limitation and thus of COPD. </a:t>
            </a:r>
          </a:p>
        </p:txBody>
      </p:sp>
      <p:sp>
        <p:nvSpPr>
          <p:cNvPr id="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Diagnosis of </a:t>
            </a:r>
            <a:r>
              <a:rPr lang="en-US" sz="4400" dirty="0">
                <a:solidFill>
                  <a:schemeClr val="accent5">
                    <a:lumMod val="25000"/>
                  </a:schemeClr>
                </a:solidFill>
                <a:latin typeface="Tahoma" pitchFamily="34" charset="0"/>
              </a:rPr>
              <a:t>COPD</a:t>
            </a: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769441"/>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Diagnosis: Spirometry</a:t>
            </a:r>
            <a:endParaRPr lang="en-US" sz="4400"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5" name="Text Box 3"/>
          <p:cNvSpPr txBox="1">
            <a:spLocks noChangeArrowheads="1"/>
          </p:cNvSpPr>
          <p:nvPr/>
        </p:nvSpPr>
        <p:spPr bwMode="auto">
          <a:xfrm>
            <a:off x="427609" y="1765840"/>
            <a:ext cx="8248847" cy="5047536"/>
          </a:xfrm>
          <a:prstGeom prst="rect">
            <a:avLst/>
          </a:prstGeom>
          <a:noFill/>
          <a:ln w="9525">
            <a:noFill/>
            <a:miter lim="800000"/>
            <a:headEnd/>
            <a:tailEnd/>
          </a:ln>
        </p:spPr>
        <p:txBody>
          <a:bodyPr wrap="square">
            <a:spAutoFit/>
          </a:bodyPr>
          <a:lstStyle/>
          <a:p>
            <a:pPr indent="404813">
              <a:spcBef>
                <a:spcPct val="50000"/>
              </a:spcBef>
              <a:buClr>
                <a:srgbClr val="00FF00"/>
              </a:buClr>
              <a:buFont typeface="Wingdings" pitchFamily="2" charset="2"/>
              <a:buChar char="§"/>
              <a:tabLst>
                <a:tab pos="404813" algn="l"/>
              </a:tabLst>
            </a:pPr>
            <a:r>
              <a:rPr lang="en-US" altLang="ja-JP" sz="2800" kern="0" dirty="0" smtClean="0">
                <a:latin typeface="Tahoma" pitchFamily="34" charset="0"/>
                <a:ea typeface="ＭＳ Ｐゴシック" pitchFamily="34" charset="-128"/>
                <a:cs typeface="Tahoma" pitchFamily="34" charset="0"/>
              </a:rPr>
              <a:t>Spirometry should be performed after the 	administration of an adequate dose of a short-	acting inhaled bronchodilator to minimize 	variability.</a:t>
            </a:r>
          </a:p>
          <a:p>
            <a:pPr indent="404813">
              <a:spcBef>
                <a:spcPct val="50000"/>
              </a:spcBef>
              <a:buClr>
                <a:srgbClr val="00FF00"/>
              </a:buClr>
              <a:buFont typeface="Wingdings" pitchFamily="2" charset="2"/>
              <a:buChar char="§"/>
              <a:tabLst>
                <a:tab pos="404813" algn="l"/>
              </a:tabLst>
            </a:pPr>
            <a:r>
              <a:rPr lang="en-US" altLang="ja-JP" sz="2800" kern="0" dirty="0" smtClean="0">
                <a:latin typeface="Tahoma" pitchFamily="34" charset="0"/>
                <a:ea typeface="ＭＳ Ｐゴシック" pitchFamily="34" charset="-128"/>
                <a:cs typeface="Tahoma" pitchFamily="34" charset="0"/>
              </a:rPr>
              <a:t>A post-bronchodilator FEV1/FVC &lt; 0.70 confirms 	the presence of airflow limitation.</a:t>
            </a:r>
          </a:p>
          <a:p>
            <a:pPr indent="404813">
              <a:spcBef>
                <a:spcPct val="50000"/>
              </a:spcBef>
              <a:buClr>
                <a:srgbClr val="00FF00"/>
              </a:buClr>
              <a:buFont typeface="Wingdings" pitchFamily="2" charset="2"/>
              <a:buChar char="§"/>
              <a:tabLst>
                <a:tab pos="404813" algn="l"/>
              </a:tabLst>
            </a:pPr>
            <a:r>
              <a:rPr lang="en-US" altLang="ja-JP" sz="2800" kern="0" dirty="0" smtClean="0">
                <a:latin typeface="Tahoma" pitchFamily="34" charset="0"/>
                <a:ea typeface="ＭＳ Ｐゴシック" pitchFamily="34" charset="-128"/>
                <a:cs typeface="Tahoma" pitchFamily="34" charset="0"/>
              </a:rPr>
              <a:t>Where possible, values should be compared to 	age-related normal values to avoid </a:t>
            </a:r>
            <a:r>
              <a:rPr lang="en-US" altLang="ja-JP" sz="2800" kern="0" dirty="0" err="1" smtClean="0">
                <a:latin typeface="Tahoma" pitchFamily="34" charset="0"/>
                <a:ea typeface="ＭＳ Ｐゴシック" pitchFamily="34" charset="-128"/>
                <a:cs typeface="Tahoma" pitchFamily="34" charset="0"/>
              </a:rPr>
              <a:t>overiagnosis</a:t>
            </a:r>
            <a:r>
              <a:rPr lang="en-US" altLang="ja-JP" sz="2800" kern="0" dirty="0" smtClean="0">
                <a:latin typeface="Tahoma" pitchFamily="34" charset="0"/>
                <a:ea typeface="ＭＳ Ｐゴシック" pitchFamily="34" charset="-128"/>
                <a:cs typeface="Tahoma" pitchFamily="34" charset="0"/>
              </a:rPr>
              <a:t> 	in the elderly.</a:t>
            </a:r>
          </a:p>
          <a:p>
            <a:pPr indent="404813">
              <a:spcBef>
                <a:spcPct val="50000"/>
              </a:spcBef>
              <a:buClr>
                <a:srgbClr val="00FF00"/>
              </a:buClr>
              <a:buFont typeface="Wingdings" pitchFamily="2" charset="2"/>
              <a:buChar char="§"/>
              <a:tabLst>
                <a:tab pos="404813" algn="l"/>
              </a:tabLst>
            </a:pPr>
            <a:endParaRPr lang="en-US" altLang="ja-JP" sz="2800" kern="0" dirty="0" smtClean="0">
              <a:latin typeface="Tahoma" pitchFamily="34" charset="0"/>
              <a:ea typeface="ＭＳ Ｐゴシック" pitchFamily="34" charset="-128"/>
              <a:cs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Diagnosis: Spirometry</a:t>
            </a:r>
            <a:endParaRPr lang="en-US" sz="4400"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Arc 3"/>
          <p:cNvSpPr>
            <a:spLocks/>
          </p:cNvSpPr>
          <p:nvPr/>
        </p:nvSpPr>
        <p:spPr bwMode="auto">
          <a:xfrm rot="10800000">
            <a:off x="2169593" y="3322786"/>
            <a:ext cx="3459163" cy="2014537"/>
          </a:xfrm>
          <a:custGeom>
            <a:avLst/>
            <a:gdLst>
              <a:gd name="T0" fmla="*/ 2147483647 w 22359"/>
              <a:gd name="T1" fmla="*/ 0 h 21600"/>
              <a:gd name="T2" fmla="*/ 0 w 22359"/>
              <a:gd name="T3" fmla="*/ 2147483647 h 21600"/>
              <a:gd name="T4" fmla="*/ 2147483647 w 22359"/>
              <a:gd name="T5" fmla="*/ 0 h 21600"/>
              <a:gd name="T6" fmla="*/ 0 60000 65536"/>
              <a:gd name="T7" fmla="*/ 0 60000 65536"/>
              <a:gd name="T8" fmla="*/ 0 60000 65536"/>
              <a:gd name="T9" fmla="*/ 0 w 22359"/>
              <a:gd name="T10" fmla="*/ 0 h 21600"/>
              <a:gd name="T11" fmla="*/ 22359 w 22359"/>
              <a:gd name="T12" fmla="*/ 21600 h 21600"/>
            </a:gdLst>
            <a:ahLst/>
            <a:cxnLst>
              <a:cxn ang="T6">
                <a:pos x="T0" y="T1"/>
              </a:cxn>
              <a:cxn ang="T7">
                <a:pos x="T2" y="T3"/>
              </a:cxn>
              <a:cxn ang="T8">
                <a:pos x="T4" y="T5"/>
              </a:cxn>
            </a:cxnLst>
            <a:rect l="T9" t="T10" r="T11" b="T12"/>
            <a:pathLst>
              <a:path w="22359" h="21600" fill="none" extrusionOk="0">
                <a:moveTo>
                  <a:pt x="22359" y="0"/>
                </a:moveTo>
                <a:cubicBezTo>
                  <a:pt x="22359" y="11929"/>
                  <a:pt x="12688" y="21600"/>
                  <a:pt x="759" y="21600"/>
                </a:cubicBezTo>
                <a:cubicBezTo>
                  <a:pt x="505" y="21600"/>
                  <a:pt x="252" y="21595"/>
                  <a:pt x="0" y="21586"/>
                </a:cubicBezTo>
              </a:path>
              <a:path w="22359" h="21600" stroke="0" extrusionOk="0">
                <a:moveTo>
                  <a:pt x="22359" y="0"/>
                </a:moveTo>
                <a:cubicBezTo>
                  <a:pt x="22359" y="11929"/>
                  <a:pt x="12688" y="21600"/>
                  <a:pt x="759" y="21600"/>
                </a:cubicBezTo>
                <a:cubicBezTo>
                  <a:pt x="505" y="21600"/>
                  <a:pt x="252" y="21595"/>
                  <a:pt x="0" y="21586"/>
                </a:cubicBezTo>
                <a:lnTo>
                  <a:pt x="759" y="0"/>
                </a:lnTo>
                <a:lnTo>
                  <a:pt x="22359" y="0"/>
                </a:lnTo>
                <a:close/>
              </a:path>
            </a:pathLst>
          </a:custGeom>
          <a:noFill/>
          <a:ln w="50800" cap="rnd">
            <a:solidFill>
              <a:srgbClr val="FF0000"/>
            </a:solidFill>
            <a:round/>
            <a:headEnd type="none" w="sm" len="sm"/>
            <a:tailEnd type="none" w="sm" len="sm"/>
          </a:ln>
        </p:spPr>
        <p:txBody>
          <a:bodyPr/>
          <a:lstStyle/>
          <a:p>
            <a:endParaRPr lang="en-GB" dirty="0">
              <a:solidFill>
                <a:schemeClr val="accent6">
                  <a:lumMod val="40000"/>
                  <a:lumOff val="60000"/>
                </a:schemeClr>
              </a:solidFill>
            </a:endParaRPr>
          </a:p>
        </p:txBody>
      </p:sp>
      <p:sp>
        <p:nvSpPr>
          <p:cNvPr id="7" name="Rectangle 4"/>
          <p:cNvSpPr>
            <a:spLocks noChangeArrowheads="1"/>
          </p:cNvSpPr>
          <p:nvPr/>
        </p:nvSpPr>
        <p:spPr bwMode="auto">
          <a:xfrm rot="16200000">
            <a:off x="116162" y="3483917"/>
            <a:ext cx="2030412" cy="463550"/>
          </a:xfrm>
          <a:prstGeom prst="rect">
            <a:avLst/>
          </a:prstGeom>
          <a:noFill/>
          <a:ln w="9525">
            <a:noFill/>
            <a:miter lim="800000"/>
            <a:headEnd/>
            <a:tailEnd/>
          </a:ln>
        </p:spPr>
        <p:txBody>
          <a:bodyPr wrap="none" lIns="92075" tIns="46038" rIns="92075" bIns="46038">
            <a:spAutoFit/>
          </a:bodyPr>
          <a:lstStyle/>
          <a:p>
            <a:pPr defTabSz="762000" eaLnBrk="0" hangingPunct="0"/>
            <a:r>
              <a:rPr lang="en-US" i="1">
                <a:solidFill>
                  <a:srgbClr val="000066"/>
                </a:solidFill>
                <a:latin typeface="Tahoma" pitchFamily="34" charset="0"/>
                <a:cs typeface="Tahoma" pitchFamily="34" charset="0"/>
              </a:rPr>
              <a:t>Volume, liters</a:t>
            </a:r>
          </a:p>
        </p:txBody>
      </p:sp>
      <p:sp>
        <p:nvSpPr>
          <p:cNvPr id="8" name="Rectangle 5"/>
          <p:cNvSpPr>
            <a:spLocks noChangeArrowheads="1"/>
          </p:cNvSpPr>
          <p:nvPr/>
        </p:nvSpPr>
        <p:spPr bwMode="auto">
          <a:xfrm>
            <a:off x="3188768" y="5991373"/>
            <a:ext cx="2133600" cy="461963"/>
          </a:xfrm>
          <a:prstGeom prst="rect">
            <a:avLst/>
          </a:prstGeom>
          <a:noFill/>
          <a:ln w="9525">
            <a:noFill/>
            <a:miter lim="800000"/>
            <a:headEnd/>
            <a:tailEnd/>
          </a:ln>
        </p:spPr>
        <p:txBody>
          <a:bodyPr wrap="none" lIns="92075" tIns="46038" rIns="92075" bIns="46038">
            <a:spAutoFit/>
          </a:bodyPr>
          <a:lstStyle/>
          <a:p>
            <a:pPr defTabSz="762000" eaLnBrk="0" hangingPunct="0"/>
            <a:r>
              <a:rPr lang="en-US" i="1">
                <a:solidFill>
                  <a:srgbClr val="000066"/>
                </a:solidFill>
                <a:latin typeface="Tahoma" pitchFamily="34" charset="0"/>
                <a:cs typeface="Tahoma" pitchFamily="34" charset="0"/>
              </a:rPr>
              <a:t>Time, seconds</a:t>
            </a:r>
          </a:p>
        </p:txBody>
      </p:sp>
      <p:sp>
        <p:nvSpPr>
          <p:cNvPr id="9" name="Freeform 6"/>
          <p:cNvSpPr>
            <a:spLocks/>
          </p:cNvSpPr>
          <p:nvPr/>
        </p:nvSpPr>
        <p:spPr bwMode="auto">
          <a:xfrm>
            <a:off x="2121968" y="1824186"/>
            <a:ext cx="4013200" cy="3481387"/>
          </a:xfrm>
          <a:custGeom>
            <a:avLst/>
            <a:gdLst>
              <a:gd name="T0" fmla="*/ 0 w 2528"/>
              <a:gd name="T1" fmla="*/ 0 h 2193"/>
              <a:gd name="T2" fmla="*/ 0 w 2528"/>
              <a:gd name="T3" fmla="*/ 2147483647 h 2193"/>
              <a:gd name="T4" fmla="*/ 2147483647 w 2528"/>
              <a:gd name="T5" fmla="*/ 2147483647 h 2193"/>
              <a:gd name="T6" fmla="*/ 2147483647 w 2528"/>
              <a:gd name="T7" fmla="*/ 2147483647 h 2193"/>
              <a:gd name="T8" fmla="*/ 0 60000 65536"/>
              <a:gd name="T9" fmla="*/ 0 60000 65536"/>
              <a:gd name="T10" fmla="*/ 0 60000 65536"/>
              <a:gd name="T11" fmla="*/ 0 60000 65536"/>
              <a:gd name="T12" fmla="*/ 0 w 2528"/>
              <a:gd name="T13" fmla="*/ 0 h 2193"/>
              <a:gd name="T14" fmla="*/ 2528 w 2528"/>
              <a:gd name="T15" fmla="*/ 2193 h 2193"/>
            </a:gdLst>
            <a:ahLst/>
            <a:cxnLst>
              <a:cxn ang="T8">
                <a:pos x="T0" y="T1"/>
              </a:cxn>
              <a:cxn ang="T9">
                <a:pos x="T2" y="T3"/>
              </a:cxn>
              <a:cxn ang="T10">
                <a:pos x="T4" y="T5"/>
              </a:cxn>
              <a:cxn ang="T11">
                <a:pos x="T6" y="T7"/>
              </a:cxn>
            </a:cxnLst>
            <a:rect l="T12" t="T13" r="T14" b="T15"/>
            <a:pathLst>
              <a:path w="2528" h="2193">
                <a:moveTo>
                  <a:pt x="0" y="0"/>
                </a:moveTo>
                <a:lnTo>
                  <a:pt x="0" y="2181"/>
                </a:lnTo>
                <a:lnTo>
                  <a:pt x="2527" y="2181"/>
                </a:lnTo>
                <a:lnTo>
                  <a:pt x="2527" y="2192"/>
                </a:lnTo>
              </a:path>
            </a:pathLst>
          </a:custGeom>
          <a:noFill/>
          <a:ln w="50800" cap="rnd">
            <a:solidFill>
              <a:schemeClr val="tx1">
                <a:lumMod val="40000"/>
                <a:lumOff val="60000"/>
              </a:schemeClr>
            </a:solidFill>
            <a:round/>
            <a:headEnd type="none" w="sm" len="sm"/>
            <a:tailEnd type="none" w="sm" len="sm"/>
          </a:ln>
        </p:spPr>
        <p:txBody>
          <a:bodyPr/>
          <a:lstStyle/>
          <a:p>
            <a:endParaRPr lang="en-GB">
              <a:solidFill>
                <a:srgbClr val="000066"/>
              </a:solidFill>
            </a:endParaRPr>
          </a:p>
        </p:txBody>
      </p:sp>
      <p:sp>
        <p:nvSpPr>
          <p:cNvPr id="10" name="Line 7"/>
          <p:cNvSpPr>
            <a:spLocks noChangeShapeType="1"/>
          </p:cNvSpPr>
          <p:nvPr/>
        </p:nvSpPr>
        <p:spPr bwMode="auto">
          <a:xfrm>
            <a:off x="2655368" y="5327798"/>
            <a:ext cx="0" cy="146050"/>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1" name="Line 8"/>
          <p:cNvSpPr>
            <a:spLocks noChangeShapeType="1"/>
          </p:cNvSpPr>
          <p:nvPr/>
        </p:nvSpPr>
        <p:spPr bwMode="auto">
          <a:xfrm>
            <a:off x="38745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2" name="Line 9"/>
          <p:cNvSpPr>
            <a:spLocks noChangeShapeType="1"/>
          </p:cNvSpPr>
          <p:nvPr/>
        </p:nvSpPr>
        <p:spPr bwMode="auto">
          <a:xfrm>
            <a:off x="44841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3" name="Line 10"/>
          <p:cNvSpPr>
            <a:spLocks noChangeShapeType="1"/>
          </p:cNvSpPr>
          <p:nvPr/>
        </p:nvSpPr>
        <p:spPr bwMode="auto">
          <a:xfrm>
            <a:off x="33411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4" name="Line 11"/>
          <p:cNvSpPr>
            <a:spLocks noChangeShapeType="1"/>
          </p:cNvSpPr>
          <p:nvPr/>
        </p:nvSpPr>
        <p:spPr bwMode="auto">
          <a:xfrm flipH="1">
            <a:off x="5627168" y="5305573"/>
            <a:ext cx="3175" cy="152400"/>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5" name="Line 12"/>
          <p:cNvSpPr>
            <a:spLocks noChangeShapeType="1"/>
          </p:cNvSpPr>
          <p:nvPr/>
        </p:nvSpPr>
        <p:spPr bwMode="auto">
          <a:xfrm>
            <a:off x="50937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6" name="Line 13"/>
          <p:cNvSpPr>
            <a:spLocks noChangeShapeType="1"/>
          </p:cNvSpPr>
          <p:nvPr/>
        </p:nvSpPr>
        <p:spPr bwMode="auto">
          <a:xfrm flipH="1" flipV="1">
            <a:off x="1964806" y="4768998"/>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7" name="Line 14"/>
          <p:cNvSpPr>
            <a:spLocks noChangeShapeType="1"/>
          </p:cNvSpPr>
          <p:nvPr/>
        </p:nvSpPr>
        <p:spPr bwMode="auto">
          <a:xfrm flipH="1" flipV="1">
            <a:off x="1969568" y="4170511"/>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8" name="Line 15"/>
          <p:cNvSpPr>
            <a:spLocks noChangeShapeType="1"/>
          </p:cNvSpPr>
          <p:nvPr/>
        </p:nvSpPr>
        <p:spPr bwMode="auto">
          <a:xfrm flipH="1" flipV="1">
            <a:off x="1963218" y="3578373"/>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9" name="Line 16"/>
          <p:cNvSpPr>
            <a:spLocks noChangeShapeType="1"/>
          </p:cNvSpPr>
          <p:nvPr/>
        </p:nvSpPr>
        <p:spPr bwMode="auto">
          <a:xfrm flipH="1" flipV="1">
            <a:off x="1967981" y="2998936"/>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20" name="Line 17"/>
          <p:cNvSpPr>
            <a:spLocks noChangeShapeType="1"/>
          </p:cNvSpPr>
          <p:nvPr/>
        </p:nvSpPr>
        <p:spPr bwMode="auto">
          <a:xfrm flipH="1" flipV="1">
            <a:off x="1963218" y="2406798"/>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grpSp>
        <p:nvGrpSpPr>
          <p:cNvPr id="21" name="Group 18"/>
          <p:cNvGrpSpPr>
            <a:grpSpLocks/>
          </p:cNvGrpSpPr>
          <p:nvPr/>
        </p:nvGrpSpPr>
        <p:grpSpPr bwMode="auto">
          <a:xfrm>
            <a:off x="2148956" y="2257573"/>
            <a:ext cx="3706812" cy="3038475"/>
            <a:chOff x="1553" y="1860"/>
            <a:chExt cx="2228" cy="1302"/>
          </a:xfrm>
          <a:solidFill>
            <a:srgbClr val="FF0000"/>
          </a:solidFill>
        </p:grpSpPr>
        <p:sp>
          <p:nvSpPr>
            <p:cNvPr id="22" name="Freeform 19"/>
            <p:cNvSpPr>
              <a:spLocks/>
            </p:cNvSpPr>
            <p:nvPr/>
          </p:nvSpPr>
          <p:spPr bwMode="auto">
            <a:xfrm>
              <a:off x="1553" y="3079"/>
              <a:ext cx="19" cy="83"/>
            </a:xfrm>
            <a:custGeom>
              <a:avLst/>
              <a:gdLst>
                <a:gd name="T0" fmla="*/ 0 w 19"/>
                <a:gd name="T1" fmla="*/ 81 h 83"/>
                <a:gd name="T2" fmla="*/ 18 w 19"/>
                <a:gd name="T3" fmla="*/ 82 h 83"/>
                <a:gd name="T4" fmla="*/ 6 w 19"/>
                <a:gd name="T5" fmla="*/ 0 h 83"/>
                <a:gd name="T6" fmla="*/ 0 w 19"/>
                <a:gd name="T7" fmla="*/ 81 h 83"/>
                <a:gd name="T8" fmla="*/ 0 60000 65536"/>
                <a:gd name="T9" fmla="*/ 0 60000 65536"/>
                <a:gd name="T10" fmla="*/ 0 60000 65536"/>
                <a:gd name="T11" fmla="*/ 0 60000 65536"/>
                <a:gd name="T12" fmla="*/ 0 w 19"/>
                <a:gd name="T13" fmla="*/ 0 h 83"/>
                <a:gd name="T14" fmla="*/ 19 w 19"/>
                <a:gd name="T15" fmla="*/ 83 h 83"/>
              </a:gdLst>
              <a:ahLst/>
              <a:cxnLst>
                <a:cxn ang="T8">
                  <a:pos x="T0" y="T1"/>
                </a:cxn>
                <a:cxn ang="T9">
                  <a:pos x="T2" y="T3"/>
                </a:cxn>
                <a:cxn ang="T10">
                  <a:pos x="T4" y="T5"/>
                </a:cxn>
                <a:cxn ang="T11">
                  <a:pos x="T6" y="T7"/>
                </a:cxn>
              </a:cxnLst>
              <a:rect l="T12" t="T13" r="T14" b="T15"/>
              <a:pathLst>
                <a:path w="19" h="83">
                  <a:moveTo>
                    <a:pt x="0" y="81"/>
                  </a:moveTo>
                  <a:lnTo>
                    <a:pt x="18" y="82"/>
                  </a:lnTo>
                  <a:lnTo>
                    <a:pt x="6" y="0"/>
                  </a:lnTo>
                  <a:lnTo>
                    <a:pt x="0" y="8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 name="Freeform 20"/>
            <p:cNvSpPr>
              <a:spLocks/>
            </p:cNvSpPr>
            <p:nvPr/>
          </p:nvSpPr>
          <p:spPr bwMode="auto">
            <a:xfrm>
              <a:off x="1558" y="3079"/>
              <a:ext cx="20" cy="83"/>
            </a:xfrm>
            <a:custGeom>
              <a:avLst/>
              <a:gdLst>
                <a:gd name="T0" fmla="*/ 12 w 20"/>
                <a:gd name="T1" fmla="*/ 82 h 83"/>
                <a:gd name="T2" fmla="*/ 0 w 20"/>
                <a:gd name="T3" fmla="*/ 0 h 83"/>
                <a:gd name="T4" fmla="*/ 19 w 20"/>
                <a:gd name="T5" fmla="*/ 0 h 83"/>
                <a:gd name="T6" fmla="*/ 12 w 20"/>
                <a:gd name="T7" fmla="*/ 82 h 83"/>
                <a:gd name="T8" fmla="*/ 0 60000 65536"/>
                <a:gd name="T9" fmla="*/ 0 60000 65536"/>
                <a:gd name="T10" fmla="*/ 0 60000 65536"/>
                <a:gd name="T11" fmla="*/ 0 60000 65536"/>
                <a:gd name="T12" fmla="*/ 0 w 20"/>
                <a:gd name="T13" fmla="*/ 0 h 83"/>
                <a:gd name="T14" fmla="*/ 20 w 20"/>
                <a:gd name="T15" fmla="*/ 83 h 83"/>
              </a:gdLst>
              <a:ahLst/>
              <a:cxnLst>
                <a:cxn ang="T8">
                  <a:pos x="T0" y="T1"/>
                </a:cxn>
                <a:cxn ang="T9">
                  <a:pos x="T2" y="T3"/>
                </a:cxn>
                <a:cxn ang="T10">
                  <a:pos x="T4" y="T5"/>
                </a:cxn>
                <a:cxn ang="T11">
                  <a:pos x="T6" y="T7"/>
                </a:cxn>
              </a:cxnLst>
              <a:rect l="T12" t="T13" r="T14" b="T15"/>
              <a:pathLst>
                <a:path w="20" h="83">
                  <a:moveTo>
                    <a:pt x="12" y="82"/>
                  </a:moveTo>
                  <a:lnTo>
                    <a:pt x="0" y="0"/>
                  </a:lnTo>
                  <a:lnTo>
                    <a:pt x="19" y="0"/>
                  </a:lnTo>
                  <a:lnTo>
                    <a:pt x="12" y="8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 name="Freeform 21"/>
            <p:cNvSpPr>
              <a:spLocks/>
            </p:cNvSpPr>
            <p:nvPr/>
          </p:nvSpPr>
          <p:spPr bwMode="auto">
            <a:xfrm>
              <a:off x="1553" y="3079"/>
              <a:ext cx="25" cy="83"/>
            </a:xfrm>
            <a:custGeom>
              <a:avLst/>
              <a:gdLst>
                <a:gd name="T0" fmla="*/ 0 w 25"/>
                <a:gd name="T1" fmla="*/ 81 h 83"/>
                <a:gd name="T2" fmla="*/ 18 w 25"/>
                <a:gd name="T3" fmla="*/ 82 h 83"/>
                <a:gd name="T4" fmla="*/ 24 w 25"/>
                <a:gd name="T5" fmla="*/ 0 h 83"/>
                <a:gd name="T6" fmla="*/ 6 w 25"/>
                <a:gd name="T7" fmla="*/ 0 h 83"/>
                <a:gd name="T8" fmla="*/ 0 w 25"/>
                <a:gd name="T9" fmla="*/ 81 h 83"/>
                <a:gd name="T10" fmla="*/ 0 60000 65536"/>
                <a:gd name="T11" fmla="*/ 0 60000 65536"/>
                <a:gd name="T12" fmla="*/ 0 60000 65536"/>
                <a:gd name="T13" fmla="*/ 0 60000 65536"/>
                <a:gd name="T14" fmla="*/ 0 60000 65536"/>
                <a:gd name="T15" fmla="*/ 0 w 25"/>
                <a:gd name="T16" fmla="*/ 0 h 83"/>
                <a:gd name="T17" fmla="*/ 25 w 25"/>
                <a:gd name="T18" fmla="*/ 83 h 83"/>
              </a:gdLst>
              <a:ahLst/>
              <a:cxnLst>
                <a:cxn ang="T10">
                  <a:pos x="T0" y="T1"/>
                </a:cxn>
                <a:cxn ang="T11">
                  <a:pos x="T2" y="T3"/>
                </a:cxn>
                <a:cxn ang="T12">
                  <a:pos x="T4" y="T5"/>
                </a:cxn>
                <a:cxn ang="T13">
                  <a:pos x="T6" y="T7"/>
                </a:cxn>
                <a:cxn ang="T14">
                  <a:pos x="T8" y="T9"/>
                </a:cxn>
              </a:cxnLst>
              <a:rect l="T15" t="T16" r="T17" b="T18"/>
              <a:pathLst>
                <a:path w="25" h="83">
                  <a:moveTo>
                    <a:pt x="0" y="81"/>
                  </a:moveTo>
                  <a:lnTo>
                    <a:pt x="18" y="82"/>
                  </a:lnTo>
                  <a:lnTo>
                    <a:pt x="24" y="0"/>
                  </a:lnTo>
                  <a:lnTo>
                    <a:pt x="6" y="0"/>
                  </a:lnTo>
                  <a:lnTo>
                    <a:pt x="0" y="8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 name="Freeform 22"/>
            <p:cNvSpPr>
              <a:spLocks/>
            </p:cNvSpPr>
            <p:nvPr/>
          </p:nvSpPr>
          <p:spPr bwMode="auto">
            <a:xfrm>
              <a:off x="1558" y="3007"/>
              <a:ext cx="20" cy="74"/>
            </a:xfrm>
            <a:custGeom>
              <a:avLst/>
              <a:gdLst>
                <a:gd name="T0" fmla="*/ 0 w 20"/>
                <a:gd name="T1" fmla="*/ 72 h 74"/>
                <a:gd name="T2" fmla="*/ 19 w 20"/>
                <a:gd name="T3" fmla="*/ 73 h 74"/>
                <a:gd name="T4" fmla="*/ 5 w 20"/>
                <a:gd name="T5" fmla="*/ 0 h 74"/>
                <a:gd name="T6" fmla="*/ 0 w 20"/>
                <a:gd name="T7" fmla="*/ 72 h 74"/>
                <a:gd name="T8" fmla="*/ 0 60000 65536"/>
                <a:gd name="T9" fmla="*/ 0 60000 65536"/>
                <a:gd name="T10" fmla="*/ 0 60000 65536"/>
                <a:gd name="T11" fmla="*/ 0 60000 65536"/>
                <a:gd name="T12" fmla="*/ 0 w 20"/>
                <a:gd name="T13" fmla="*/ 0 h 74"/>
                <a:gd name="T14" fmla="*/ 20 w 20"/>
                <a:gd name="T15" fmla="*/ 74 h 74"/>
              </a:gdLst>
              <a:ahLst/>
              <a:cxnLst>
                <a:cxn ang="T8">
                  <a:pos x="T0" y="T1"/>
                </a:cxn>
                <a:cxn ang="T9">
                  <a:pos x="T2" y="T3"/>
                </a:cxn>
                <a:cxn ang="T10">
                  <a:pos x="T4" y="T5"/>
                </a:cxn>
                <a:cxn ang="T11">
                  <a:pos x="T6" y="T7"/>
                </a:cxn>
              </a:cxnLst>
              <a:rect l="T12" t="T13" r="T14" b="T15"/>
              <a:pathLst>
                <a:path w="20" h="74">
                  <a:moveTo>
                    <a:pt x="0" y="72"/>
                  </a:moveTo>
                  <a:lnTo>
                    <a:pt x="19" y="73"/>
                  </a:lnTo>
                  <a:lnTo>
                    <a:pt x="5" y="0"/>
                  </a:lnTo>
                  <a:lnTo>
                    <a:pt x="0" y="7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 name="Freeform 23"/>
            <p:cNvSpPr>
              <a:spLocks/>
            </p:cNvSpPr>
            <p:nvPr/>
          </p:nvSpPr>
          <p:spPr bwMode="auto">
            <a:xfrm>
              <a:off x="1564" y="3007"/>
              <a:ext cx="21" cy="74"/>
            </a:xfrm>
            <a:custGeom>
              <a:avLst/>
              <a:gdLst>
                <a:gd name="T0" fmla="*/ 13 w 21"/>
                <a:gd name="T1" fmla="*/ 73 h 74"/>
                <a:gd name="T2" fmla="*/ 0 w 21"/>
                <a:gd name="T3" fmla="*/ 0 h 74"/>
                <a:gd name="T4" fmla="*/ 20 w 21"/>
                <a:gd name="T5" fmla="*/ 0 h 74"/>
                <a:gd name="T6" fmla="*/ 13 w 21"/>
                <a:gd name="T7" fmla="*/ 73 h 74"/>
                <a:gd name="T8" fmla="*/ 0 60000 65536"/>
                <a:gd name="T9" fmla="*/ 0 60000 65536"/>
                <a:gd name="T10" fmla="*/ 0 60000 65536"/>
                <a:gd name="T11" fmla="*/ 0 60000 65536"/>
                <a:gd name="T12" fmla="*/ 0 w 21"/>
                <a:gd name="T13" fmla="*/ 0 h 74"/>
                <a:gd name="T14" fmla="*/ 21 w 21"/>
                <a:gd name="T15" fmla="*/ 74 h 74"/>
              </a:gdLst>
              <a:ahLst/>
              <a:cxnLst>
                <a:cxn ang="T8">
                  <a:pos x="T0" y="T1"/>
                </a:cxn>
                <a:cxn ang="T9">
                  <a:pos x="T2" y="T3"/>
                </a:cxn>
                <a:cxn ang="T10">
                  <a:pos x="T4" y="T5"/>
                </a:cxn>
                <a:cxn ang="T11">
                  <a:pos x="T6" y="T7"/>
                </a:cxn>
              </a:cxnLst>
              <a:rect l="T12" t="T13" r="T14" b="T15"/>
              <a:pathLst>
                <a:path w="21" h="74">
                  <a:moveTo>
                    <a:pt x="13" y="73"/>
                  </a:moveTo>
                  <a:lnTo>
                    <a:pt x="0" y="0"/>
                  </a:lnTo>
                  <a:lnTo>
                    <a:pt x="20" y="0"/>
                  </a:lnTo>
                  <a:lnTo>
                    <a:pt x="13" y="7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 name="Freeform 24"/>
            <p:cNvSpPr>
              <a:spLocks/>
            </p:cNvSpPr>
            <p:nvPr/>
          </p:nvSpPr>
          <p:spPr bwMode="auto">
            <a:xfrm>
              <a:off x="1558" y="3007"/>
              <a:ext cx="27" cy="74"/>
            </a:xfrm>
            <a:custGeom>
              <a:avLst/>
              <a:gdLst>
                <a:gd name="T0" fmla="*/ 0 w 27"/>
                <a:gd name="T1" fmla="*/ 72 h 74"/>
                <a:gd name="T2" fmla="*/ 19 w 27"/>
                <a:gd name="T3" fmla="*/ 73 h 74"/>
                <a:gd name="T4" fmla="*/ 26 w 27"/>
                <a:gd name="T5" fmla="*/ 0 h 74"/>
                <a:gd name="T6" fmla="*/ 5 w 27"/>
                <a:gd name="T7" fmla="*/ 0 h 74"/>
                <a:gd name="T8" fmla="*/ 0 w 27"/>
                <a:gd name="T9" fmla="*/ 72 h 74"/>
                <a:gd name="T10" fmla="*/ 0 60000 65536"/>
                <a:gd name="T11" fmla="*/ 0 60000 65536"/>
                <a:gd name="T12" fmla="*/ 0 60000 65536"/>
                <a:gd name="T13" fmla="*/ 0 60000 65536"/>
                <a:gd name="T14" fmla="*/ 0 60000 65536"/>
                <a:gd name="T15" fmla="*/ 0 w 27"/>
                <a:gd name="T16" fmla="*/ 0 h 74"/>
                <a:gd name="T17" fmla="*/ 27 w 27"/>
                <a:gd name="T18" fmla="*/ 74 h 74"/>
              </a:gdLst>
              <a:ahLst/>
              <a:cxnLst>
                <a:cxn ang="T10">
                  <a:pos x="T0" y="T1"/>
                </a:cxn>
                <a:cxn ang="T11">
                  <a:pos x="T2" y="T3"/>
                </a:cxn>
                <a:cxn ang="T12">
                  <a:pos x="T4" y="T5"/>
                </a:cxn>
                <a:cxn ang="T13">
                  <a:pos x="T6" y="T7"/>
                </a:cxn>
                <a:cxn ang="T14">
                  <a:pos x="T8" y="T9"/>
                </a:cxn>
              </a:cxnLst>
              <a:rect l="T15" t="T16" r="T17" b="T18"/>
              <a:pathLst>
                <a:path w="27" h="74">
                  <a:moveTo>
                    <a:pt x="0" y="72"/>
                  </a:moveTo>
                  <a:lnTo>
                    <a:pt x="19" y="73"/>
                  </a:lnTo>
                  <a:lnTo>
                    <a:pt x="26" y="0"/>
                  </a:lnTo>
                  <a:lnTo>
                    <a:pt x="5" y="0"/>
                  </a:lnTo>
                  <a:lnTo>
                    <a:pt x="0" y="7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 name="Freeform 25"/>
            <p:cNvSpPr>
              <a:spLocks/>
            </p:cNvSpPr>
            <p:nvPr/>
          </p:nvSpPr>
          <p:spPr bwMode="auto">
            <a:xfrm>
              <a:off x="1564" y="2944"/>
              <a:ext cx="21" cy="65"/>
            </a:xfrm>
            <a:custGeom>
              <a:avLst/>
              <a:gdLst>
                <a:gd name="T0" fmla="*/ 0 w 21"/>
                <a:gd name="T1" fmla="*/ 63 h 65"/>
                <a:gd name="T2" fmla="*/ 20 w 21"/>
                <a:gd name="T3" fmla="*/ 64 h 65"/>
                <a:gd name="T4" fmla="*/ 4 w 21"/>
                <a:gd name="T5" fmla="*/ 0 h 65"/>
                <a:gd name="T6" fmla="*/ 0 w 21"/>
                <a:gd name="T7" fmla="*/ 63 h 65"/>
                <a:gd name="T8" fmla="*/ 0 60000 65536"/>
                <a:gd name="T9" fmla="*/ 0 60000 65536"/>
                <a:gd name="T10" fmla="*/ 0 60000 65536"/>
                <a:gd name="T11" fmla="*/ 0 60000 65536"/>
                <a:gd name="T12" fmla="*/ 0 w 21"/>
                <a:gd name="T13" fmla="*/ 0 h 65"/>
                <a:gd name="T14" fmla="*/ 21 w 21"/>
                <a:gd name="T15" fmla="*/ 65 h 65"/>
              </a:gdLst>
              <a:ahLst/>
              <a:cxnLst>
                <a:cxn ang="T8">
                  <a:pos x="T0" y="T1"/>
                </a:cxn>
                <a:cxn ang="T9">
                  <a:pos x="T2" y="T3"/>
                </a:cxn>
                <a:cxn ang="T10">
                  <a:pos x="T4" y="T5"/>
                </a:cxn>
                <a:cxn ang="T11">
                  <a:pos x="T6" y="T7"/>
                </a:cxn>
              </a:cxnLst>
              <a:rect l="T12" t="T13" r="T14" b="T15"/>
              <a:pathLst>
                <a:path w="21" h="65">
                  <a:moveTo>
                    <a:pt x="0" y="63"/>
                  </a:moveTo>
                  <a:lnTo>
                    <a:pt x="20" y="64"/>
                  </a:lnTo>
                  <a:lnTo>
                    <a:pt x="4" y="0"/>
                  </a:lnTo>
                  <a:lnTo>
                    <a:pt x="0" y="6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 name="Freeform 26"/>
            <p:cNvSpPr>
              <a:spLocks/>
            </p:cNvSpPr>
            <p:nvPr/>
          </p:nvSpPr>
          <p:spPr bwMode="auto">
            <a:xfrm>
              <a:off x="1570" y="2944"/>
              <a:ext cx="21" cy="65"/>
            </a:xfrm>
            <a:custGeom>
              <a:avLst/>
              <a:gdLst>
                <a:gd name="T0" fmla="*/ 15 w 21"/>
                <a:gd name="T1" fmla="*/ 64 h 65"/>
                <a:gd name="T2" fmla="*/ 0 w 21"/>
                <a:gd name="T3" fmla="*/ 0 h 65"/>
                <a:gd name="T4" fmla="*/ 20 w 21"/>
                <a:gd name="T5" fmla="*/ 1 h 65"/>
                <a:gd name="T6" fmla="*/ 15 w 21"/>
                <a:gd name="T7" fmla="*/ 64 h 65"/>
                <a:gd name="T8" fmla="*/ 0 60000 65536"/>
                <a:gd name="T9" fmla="*/ 0 60000 65536"/>
                <a:gd name="T10" fmla="*/ 0 60000 65536"/>
                <a:gd name="T11" fmla="*/ 0 60000 65536"/>
                <a:gd name="T12" fmla="*/ 0 w 21"/>
                <a:gd name="T13" fmla="*/ 0 h 65"/>
                <a:gd name="T14" fmla="*/ 21 w 21"/>
                <a:gd name="T15" fmla="*/ 65 h 65"/>
              </a:gdLst>
              <a:ahLst/>
              <a:cxnLst>
                <a:cxn ang="T8">
                  <a:pos x="T0" y="T1"/>
                </a:cxn>
                <a:cxn ang="T9">
                  <a:pos x="T2" y="T3"/>
                </a:cxn>
                <a:cxn ang="T10">
                  <a:pos x="T4" y="T5"/>
                </a:cxn>
                <a:cxn ang="T11">
                  <a:pos x="T6" y="T7"/>
                </a:cxn>
              </a:cxnLst>
              <a:rect l="T12" t="T13" r="T14" b="T15"/>
              <a:pathLst>
                <a:path w="21" h="65">
                  <a:moveTo>
                    <a:pt x="15" y="64"/>
                  </a:moveTo>
                  <a:lnTo>
                    <a:pt x="0" y="0"/>
                  </a:lnTo>
                  <a:lnTo>
                    <a:pt x="20" y="1"/>
                  </a:lnTo>
                  <a:lnTo>
                    <a:pt x="15" y="6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 name="Freeform 27"/>
            <p:cNvSpPr>
              <a:spLocks/>
            </p:cNvSpPr>
            <p:nvPr/>
          </p:nvSpPr>
          <p:spPr bwMode="auto">
            <a:xfrm>
              <a:off x="1564" y="2944"/>
              <a:ext cx="27" cy="65"/>
            </a:xfrm>
            <a:custGeom>
              <a:avLst/>
              <a:gdLst>
                <a:gd name="T0" fmla="*/ 0 w 27"/>
                <a:gd name="T1" fmla="*/ 63 h 65"/>
                <a:gd name="T2" fmla="*/ 21 w 27"/>
                <a:gd name="T3" fmla="*/ 64 h 65"/>
                <a:gd name="T4" fmla="*/ 26 w 27"/>
                <a:gd name="T5" fmla="*/ 1 h 65"/>
                <a:gd name="T6" fmla="*/ 5 w 27"/>
                <a:gd name="T7" fmla="*/ 0 h 65"/>
                <a:gd name="T8" fmla="*/ 0 w 27"/>
                <a:gd name="T9" fmla="*/ 63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63"/>
                  </a:moveTo>
                  <a:lnTo>
                    <a:pt x="21" y="64"/>
                  </a:lnTo>
                  <a:lnTo>
                    <a:pt x="26" y="1"/>
                  </a:lnTo>
                  <a:lnTo>
                    <a:pt x="5" y="0"/>
                  </a:lnTo>
                  <a:lnTo>
                    <a:pt x="0" y="6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1" name="Freeform 28"/>
            <p:cNvSpPr>
              <a:spLocks/>
            </p:cNvSpPr>
            <p:nvPr/>
          </p:nvSpPr>
          <p:spPr bwMode="auto">
            <a:xfrm>
              <a:off x="1570" y="2887"/>
              <a:ext cx="21" cy="58"/>
            </a:xfrm>
            <a:custGeom>
              <a:avLst/>
              <a:gdLst>
                <a:gd name="T0" fmla="*/ 0 w 21"/>
                <a:gd name="T1" fmla="*/ 55 h 58"/>
                <a:gd name="T2" fmla="*/ 20 w 21"/>
                <a:gd name="T3" fmla="*/ 57 h 58"/>
                <a:gd name="T4" fmla="*/ 4 w 21"/>
                <a:gd name="T5" fmla="*/ 0 h 58"/>
                <a:gd name="T6" fmla="*/ 0 w 21"/>
                <a:gd name="T7" fmla="*/ 55 h 58"/>
                <a:gd name="T8" fmla="*/ 0 60000 65536"/>
                <a:gd name="T9" fmla="*/ 0 60000 65536"/>
                <a:gd name="T10" fmla="*/ 0 60000 65536"/>
                <a:gd name="T11" fmla="*/ 0 60000 65536"/>
                <a:gd name="T12" fmla="*/ 0 w 21"/>
                <a:gd name="T13" fmla="*/ 0 h 58"/>
                <a:gd name="T14" fmla="*/ 21 w 21"/>
                <a:gd name="T15" fmla="*/ 58 h 58"/>
              </a:gdLst>
              <a:ahLst/>
              <a:cxnLst>
                <a:cxn ang="T8">
                  <a:pos x="T0" y="T1"/>
                </a:cxn>
                <a:cxn ang="T9">
                  <a:pos x="T2" y="T3"/>
                </a:cxn>
                <a:cxn ang="T10">
                  <a:pos x="T4" y="T5"/>
                </a:cxn>
                <a:cxn ang="T11">
                  <a:pos x="T6" y="T7"/>
                </a:cxn>
              </a:cxnLst>
              <a:rect l="T12" t="T13" r="T14" b="T15"/>
              <a:pathLst>
                <a:path w="21" h="58">
                  <a:moveTo>
                    <a:pt x="0" y="55"/>
                  </a:moveTo>
                  <a:lnTo>
                    <a:pt x="20" y="57"/>
                  </a:lnTo>
                  <a:lnTo>
                    <a:pt x="4" y="0"/>
                  </a:lnTo>
                  <a:lnTo>
                    <a:pt x="0" y="5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2" name="Freeform 29"/>
            <p:cNvSpPr>
              <a:spLocks/>
            </p:cNvSpPr>
            <p:nvPr/>
          </p:nvSpPr>
          <p:spPr bwMode="auto">
            <a:xfrm>
              <a:off x="1575" y="2887"/>
              <a:ext cx="21" cy="58"/>
            </a:xfrm>
            <a:custGeom>
              <a:avLst/>
              <a:gdLst>
                <a:gd name="T0" fmla="*/ 16 w 21"/>
                <a:gd name="T1" fmla="*/ 57 h 58"/>
                <a:gd name="T2" fmla="*/ 0 w 21"/>
                <a:gd name="T3" fmla="*/ 0 h 58"/>
                <a:gd name="T4" fmla="*/ 20 w 21"/>
                <a:gd name="T5" fmla="*/ 0 h 58"/>
                <a:gd name="T6" fmla="*/ 16 w 21"/>
                <a:gd name="T7" fmla="*/ 57 h 58"/>
                <a:gd name="T8" fmla="*/ 0 60000 65536"/>
                <a:gd name="T9" fmla="*/ 0 60000 65536"/>
                <a:gd name="T10" fmla="*/ 0 60000 65536"/>
                <a:gd name="T11" fmla="*/ 0 60000 65536"/>
                <a:gd name="T12" fmla="*/ 0 w 21"/>
                <a:gd name="T13" fmla="*/ 0 h 58"/>
                <a:gd name="T14" fmla="*/ 21 w 21"/>
                <a:gd name="T15" fmla="*/ 58 h 58"/>
              </a:gdLst>
              <a:ahLst/>
              <a:cxnLst>
                <a:cxn ang="T8">
                  <a:pos x="T0" y="T1"/>
                </a:cxn>
                <a:cxn ang="T9">
                  <a:pos x="T2" y="T3"/>
                </a:cxn>
                <a:cxn ang="T10">
                  <a:pos x="T4" y="T5"/>
                </a:cxn>
                <a:cxn ang="T11">
                  <a:pos x="T6" y="T7"/>
                </a:cxn>
              </a:cxnLst>
              <a:rect l="T12" t="T13" r="T14" b="T15"/>
              <a:pathLst>
                <a:path w="21" h="58">
                  <a:moveTo>
                    <a:pt x="16" y="57"/>
                  </a:moveTo>
                  <a:lnTo>
                    <a:pt x="0" y="0"/>
                  </a:lnTo>
                  <a:lnTo>
                    <a:pt x="20" y="0"/>
                  </a:lnTo>
                  <a:lnTo>
                    <a:pt x="16" y="5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3" name="Freeform 30"/>
            <p:cNvSpPr>
              <a:spLocks/>
            </p:cNvSpPr>
            <p:nvPr/>
          </p:nvSpPr>
          <p:spPr bwMode="auto">
            <a:xfrm>
              <a:off x="1570" y="2887"/>
              <a:ext cx="26" cy="58"/>
            </a:xfrm>
            <a:custGeom>
              <a:avLst/>
              <a:gdLst>
                <a:gd name="T0" fmla="*/ 0 w 26"/>
                <a:gd name="T1" fmla="*/ 55 h 58"/>
                <a:gd name="T2" fmla="*/ 21 w 26"/>
                <a:gd name="T3" fmla="*/ 57 h 58"/>
                <a:gd name="T4" fmla="*/ 25 w 26"/>
                <a:gd name="T5" fmla="*/ 0 h 58"/>
                <a:gd name="T6" fmla="*/ 5 w 26"/>
                <a:gd name="T7" fmla="*/ 0 h 58"/>
                <a:gd name="T8" fmla="*/ 0 w 26"/>
                <a:gd name="T9" fmla="*/ 55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5"/>
                  </a:moveTo>
                  <a:lnTo>
                    <a:pt x="21" y="57"/>
                  </a:lnTo>
                  <a:lnTo>
                    <a:pt x="25" y="0"/>
                  </a:lnTo>
                  <a:lnTo>
                    <a:pt x="5" y="0"/>
                  </a:lnTo>
                  <a:lnTo>
                    <a:pt x="0" y="5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4" name="Freeform 31"/>
            <p:cNvSpPr>
              <a:spLocks/>
            </p:cNvSpPr>
            <p:nvPr/>
          </p:nvSpPr>
          <p:spPr bwMode="auto">
            <a:xfrm>
              <a:off x="1575" y="2836"/>
              <a:ext cx="21" cy="53"/>
            </a:xfrm>
            <a:custGeom>
              <a:avLst/>
              <a:gdLst>
                <a:gd name="T0" fmla="*/ 0 w 21"/>
                <a:gd name="T1" fmla="*/ 51 h 53"/>
                <a:gd name="T2" fmla="*/ 20 w 21"/>
                <a:gd name="T3" fmla="*/ 52 h 53"/>
                <a:gd name="T4" fmla="*/ 3 w 21"/>
                <a:gd name="T5" fmla="*/ 0 h 53"/>
                <a:gd name="T6" fmla="*/ 0 w 21"/>
                <a:gd name="T7" fmla="*/ 51 h 53"/>
                <a:gd name="T8" fmla="*/ 0 60000 65536"/>
                <a:gd name="T9" fmla="*/ 0 60000 65536"/>
                <a:gd name="T10" fmla="*/ 0 60000 65536"/>
                <a:gd name="T11" fmla="*/ 0 60000 65536"/>
                <a:gd name="T12" fmla="*/ 0 w 21"/>
                <a:gd name="T13" fmla="*/ 0 h 53"/>
                <a:gd name="T14" fmla="*/ 21 w 21"/>
                <a:gd name="T15" fmla="*/ 53 h 53"/>
              </a:gdLst>
              <a:ahLst/>
              <a:cxnLst>
                <a:cxn ang="T8">
                  <a:pos x="T0" y="T1"/>
                </a:cxn>
                <a:cxn ang="T9">
                  <a:pos x="T2" y="T3"/>
                </a:cxn>
                <a:cxn ang="T10">
                  <a:pos x="T4" y="T5"/>
                </a:cxn>
                <a:cxn ang="T11">
                  <a:pos x="T6" y="T7"/>
                </a:cxn>
              </a:cxnLst>
              <a:rect l="T12" t="T13" r="T14" b="T15"/>
              <a:pathLst>
                <a:path w="21" h="53">
                  <a:moveTo>
                    <a:pt x="0" y="51"/>
                  </a:moveTo>
                  <a:lnTo>
                    <a:pt x="20" y="52"/>
                  </a:lnTo>
                  <a:lnTo>
                    <a:pt x="3" y="0"/>
                  </a:lnTo>
                  <a:lnTo>
                    <a:pt x="0" y="5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5" name="Freeform 32"/>
            <p:cNvSpPr>
              <a:spLocks/>
            </p:cNvSpPr>
            <p:nvPr/>
          </p:nvSpPr>
          <p:spPr bwMode="auto">
            <a:xfrm>
              <a:off x="1576" y="2836"/>
              <a:ext cx="22" cy="53"/>
            </a:xfrm>
            <a:custGeom>
              <a:avLst/>
              <a:gdLst>
                <a:gd name="T0" fmla="*/ 17 w 22"/>
                <a:gd name="T1" fmla="*/ 52 h 53"/>
                <a:gd name="T2" fmla="*/ 0 w 22"/>
                <a:gd name="T3" fmla="*/ 0 h 53"/>
                <a:gd name="T4" fmla="*/ 21 w 22"/>
                <a:gd name="T5" fmla="*/ 1 h 53"/>
                <a:gd name="T6" fmla="*/ 17 w 22"/>
                <a:gd name="T7" fmla="*/ 52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17" y="52"/>
                  </a:moveTo>
                  <a:lnTo>
                    <a:pt x="0" y="0"/>
                  </a:lnTo>
                  <a:lnTo>
                    <a:pt x="21" y="1"/>
                  </a:lnTo>
                  <a:lnTo>
                    <a:pt x="17" y="5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6" name="Freeform 33"/>
            <p:cNvSpPr>
              <a:spLocks/>
            </p:cNvSpPr>
            <p:nvPr/>
          </p:nvSpPr>
          <p:spPr bwMode="auto">
            <a:xfrm>
              <a:off x="1575" y="2836"/>
              <a:ext cx="23" cy="53"/>
            </a:xfrm>
            <a:custGeom>
              <a:avLst/>
              <a:gdLst>
                <a:gd name="T0" fmla="*/ 0 w 23"/>
                <a:gd name="T1" fmla="*/ 51 h 53"/>
                <a:gd name="T2" fmla="*/ 18 w 23"/>
                <a:gd name="T3" fmla="*/ 52 h 53"/>
                <a:gd name="T4" fmla="*/ 22 w 23"/>
                <a:gd name="T5" fmla="*/ 1 h 53"/>
                <a:gd name="T6" fmla="*/ 2 w 23"/>
                <a:gd name="T7" fmla="*/ 0 h 53"/>
                <a:gd name="T8" fmla="*/ 0 w 23"/>
                <a:gd name="T9" fmla="*/ 51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1"/>
                  </a:moveTo>
                  <a:lnTo>
                    <a:pt x="18" y="52"/>
                  </a:lnTo>
                  <a:lnTo>
                    <a:pt x="22" y="1"/>
                  </a:lnTo>
                  <a:lnTo>
                    <a:pt x="2" y="0"/>
                  </a:lnTo>
                  <a:lnTo>
                    <a:pt x="0" y="5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7" name="Freeform 34"/>
            <p:cNvSpPr>
              <a:spLocks/>
            </p:cNvSpPr>
            <p:nvPr/>
          </p:nvSpPr>
          <p:spPr bwMode="auto">
            <a:xfrm>
              <a:off x="1576" y="2788"/>
              <a:ext cx="22" cy="49"/>
            </a:xfrm>
            <a:custGeom>
              <a:avLst/>
              <a:gdLst>
                <a:gd name="T0" fmla="*/ 0 w 22"/>
                <a:gd name="T1" fmla="*/ 46 h 49"/>
                <a:gd name="T2" fmla="*/ 21 w 22"/>
                <a:gd name="T3" fmla="*/ 48 h 49"/>
                <a:gd name="T4" fmla="*/ 4 w 22"/>
                <a:gd name="T5" fmla="*/ 0 h 49"/>
                <a:gd name="T6" fmla="*/ 0 w 22"/>
                <a:gd name="T7" fmla="*/ 46 h 49"/>
                <a:gd name="T8" fmla="*/ 0 60000 65536"/>
                <a:gd name="T9" fmla="*/ 0 60000 65536"/>
                <a:gd name="T10" fmla="*/ 0 60000 65536"/>
                <a:gd name="T11" fmla="*/ 0 60000 65536"/>
                <a:gd name="T12" fmla="*/ 0 w 22"/>
                <a:gd name="T13" fmla="*/ 0 h 49"/>
                <a:gd name="T14" fmla="*/ 22 w 22"/>
                <a:gd name="T15" fmla="*/ 49 h 49"/>
              </a:gdLst>
              <a:ahLst/>
              <a:cxnLst>
                <a:cxn ang="T8">
                  <a:pos x="T0" y="T1"/>
                </a:cxn>
                <a:cxn ang="T9">
                  <a:pos x="T2" y="T3"/>
                </a:cxn>
                <a:cxn ang="T10">
                  <a:pos x="T4" y="T5"/>
                </a:cxn>
                <a:cxn ang="T11">
                  <a:pos x="T6" y="T7"/>
                </a:cxn>
              </a:cxnLst>
              <a:rect l="T12" t="T13" r="T14" b="T15"/>
              <a:pathLst>
                <a:path w="22" h="49">
                  <a:moveTo>
                    <a:pt x="0" y="46"/>
                  </a:moveTo>
                  <a:lnTo>
                    <a:pt x="21" y="48"/>
                  </a:lnTo>
                  <a:lnTo>
                    <a:pt x="4" y="0"/>
                  </a:lnTo>
                  <a:lnTo>
                    <a:pt x="0" y="4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8" name="Freeform 35"/>
            <p:cNvSpPr>
              <a:spLocks/>
            </p:cNvSpPr>
            <p:nvPr/>
          </p:nvSpPr>
          <p:spPr bwMode="auto">
            <a:xfrm>
              <a:off x="1582" y="2788"/>
              <a:ext cx="20" cy="49"/>
            </a:xfrm>
            <a:custGeom>
              <a:avLst/>
              <a:gdLst>
                <a:gd name="T0" fmla="*/ 16 w 20"/>
                <a:gd name="T1" fmla="*/ 48 h 49"/>
                <a:gd name="T2" fmla="*/ 0 w 20"/>
                <a:gd name="T3" fmla="*/ 0 h 49"/>
                <a:gd name="T4" fmla="*/ 19 w 20"/>
                <a:gd name="T5" fmla="*/ 1 h 49"/>
                <a:gd name="T6" fmla="*/ 16 w 20"/>
                <a:gd name="T7" fmla="*/ 48 h 49"/>
                <a:gd name="T8" fmla="*/ 0 60000 65536"/>
                <a:gd name="T9" fmla="*/ 0 60000 65536"/>
                <a:gd name="T10" fmla="*/ 0 60000 65536"/>
                <a:gd name="T11" fmla="*/ 0 60000 65536"/>
                <a:gd name="T12" fmla="*/ 0 w 20"/>
                <a:gd name="T13" fmla="*/ 0 h 49"/>
                <a:gd name="T14" fmla="*/ 20 w 20"/>
                <a:gd name="T15" fmla="*/ 49 h 49"/>
              </a:gdLst>
              <a:ahLst/>
              <a:cxnLst>
                <a:cxn ang="T8">
                  <a:pos x="T0" y="T1"/>
                </a:cxn>
                <a:cxn ang="T9">
                  <a:pos x="T2" y="T3"/>
                </a:cxn>
                <a:cxn ang="T10">
                  <a:pos x="T4" y="T5"/>
                </a:cxn>
                <a:cxn ang="T11">
                  <a:pos x="T6" y="T7"/>
                </a:cxn>
              </a:cxnLst>
              <a:rect l="T12" t="T13" r="T14" b="T15"/>
              <a:pathLst>
                <a:path w="20" h="49">
                  <a:moveTo>
                    <a:pt x="16" y="48"/>
                  </a:moveTo>
                  <a:lnTo>
                    <a:pt x="0" y="0"/>
                  </a:lnTo>
                  <a:lnTo>
                    <a:pt x="19" y="1"/>
                  </a:lnTo>
                  <a:lnTo>
                    <a:pt x="16" y="4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9" name="Freeform 36"/>
            <p:cNvSpPr>
              <a:spLocks/>
            </p:cNvSpPr>
            <p:nvPr/>
          </p:nvSpPr>
          <p:spPr bwMode="auto">
            <a:xfrm>
              <a:off x="1576" y="2788"/>
              <a:ext cx="26" cy="49"/>
            </a:xfrm>
            <a:custGeom>
              <a:avLst/>
              <a:gdLst>
                <a:gd name="T0" fmla="*/ 0 w 26"/>
                <a:gd name="T1" fmla="*/ 46 h 49"/>
                <a:gd name="T2" fmla="*/ 21 w 26"/>
                <a:gd name="T3" fmla="*/ 48 h 49"/>
                <a:gd name="T4" fmla="*/ 25 w 26"/>
                <a:gd name="T5" fmla="*/ 1 h 49"/>
                <a:gd name="T6" fmla="*/ 4 w 26"/>
                <a:gd name="T7" fmla="*/ 0 h 49"/>
                <a:gd name="T8" fmla="*/ 0 w 26"/>
                <a:gd name="T9" fmla="*/ 46 h 49"/>
                <a:gd name="T10" fmla="*/ 0 60000 65536"/>
                <a:gd name="T11" fmla="*/ 0 60000 65536"/>
                <a:gd name="T12" fmla="*/ 0 60000 65536"/>
                <a:gd name="T13" fmla="*/ 0 60000 65536"/>
                <a:gd name="T14" fmla="*/ 0 60000 65536"/>
                <a:gd name="T15" fmla="*/ 0 w 26"/>
                <a:gd name="T16" fmla="*/ 0 h 49"/>
                <a:gd name="T17" fmla="*/ 26 w 26"/>
                <a:gd name="T18" fmla="*/ 49 h 49"/>
              </a:gdLst>
              <a:ahLst/>
              <a:cxnLst>
                <a:cxn ang="T10">
                  <a:pos x="T0" y="T1"/>
                </a:cxn>
                <a:cxn ang="T11">
                  <a:pos x="T2" y="T3"/>
                </a:cxn>
                <a:cxn ang="T12">
                  <a:pos x="T4" y="T5"/>
                </a:cxn>
                <a:cxn ang="T13">
                  <a:pos x="T6" y="T7"/>
                </a:cxn>
                <a:cxn ang="T14">
                  <a:pos x="T8" y="T9"/>
                </a:cxn>
              </a:cxnLst>
              <a:rect l="T15" t="T16" r="T17" b="T18"/>
              <a:pathLst>
                <a:path w="26" h="49">
                  <a:moveTo>
                    <a:pt x="0" y="46"/>
                  </a:moveTo>
                  <a:lnTo>
                    <a:pt x="21" y="48"/>
                  </a:lnTo>
                  <a:lnTo>
                    <a:pt x="25" y="1"/>
                  </a:lnTo>
                  <a:lnTo>
                    <a:pt x="4" y="0"/>
                  </a:lnTo>
                  <a:lnTo>
                    <a:pt x="0" y="4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0" name="Freeform 37"/>
            <p:cNvSpPr>
              <a:spLocks/>
            </p:cNvSpPr>
            <p:nvPr/>
          </p:nvSpPr>
          <p:spPr bwMode="auto">
            <a:xfrm>
              <a:off x="1582" y="2745"/>
              <a:ext cx="20" cy="46"/>
            </a:xfrm>
            <a:custGeom>
              <a:avLst/>
              <a:gdLst>
                <a:gd name="T0" fmla="*/ 0 w 20"/>
                <a:gd name="T1" fmla="*/ 43 h 46"/>
                <a:gd name="T2" fmla="*/ 19 w 20"/>
                <a:gd name="T3" fmla="*/ 45 h 46"/>
                <a:gd name="T4" fmla="*/ 2 w 20"/>
                <a:gd name="T5" fmla="*/ 0 h 46"/>
                <a:gd name="T6" fmla="*/ 0 w 20"/>
                <a:gd name="T7" fmla="*/ 43 h 46"/>
                <a:gd name="T8" fmla="*/ 0 60000 65536"/>
                <a:gd name="T9" fmla="*/ 0 60000 65536"/>
                <a:gd name="T10" fmla="*/ 0 60000 65536"/>
                <a:gd name="T11" fmla="*/ 0 60000 65536"/>
                <a:gd name="T12" fmla="*/ 0 w 20"/>
                <a:gd name="T13" fmla="*/ 0 h 46"/>
                <a:gd name="T14" fmla="*/ 20 w 20"/>
                <a:gd name="T15" fmla="*/ 46 h 46"/>
              </a:gdLst>
              <a:ahLst/>
              <a:cxnLst>
                <a:cxn ang="T8">
                  <a:pos x="T0" y="T1"/>
                </a:cxn>
                <a:cxn ang="T9">
                  <a:pos x="T2" y="T3"/>
                </a:cxn>
                <a:cxn ang="T10">
                  <a:pos x="T4" y="T5"/>
                </a:cxn>
                <a:cxn ang="T11">
                  <a:pos x="T6" y="T7"/>
                </a:cxn>
              </a:cxnLst>
              <a:rect l="T12" t="T13" r="T14" b="T15"/>
              <a:pathLst>
                <a:path w="20" h="46">
                  <a:moveTo>
                    <a:pt x="0" y="43"/>
                  </a:moveTo>
                  <a:lnTo>
                    <a:pt x="19" y="45"/>
                  </a:lnTo>
                  <a:lnTo>
                    <a:pt x="2" y="0"/>
                  </a:lnTo>
                  <a:lnTo>
                    <a:pt x="0" y="4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1" name="Freeform 38"/>
            <p:cNvSpPr>
              <a:spLocks/>
            </p:cNvSpPr>
            <p:nvPr/>
          </p:nvSpPr>
          <p:spPr bwMode="auto">
            <a:xfrm>
              <a:off x="1584" y="2745"/>
              <a:ext cx="21" cy="46"/>
            </a:xfrm>
            <a:custGeom>
              <a:avLst/>
              <a:gdLst>
                <a:gd name="T0" fmla="*/ 16 w 21"/>
                <a:gd name="T1" fmla="*/ 45 h 46"/>
                <a:gd name="T2" fmla="*/ 0 w 21"/>
                <a:gd name="T3" fmla="*/ 0 h 46"/>
                <a:gd name="T4" fmla="*/ 20 w 21"/>
                <a:gd name="T5" fmla="*/ 1 h 46"/>
                <a:gd name="T6" fmla="*/ 16 w 21"/>
                <a:gd name="T7" fmla="*/ 45 h 46"/>
                <a:gd name="T8" fmla="*/ 0 60000 65536"/>
                <a:gd name="T9" fmla="*/ 0 60000 65536"/>
                <a:gd name="T10" fmla="*/ 0 60000 65536"/>
                <a:gd name="T11" fmla="*/ 0 60000 65536"/>
                <a:gd name="T12" fmla="*/ 0 w 21"/>
                <a:gd name="T13" fmla="*/ 0 h 46"/>
                <a:gd name="T14" fmla="*/ 21 w 21"/>
                <a:gd name="T15" fmla="*/ 46 h 46"/>
              </a:gdLst>
              <a:ahLst/>
              <a:cxnLst>
                <a:cxn ang="T8">
                  <a:pos x="T0" y="T1"/>
                </a:cxn>
                <a:cxn ang="T9">
                  <a:pos x="T2" y="T3"/>
                </a:cxn>
                <a:cxn ang="T10">
                  <a:pos x="T4" y="T5"/>
                </a:cxn>
                <a:cxn ang="T11">
                  <a:pos x="T6" y="T7"/>
                </a:cxn>
              </a:cxnLst>
              <a:rect l="T12" t="T13" r="T14" b="T15"/>
              <a:pathLst>
                <a:path w="21" h="46">
                  <a:moveTo>
                    <a:pt x="16" y="45"/>
                  </a:moveTo>
                  <a:lnTo>
                    <a:pt x="0" y="0"/>
                  </a:lnTo>
                  <a:lnTo>
                    <a:pt x="20" y="1"/>
                  </a:lnTo>
                  <a:lnTo>
                    <a:pt x="16" y="4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2" name="Freeform 39"/>
            <p:cNvSpPr>
              <a:spLocks/>
            </p:cNvSpPr>
            <p:nvPr/>
          </p:nvSpPr>
          <p:spPr bwMode="auto">
            <a:xfrm>
              <a:off x="1582" y="2745"/>
              <a:ext cx="23" cy="46"/>
            </a:xfrm>
            <a:custGeom>
              <a:avLst/>
              <a:gdLst>
                <a:gd name="T0" fmla="*/ 0 w 23"/>
                <a:gd name="T1" fmla="*/ 43 h 46"/>
                <a:gd name="T2" fmla="*/ 18 w 23"/>
                <a:gd name="T3" fmla="*/ 45 h 46"/>
                <a:gd name="T4" fmla="*/ 22 w 23"/>
                <a:gd name="T5" fmla="*/ 1 h 46"/>
                <a:gd name="T6" fmla="*/ 2 w 23"/>
                <a:gd name="T7" fmla="*/ 0 h 46"/>
                <a:gd name="T8" fmla="*/ 0 w 23"/>
                <a:gd name="T9" fmla="*/ 43 h 46"/>
                <a:gd name="T10" fmla="*/ 0 60000 65536"/>
                <a:gd name="T11" fmla="*/ 0 60000 65536"/>
                <a:gd name="T12" fmla="*/ 0 60000 65536"/>
                <a:gd name="T13" fmla="*/ 0 60000 65536"/>
                <a:gd name="T14" fmla="*/ 0 60000 65536"/>
                <a:gd name="T15" fmla="*/ 0 w 23"/>
                <a:gd name="T16" fmla="*/ 0 h 46"/>
                <a:gd name="T17" fmla="*/ 23 w 23"/>
                <a:gd name="T18" fmla="*/ 46 h 46"/>
              </a:gdLst>
              <a:ahLst/>
              <a:cxnLst>
                <a:cxn ang="T10">
                  <a:pos x="T0" y="T1"/>
                </a:cxn>
                <a:cxn ang="T11">
                  <a:pos x="T2" y="T3"/>
                </a:cxn>
                <a:cxn ang="T12">
                  <a:pos x="T4" y="T5"/>
                </a:cxn>
                <a:cxn ang="T13">
                  <a:pos x="T6" y="T7"/>
                </a:cxn>
                <a:cxn ang="T14">
                  <a:pos x="T8" y="T9"/>
                </a:cxn>
              </a:cxnLst>
              <a:rect l="T15" t="T16" r="T17" b="T18"/>
              <a:pathLst>
                <a:path w="23" h="46">
                  <a:moveTo>
                    <a:pt x="0" y="43"/>
                  </a:moveTo>
                  <a:lnTo>
                    <a:pt x="18" y="45"/>
                  </a:lnTo>
                  <a:lnTo>
                    <a:pt x="22" y="1"/>
                  </a:lnTo>
                  <a:lnTo>
                    <a:pt x="2" y="0"/>
                  </a:lnTo>
                  <a:lnTo>
                    <a:pt x="0" y="4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3" name="Freeform 40"/>
            <p:cNvSpPr>
              <a:spLocks/>
            </p:cNvSpPr>
            <p:nvPr/>
          </p:nvSpPr>
          <p:spPr bwMode="auto">
            <a:xfrm>
              <a:off x="1584" y="2708"/>
              <a:ext cx="21" cy="41"/>
            </a:xfrm>
            <a:custGeom>
              <a:avLst/>
              <a:gdLst>
                <a:gd name="T0" fmla="*/ 0 w 21"/>
                <a:gd name="T1" fmla="*/ 38 h 41"/>
                <a:gd name="T2" fmla="*/ 20 w 21"/>
                <a:gd name="T3" fmla="*/ 40 h 41"/>
                <a:gd name="T4" fmla="*/ 2 w 21"/>
                <a:gd name="T5" fmla="*/ 0 h 41"/>
                <a:gd name="T6" fmla="*/ 0 w 21"/>
                <a:gd name="T7" fmla="*/ 38 h 41"/>
                <a:gd name="T8" fmla="*/ 0 60000 65536"/>
                <a:gd name="T9" fmla="*/ 0 60000 65536"/>
                <a:gd name="T10" fmla="*/ 0 60000 65536"/>
                <a:gd name="T11" fmla="*/ 0 60000 65536"/>
                <a:gd name="T12" fmla="*/ 0 w 21"/>
                <a:gd name="T13" fmla="*/ 0 h 41"/>
                <a:gd name="T14" fmla="*/ 21 w 21"/>
                <a:gd name="T15" fmla="*/ 41 h 41"/>
              </a:gdLst>
              <a:ahLst/>
              <a:cxnLst>
                <a:cxn ang="T8">
                  <a:pos x="T0" y="T1"/>
                </a:cxn>
                <a:cxn ang="T9">
                  <a:pos x="T2" y="T3"/>
                </a:cxn>
                <a:cxn ang="T10">
                  <a:pos x="T4" y="T5"/>
                </a:cxn>
                <a:cxn ang="T11">
                  <a:pos x="T6" y="T7"/>
                </a:cxn>
              </a:cxnLst>
              <a:rect l="T12" t="T13" r="T14" b="T15"/>
              <a:pathLst>
                <a:path w="21" h="41">
                  <a:moveTo>
                    <a:pt x="0" y="38"/>
                  </a:moveTo>
                  <a:lnTo>
                    <a:pt x="20" y="40"/>
                  </a:lnTo>
                  <a:lnTo>
                    <a:pt x="2" y="0"/>
                  </a:lnTo>
                  <a:lnTo>
                    <a:pt x="0" y="3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4" name="Freeform 41"/>
            <p:cNvSpPr>
              <a:spLocks/>
            </p:cNvSpPr>
            <p:nvPr/>
          </p:nvSpPr>
          <p:spPr bwMode="auto">
            <a:xfrm>
              <a:off x="1586" y="2708"/>
              <a:ext cx="22" cy="41"/>
            </a:xfrm>
            <a:custGeom>
              <a:avLst/>
              <a:gdLst>
                <a:gd name="T0" fmla="*/ 18 w 22"/>
                <a:gd name="T1" fmla="*/ 40 h 41"/>
                <a:gd name="T2" fmla="*/ 0 w 22"/>
                <a:gd name="T3" fmla="*/ 0 h 41"/>
                <a:gd name="T4" fmla="*/ 21 w 22"/>
                <a:gd name="T5" fmla="*/ 1 h 41"/>
                <a:gd name="T6" fmla="*/ 18 w 22"/>
                <a:gd name="T7" fmla="*/ 40 h 41"/>
                <a:gd name="T8" fmla="*/ 0 60000 65536"/>
                <a:gd name="T9" fmla="*/ 0 60000 65536"/>
                <a:gd name="T10" fmla="*/ 0 60000 65536"/>
                <a:gd name="T11" fmla="*/ 0 60000 65536"/>
                <a:gd name="T12" fmla="*/ 0 w 22"/>
                <a:gd name="T13" fmla="*/ 0 h 41"/>
                <a:gd name="T14" fmla="*/ 22 w 22"/>
                <a:gd name="T15" fmla="*/ 41 h 41"/>
              </a:gdLst>
              <a:ahLst/>
              <a:cxnLst>
                <a:cxn ang="T8">
                  <a:pos x="T0" y="T1"/>
                </a:cxn>
                <a:cxn ang="T9">
                  <a:pos x="T2" y="T3"/>
                </a:cxn>
                <a:cxn ang="T10">
                  <a:pos x="T4" y="T5"/>
                </a:cxn>
                <a:cxn ang="T11">
                  <a:pos x="T6" y="T7"/>
                </a:cxn>
              </a:cxnLst>
              <a:rect l="T12" t="T13" r="T14" b="T15"/>
              <a:pathLst>
                <a:path w="22" h="41">
                  <a:moveTo>
                    <a:pt x="18" y="40"/>
                  </a:moveTo>
                  <a:lnTo>
                    <a:pt x="0" y="0"/>
                  </a:lnTo>
                  <a:lnTo>
                    <a:pt x="21" y="1"/>
                  </a:lnTo>
                  <a:lnTo>
                    <a:pt x="18" y="4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5" name="Freeform 42"/>
            <p:cNvSpPr>
              <a:spLocks/>
            </p:cNvSpPr>
            <p:nvPr/>
          </p:nvSpPr>
          <p:spPr bwMode="auto">
            <a:xfrm>
              <a:off x="1584" y="2708"/>
              <a:ext cx="24" cy="41"/>
            </a:xfrm>
            <a:custGeom>
              <a:avLst/>
              <a:gdLst>
                <a:gd name="T0" fmla="*/ 0 w 24"/>
                <a:gd name="T1" fmla="*/ 38 h 41"/>
                <a:gd name="T2" fmla="*/ 20 w 24"/>
                <a:gd name="T3" fmla="*/ 40 h 41"/>
                <a:gd name="T4" fmla="*/ 23 w 24"/>
                <a:gd name="T5" fmla="*/ 1 h 41"/>
                <a:gd name="T6" fmla="*/ 2 w 24"/>
                <a:gd name="T7" fmla="*/ 0 h 41"/>
                <a:gd name="T8" fmla="*/ 0 w 24"/>
                <a:gd name="T9" fmla="*/ 38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0" y="38"/>
                  </a:moveTo>
                  <a:lnTo>
                    <a:pt x="20" y="40"/>
                  </a:lnTo>
                  <a:lnTo>
                    <a:pt x="23" y="1"/>
                  </a:lnTo>
                  <a:lnTo>
                    <a:pt x="2" y="0"/>
                  </a:lnTo>
                  <a:lnTo>
                    <a:pt x="0" y="3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6" name="Freeform 43"/>
            <p:cNvSpPr>
              <a:spLocks/>
            </p:cNvSpPr>
            <p:nvPr/>
          </p:nvSpPr>
          <p:spPr bwMode="auto">
            <a:xfrm>
              <a:off x="1586" y="2672"/>
              <a:ext cx="22" cy="37"/>
            </a:xfrm>
            <a:custGeom>
              <a:avLst/>
              <a:gdLst>
                <a:gd name="T0" fmla="*/ 0 w 22"/>
                <a:gd name="T1" fmla="*/ 34 h 37"/>
                <a:gd name="T2" fmla="*/ 21 w 22"/>
                <a:gd name="T3" fmla="*/ 36 h 37"/>
                <a:gd name="T4" fmla="*/ 3 w 22"/>
                <a:gd name="T5" fmla="*/ 0 h 37"/>
                <a:gd name="T6" fmla="*/ 0 w 22"/>
                <a:gd name="T7" fmla="*/ 34 h 37"/>
                <a:gd name="T8" fmla="*/ 0 60000 65536"/>
                <a:gd name="T9" fmla="*/ 0 60000 65536"/>
                <a:gd name="T10" fmla="*/ 0 60000 65536"/>
                <a:gd name="T11" fmla="*/ 0 60000 65536"/>
                <a:gd name="T12" fmla="*/ 0 w 22"/>
                <a:gd name="T13" fmla="*/ 0 h 37"/>
                <a:gd name="T14" fmla="*/ 22 w 22"/>
                <a:gd name="T15" fmla="*/ 37 h 37"/>
              </a:gdLst>
              <a:ahLst/>
              <a:cxnLst>
                <a:cxn ang="T8">
                  <a:pos x="T0" y="T1"/>
                </a:cxn>
                <a:cxn ang="T9">
                  <a:pos x="T2" y="T3"/>
                </a:cxn>
                <a:cxn ang="T10">
                  <a:pos x="T4" y="T5"/>
                </a:cxn>
                <a:cxn ang="T11">
                  <a:pos x="T6" y="T7"/>
                </a:cxn>
              </a:cxnLst>
              <a:rect l="T12" t="T13" r="T14" b="T15"/>
              <a:pathLst>
                <a:path w="22" h="37">
                  <a:moveTo>
                    <a:pt x="0" y="34"/>
                  </a:moveTo>
                  <a:lnTo>
                    <a:pt x="21" y="36"/>
                  </a:lnTo>
                  <a:lnTo>
                    <a:pt x="3" y="0"/>
                  </a:lnTo>
                  <a:lnTo>
                    <a:pt x="0" y="3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7" name="Freeform 44"/>
            <p:cNvSpPr>
              <a:spLocks/>
            </p:cNvSpPr>
            <p:nvPr/>
          </p:nvSpPr>
          <p:spPr bwMode="auto">
            <a:xfrm>
              <a:off x="1590" y="2672"/>
              <a:ext cx="21" cy="37"/>
            </a:xfrm>
            <a:custGeom>
              <a:avLst/>
              <a:gdLst>
                <a:gd name="T0" fmla="*/ 17 w 21"/>
                <a:gd name="T1" fmla="*/ 36 h 37"/>
                <a:gd name="T2" fmla="*/ 0 w 21"/>
                <a:gd name="T3" fmla="*/ 0 h 37"/>
                <a:gd name="T4" fmla="*/ 20 w 21"/>
                <a:gd name="T5" fmla="*/ 1 h 37"/>
                <a:gd name="T6" fmla="*/ 17 w 21"/>
                <a:gd name="T7" fmla="*/ 36 h 37"/>
                <a:gd name="T8" fmla="*/ 0 60000 65536"/>
                <a:gd name="T9" fmla="*/ 0 60000 65536"/>
                <a:gd name="T10" fmla="*/ 0 60000 65536"/>
                <a:gd name="T11" fmla="*/ 0 60000 65536"/>
                <a:gd name="T12" fmla="*/ 0 w 21"/>
                <a:gd name="T13" fmla="*/ 0 h 37"/>
                <a:gd name="T14" fmla="*/ 21 w 21"/>
                <a:gd name="T15" fmla="*/ 37 h 37"/>
              </a:gdLst>
              <a:ahLst/>
              <a:cxnLst>
                <a:cxn ang="T8">
                  <a:pos x="T0" y="T1"/>
                </a:cxn>
                <a:cxn ang="T9">
                  <a:pos x="T2" y="T3"/>
                </a:cxn>
                <a:cxn ang="T10">
                  <a:pos x="T4" y="T5"/>
                </a:cxn>
                <a:cxn ang="T11">
                  <a:pos x="T6" y="T7"/>
                </a:cxn>
              </a:cxnLst>
              <a:rect l="T12" t="T13" r="T14" b="T15"/>
              <a:pathLst>
                <a:path w="21" h="37">
                  <a:moveTo>
                    <a:pt x="17" y="36"/>
                  </a:moveTo>
                  <a:lnTo>
                    <a:pt x="0" y="0"/>
                  </a:lnTo>
                  <a:lnTo>
                    <a:pt x="20" y="1"/>
                  </a:lnTo>
                  <a:lnTo>
                    <a:pt x="17" y="3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8" name="Freeform 45"/>
            <p:cNvSpPr>
              <a:spLocks/>
            </p:cNvSpPr>
            <p:nvPr/>
          </p:nvSpPr>
          <p:spPr bwMode="auto">
            <a:xfrm>
              <a:off x="1586" y="2672"/>
              <a:ext cx="25" cy="37"/>
            </a:xfrm>
            <a:custGeom>
              <a:avLst/>
              <a:gdLst>
                <a:gd name="T0" fmla="*/ 0 w 25"/>
                <a:gd name="T1" fmla="*/ 34 h 37"/>
                <a:gd name="T2" fmla="*/ 21 w 25"/>
                <a:gd name="T3" fmla="*/ 36 h 37"/>
                <a:gd name="T4" fmla="*/ 24 w 25"/>
                <a:gd name="T5" fmla="*/ 1 h 37"/>
                <a:gd name="T6" fmla="*/ 3 w 25"/>
                <a:gd name="T7" fmla="*/ 0 h 37"/>
                <a:gd name="T8" fmla="*/ 0 w 25"/>
                <a:gd name="T9" fmla="*/ 34 h 37"/>
                <a:gd name="T10" fmla="*/ 0 60000 65536"/>
                <a:gd name="T11" fmla="*/ 0 60000 65536"/>
                <a:gd name="T12" fmla="*/ 0 60000 65536"/>
                <a:gd name="T13" fmla="*/ 0 60000 65536"/>
                <a:gd name="T14" fmla="*/ 0 60000 65536"/>
                <a:gd name="T15" fmla="*/ 0 w 25"/>
                <a:gd name="T16" fmla="*/ 0 h 37"/>
                <a:gd name="T17" fmla="*/ 25 w 25"/>
                <a:gd name="T18" fmla="*/ 37 h 37"/>
              </a:gdLst>
              <a:ahLst/>
              <a:cxnLst>
                <a:cxn ang="T10">
                  <a:pos x="T0" y="T1"/>
                </a:cxn>
                <a:cxn ang="T11">
                  <a:pos x="T2" y="T3"/>
                </a:cxn>
                <a:cxn ang="T12">
                  <a:pos x="T4" y="T5"/>
                </a:cxn>
                <a:cxn ang="T13">
                  <a:pos x="T6" y="T7"/>
                </a:cxn>
                <a:cxn ang="T14">
                  <a:pos x="T8" y="T9"/>
                </a:cxn>
              </a:cxnLst>
              <a:rect l="T15" t="T16" r="T17" b="T18"/>
              <a:pathLst>
                <a:path w="25" h="37">
                  <a:moveTo>
                    <a:pt x="0" y="34"/>
                  </a:moveTo>
                  <a:lnTo>
                    <a:pt x="21" y="36"/>
                  </a:lnTo>
                  <a:lnTo>
                    <a:pt x="24" y="1"/>
                  </a:lnTo>
                  <a:lnTo>
                    <a:pt x="3" y="0"/>
                  </a:lnTo>
                  <a:lnTo>
                    <a:pt x="0" y="3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9" name="Freeform 46"/>
            <p:cNvSpPr>
              <a:spLocks/>
            </p:cNvSpPr>
            <p:nvPr/>
          </p:nvSpPr>
          <p:spPr bwMode="auto">
            <a:xfrm>
              <a:off x="1590" y="2640"/>
              <a:ext cx="21" cy="33"/>
            </a:xfrm>
            <a:custGeom>
              <a:avLst/>
              <a:gdLst>
                <a:gd name="T0" fmla="*/ 0 w 21"/>
                <a:gd name="T1" fmla="*/ 30 h 33"/>
                <a:gd name="T2" fmla="*/ 20 w 21"/>
                <a:gd name="T3" fmla="*/ 32 h 33"/>
                <a:gd name="T4" fmla="*/ 2 w 21"/>
                <a:gd name="T5" fmla="*/ 0 h 33"/>
                <a:gd name="T6" fmla="*/ 0 w 21"/>
                <a:gd name="T7" fmla="*/ 30 h 33"/>
                <a:gd name="T8" fmla="*/ 0 60000 65536"/>
                <a:gd name="T9" fmla="*/ 0 60000 65536"/>
                <a:gd name="T10" fmla="*/ 0 60000 65536"/>
                <a:gd name="T11" fmla="*/ 0 60000 65536"/>
                <a:gd name="T12" fmla="*/ 0 w 21"/>
                <a:gd name="T13" fmla="*/ 0 h 33"/>
                <a:gd name="T14" fmla="*/ 21 w 21"/>
                <a:gd name="T15" fmla="*/ 33 h 33"/>
              </a:gdLst>
              <a:ahLst/>
              <a:cxnLst>
                <a:cxn ang="T8">
                  <a:pos x="T0" y="T1"/>
                </a:cxn>
                <a:cxn ang="T9">
                  <a:pos x="T2" y="T3"/>
                </a:cxn>
                <a:cxn ang="T10">
                  <a:pos x="T4" y="T5"/>
                </a:cxn>
                <a:cxn ang="T11">
                  <a:pos x="T6" y="T7"/>
                </a:cxn>
              </a:cxnLst>
              <a:rect l="T12" t="T13" r="T14" b="T15"/>
              <a:pathLst>
                <a:path w="21" h="33">
                  <a:moveTo>
                    <a:pt x="0" y="30"/>
                  </a:moveTo>
                  <a:lnTo>
                    <a:pt x="20" y="32"/>
                  </a:lnTo>
                  <a:lnTo>
                    <a:pt x="2" y="0"/>
                  </a:lnTo>
                  <a:lnTo>
                    <a:pt x="0" y="3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0" name="Freeform 47"/>
            <p:cNvSpPr>
              <a:spLocks/>
            </p:cNvSpPr>
            <p:nvPr/>
          </p:nvSpPr>
          <p:spPr bwMode="auto">
            <a:xfrm>
              <a:off x="1593" y="2640"/>
              <a:ext cx="19" cy="33"/>
            </a:xfrm>
            <a:custGeom>
              <a:avLst/>
              <a:gdLst>
                <a:gd name="T0" fmla="*/ 16 w 19"/>
                <a:gd name="T1" fmla="*/ 32 h 33"/>
                <a:gd name="T2" fmla="*/ 0 w 19"/>
                <a:gd name="T3" fmla="*/ 0 h 33"/>
                <a:gd name="T4" fmla="*/ 18 w 19"/>
                <a:gd name="T5" fmla="*/ 0 h 33"/>
                <a:gd name="T6" fmla="*/ 16 w 19"/>
                <a:gd name="T7" fmla="*/ 32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16" y="32"/>
                  </a:moveTo>
                  <a:lnTo>
                    <a:pt x="0" y="0"/>
                  </a:lnTo>
                  <a:lnTo>
                    <a:pt x="18" y="0"/>
                  </a:lnTo>
                  <a:lnTo>
                    <a:pt x="16" y="3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1" name="Freeform 48"/>
            <p:cNvSpPr>
              <a:spLocks/>
            </p:cNvSpPr>
            <p:nvPr/>
          </p:nvSpPr>
          <p:spPr bwMode="auto">
            <a:xfrm>
              <a:off x="1590" y="2640"/>
              <a:ext cx="22" cy="33"/>
            </a:xfrm>
            <a:custGeom>
              <a:avLst/>
              <a:gdLst>
                <a:gd name="T0" fmla="*/ 0 w 22"/>
                <a:gd name="T1" fmla="*/ 30 h 33"/>
                <a:gd name="T2" fmla="*/ 19 w 22"/>
                <a:gd name="T3" fmla="*/ 32 h 33"/>
                <a:gd name="T4" fmla="*/ 21 w 22"/>
                <a:gd name="T5" fmla="*/ 0 h 33"/>
                <a:gd name="T6" fmla="*/ 2 w 22"/>
                <a:gd name="T7" fmla="*/ 0 h 33"/>
                <a:gd name="T8" fmla="*/ 0 w 22"/>
                <a:gd name="T9" fmla="*/ 30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30"/>
                  </a:moveTo>
                  <a:lnTo>
                    <a:pt x="19" y="32"/>
                  </a:lnTo>
                  <a:lnTo>
                    <a:pt x="21" y="0"/>
                  </a:lnTo>
                  <a:lnTo>
                    <a:pt x="2" y="0"/>
                  </a:lnTo>
                  <a:lnTo>
                    <a:pt x="0" y="3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52" name="Freeform 49"/>
            <p:cNvSpPr>
              <a:spLocks/>
            </p:cNvSpPr>
            <p:nvPr/>
          </p:nvSpPr>
          <p:spPr bwMode="auto">
            <a:xfrm>
              <a:off x="1593" y="2608"/>
              <a:ext cx="19" cy="33"/>
            </a:xfrm>
            <a:custGeom>
              <a:avLst/>
              <a:gdLst>
                <a:gd name="T0" fmla="*/ 0 w 19"/>
                <a:gd name="T1" fmla="*/ 31 h 33"/>
                <a:gd name="T2" fmla="*/ 18 w 19"/>
                <a:gd name="T3" fmla="*/ 32 h 33"/>
                <a:gd name="T4" fmla="*/ 1 w 19"/>
                <a:gd name="T5" fmla="*/ 0 h 33"/>
                <a:gd name="T6" fmla="*/ 0 w 19"/>
                <a:gd name="T7" fmla="*/ 3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1"/>
                  </a:moveTo>
                  <a:lnTo>
                    <a:pt x="18" y="32"/>
                  </a:lnTo>
                  <a:lnTo>
                    <a:pt x="1" y="0"/>
                  </a:lnTo>
                  <a:lnTo>
                    <a:pt x="0" y="3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3" name="Freeform 50"/>
            <p:cNvSpPr>
              <a:spLocks/>
            </p:cNvSpPr>
            <p:nvPr/>
          </p:nvSpPr>
          <p:spPr bwMode="auto">
            <a:xfrm>
              <a:off x="1596" y="2608"/>
              <a:ext cx="19" cy="33"/>
            </a:xfrm>
            <a:custGeom>
              <a:avLst/>
              <a:gdLst>
                <a:gd name="T0" fmla="*/ 15 w 19"/>
                <a:gd name="T1" fmla="*/ 32 h 33"/>
                <a:gd name="T2" fmla="*/ 0 w 19"/>
                <a:gd name="T3" fmla="*/ 0 h 33"/>
                <a:gd name="T4" fmla="*/ 18 w 19"/>
                <a:gd name="T5" fmla="*/ 1 h 33"/>
                <a:gd name="T6" fmla="*/ 15 w 19"/>
                <a:gd name="T7" fmla="*/ 32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15" y="32"/>
                  </a:moveTo>
                  <a:lnTo>
                    <a:pt x="0" y="0"/>
                  </a:lnTo>
                  <a:lnTo>
                    <a:pt x="18" y="1"/>
                  </a:lnTo>
                  <a:lnTo>
                    <a:pt x="15" y="3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4" name="Freeform 51"/>
            <p:cNvSpPr>
              <a:spLocks/>
            </p:cNvSpPr>
            <p:nvPr/>
          </p:nvSpPr>
          <p:spPr bwMode="auto">
            <a:xfrm>
              <a:off x="1593" y="2608"/>
              <a:ext cx="22" cy="33"/>
            </a:xfrm>
            <a:custGeom>
              <a:avLst/>
              <a:gdLst>
                <a:gd name="T0" fmla="*/ 0 w 22"/>
                <a:gd name="T1" fmla="*/ 31 h 33"/>
                <a:gd name="T2" fmla="*/ 18 w 22"/>
                <a:gd name="T3" fmla="*/ 32 h 33"/>
                <a:gd name="T4" fmla="*/ 21 w 22"/>
                <a:gd name="T5" fmla="*/ 1 h 33"/>
                <a:gd name="T6" fmla="*/ 1 w 22"/>
                <a:gd name="T7" fmla="*/ 0 h 33"/>
                <a:gd name="T8" fmla="*/ 0 w 22"/>
                <a:gd name="T9" fmla="*/ 31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31"/>
                  </a:moveTo>
                  <a:lnTo>
                    <a:pt x="18" y="32"/>
                  </a:lnTo>
                  <a:lnTo>
                    <a:pt x="21" y="1"/>
                  </a:lnTo>
                  <a:lnTo>
                    <a:pt x="1" y="0"/>
                  </a:lnTo>
                  <a:lnTo>
                    <a:pt x="0" y="3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55" name="Freeform 52"/>
            <p:cNvSpPr>
              <a:spLocks/>
            </p:cNvSpPr>
            <p:nvPr/>
          </p:nvSpPr>
          <p:spPr bwMode="auto">
            <a:xfrm>
              <a:off x="1596" y="2579"/>
              <a:ext cx="19" cy="32"/>
            </a:xfrm>
            <a:custGeom>
              <a:avLst/>
              <a:gdLst>
                <a:gd name="T0" fmla="*/ 0 w 19"/>
                <a:gd name="T1" fmla="*/ 29 h 32"/>
                <a:gd name="T2" fmla="*/ 18 w 19"/>
                <a:gd name="T3" fmla="*/ 31 h 32"/>
                <a:gd name="T4" fmla="*/ 2 w 19"/>
                <a:gd name="T5" fmla="*/ 0 h 32"/>
                <a:gd name="T6" fmla="*/ 0 w 19"/>
                <a:gd name="T7" fmla="*/ 29 h 32"/>
                <a:gd name="T8" fmla="*/ 0 60000 65536"/>
                <a:gd name="T9" fmla="*/ 0 60000 65536"/>
                <a:gd name="T10" fmla="*/ 0 60000 65536"/>
                <a:gd name="T11" fmla="*/ 0 60000 65536"/>
                <a:gd name="T12" fmla="*/ 0 w 19"/>
                <a:gd name="T13" fmla="*/ 0 h 32"/>
                <a:gd name="T14" fmla="*/ 19 w 19"/>
                <a:gd name="T15" fmla="*/ 32 h 32"/>
              </a:gdLst>
              <a:ahLst/>
              <a:cxnLst>
                <a:cxn ang="T8">
                  <a:pos x="T0" y="T1"/>
                </a:cxn>
                <a:cxn ang="T9">
                  <a:pos x="T2" y="T3"/>
                </a:cxn>
                <a:cxn ang="T10">
                  <a:pos x="T4" y="T5"/>
                </a:cxn>
                <a:cxn ang="T11">
                  <a:pos x="T6" y="T7"/>
                </a:cxn>
              </a:cxnLst>
              <a:rect l="T12" t="T13" r="T14" b="T15"/>
              <a:pathLst>
                <a:path w="19" h="32">
                  <a:moveTo>
                    <a:pt x="0" y="29"/>
                  </a:moveTo>
                  <a:lnTo>
                    <a:pt x="18" y="31"/>
                  </a:lnTo>
                  <a:lnTo>
                    <a:pt x="2" y="0"/>
                  </a:lnTo>
                  <a:lnTo>
                    <a:pt x="0" y="2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6" name="Freeform 53"/>
            <p:cNvSpPr>
              <a:spLocks/>
            </p:cNvSpPr>
            <p:nvPr/>
          </p:nvSpPr>
          <p:spPr bwMode="auto">
            <a:xfrm>
              <a:off x="1597" y="2579"/>
              <a:ext cx="23" cy="32"/>
            </a:xfrm>
            <a:custGeom>
              <a:avLst/>
              <a:gdLst>
                <a:gd name="T0" fmla="*/ 18 w 23"/>
                <a:gd name="T1" fmla="*/ 31 h 32"/>
                <a:gd name="T2" fmla="*/ 0 w 23"/>
                <a:gd name="T3" fmla="*/ 0 h 32"/>
                <a:gd name="T4" fmla="*/ 22 w 23"/>
                <a:gd name="T5" fmla="*/ 1 h 32"/>
                <a:gd name="T6" fmla="*/ 18 w 23"/>
                <a:gd name="T7" fmla="*/ 31 h 32"/>
                <a:gd name="T8" fmla="*/ 0 60000 65536"/>
                <a:gd name="T9" fmla="*/ 0 60000 65536"/>
                <a:gd name="T10" fmla="*/ 0 60000 65536"/>
                <a:gd name="T11" fmla="*/ 0 60000 65536"/>
                <a:gd name="T12" fmla="*/ 0 w 23"/>
                <a:gd name="T13" fmla="*/ 0 h 32"/>
                <a:gd name="T14" fmla="*/ 23 w 23"/>
                <a:gd name="T15" fmla="*/ 32 h 32"/>
              </a:gdLst>
              <a:ahLst/>
              <a:cxnLst>
                <a:cxn ang="T8">
                  <a:pos x="T0" y="T1"/>
                </a:cxn>
                <a:cxn ang="T9">
                  <a:pos x="T2" y="T3"/>
                </a:cxn>
                <a:cxn ang="T10">
                  <a:pos x="T4" y="T5"/>
                </a:cxn>
                <a:cxn ang="T11">
                  <a:pos x="T6" y="T7"/>
                </a:cxn>
              </a:cxnLst>
              <a:rect l="T12" t="T13" r="T14" b="T15"/>
              <a:pathLst>
                <a:path w="23" h="32">
                  <a:moveTo>
                    <a:pt x="18" y="31"/>
                  </a:moveTo>
                  <a:lnTo>
                    <a:pt x="0" y="0"/>
                  </a:lnTo>
                  <a:lnTo>
                    <a:pt x="22" y="1"/>
                  </a:lnTo>
                  <a:lnTo>
                    <a:pt x="18" y="3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7" name="Freeform 54"/>
            <p:cNvSpPr>
              <a:spLocks/>
            </p:cNvSpPr>
            <p:nvPr/>
          </p:nvSpPr>
          <p:spPr bwMode="auto">
            <a:xfrm>
              <a:off x="1596" y="2579"/>
              <a:ext cx="24" cy="32"/>
            </a:xfrm>
            <a:custGeom>
              <a:avLst/>
              <a:gdLst>
                <a:gd name="T0" fmla="*/ 0 w 24"/>
                <a:gd name="T1" fmla="*/ 29 h 32"/>
                <a:gd name="T2" fmla="*/ 20 w 24"/>
                <a:gd name="T3" fmla="*/ 31 h 32"/>
                <a:gd name="T4" fmla="*/ 23 w 24"/>
                <a:gd name="T5" fmla="*/ 1 h 32"/>
                <a:gd name="T6" fmla="*/ 2 w 24"/>
                <a:gd name="T7" fmla="*/ 0 h 32"/>
                <a:gd name="T8" fmla="*/ 0 w 24"/>
                <a:gd name="T9" fmla="*/ 29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0" y="29"/>
                  </a:moveTo>
                  <a:lnTo>
                    <a:pt x="20" y="31"/>
                  </a:lnTo>
                  <a:lnTo>
                    <a:pt x="23" y="1"/>
                  </a:lnTo>
                  <a:lnTo>
                    <a:pt x="2" y="0"/>
                  </a:lnTo>
                  <a:lnTo>
                    <a:pt x="0" y="2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58" name="Freeform 55"/>
            <p:cNvSpPr>
              <a:spLocks/>
            </p:cNvSpPr>
            <p:nvPr/>
          </p:nvSpPr>
          <p:spPr bwMode="auto">
            <a:xfrm>
              <a:off x="1597" y="2551"/>
              <a:ext cx="23" cy="31"/>
            </a:xfrm>
            <a:custGeom>
              <a:avLst/>
              <a:gdLst>
                <a:gd name="T0" fmla="*/ 0 w 23"/>
                <a:gd name="T1" fmla="*/ 28 h 31"/>
                <a:gd name="T2" fmla="*/ 22 w 23"/>
                <a:gd name="T3" fmla="*/ 30 h 31"/>
                <a:gd name="T4" fmla="*/ 3 w 23"/>
                <a:gd name="T5" fmla="*/ 0 h 31"/>
                <a:gd name="T6" fmla="*/ 0 w 23"/>
                <a:gd name="T7" fmla="*/ 28 h 31"/>
                <a:gd name="T8" fmla="*/ 0 60000 65536"/>
                <a:gd name="T9" fmla="*/ 0 60000 65536"/>
                <a:gd name="T10" fmla="*/ 0 60000 65536"/>
                <a:gd name="T11" fmla="*/ 0 60000 65536"/>
                <a:gd name="T12" fmla="*/ 0 w 23"/>
                <a:gd name="T13" fmla="*/ 0 h 31"/>
                <a:gd name="T14" fmla="*/ 23 w 23"/>
                <a:gd name="T15" fmla="*/ 31 h 31"/>
              </a:gdLst>
              <a:ahLst/>
              <a:cxnLst>
                <a:cxn ang="T8">
                  <a:pos x="T0" y="T1"/>
                </a:cxn>
                <a:cxn ang="T9">
                  <a:pos x="T2" y="T3"/>
                </a:cxn>
                <a:cxn ang="T10">
                  <a:pos x="T4" y="T5"/>
                </a:cxn>
                <a:cxn ang="T11">
                  <a:pos x="T6" y="T7"/>
                </a:cxn>
              </a:cxnLst>
              <a:rect l="T12" t="T13" r="T14" b="T15"/>
              <a:pathLst>
                <a:path w="23" h="31">
                  <a:moveTo>
                    <a:pt x="0" y="28"/>
                  </a:moveTo>
                  <a:lnTo>
                    <a:pt x="22" y="30"/>
                  </a:lnTo>
                  <a:lnTo>
                    <a:pt x="3" y="0"/>
                  </a:lnTo>
                  <a:lnTo>
                    <a:pt x="0" y="2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9" name="Freeform 56"/>
            <p:cNvSpPr>
              <a:spLocks/>
            </p:cNvSpPr>
            <p:nvPr/>
          </p:nvSpPr>
          <p:spPr bwMode="auto">
            <a:xfrm>
              <a:off x="1601" y="2551"/>
              <a:ext cx="19" cy="31"/>
            </a:xfrm>
            <a:custGeom>
              <a:avLst/>
              <a:gdLst>
                <a:gd name="T0" fmla="*/ 16 w 19"/>
                <a:gd name="T1" fmla="*/ 30 h 31"/>
                <a:gd name="T2" fmla="*/ 0 w 19"/>
                <a:gd name="T3" fmla="*/ 0 h 31"/>
                <a:gd name="T4" fmla="*/ 18 w 19"/>
                <a:gd name="T5" fmla="*/ 1 h 31"/>
                <a:gd name="T6" fmla="*/ 16 w 19"/>
                <a:gd name="T7" fmla="*/ 30 h 31"/>
                <a:gd name="T8" fmla="*/ 0 60000 65536"/>
                <a:gd name="T9" fmla="*/ 0 60000 65536"/>
                <a:gd name="T10" fmla="*/ 0 60000 65536"/>
                <a:gd name="T11" fmla="*/ 0 60000 65536"/>
                <a:gd name="T12" fmla="*/ 0 w 19"/>
                <a:gd name="T13" fmla="*/ 0 h 31"/>
                <a:gd name="T14" fmla="*/ 19 w 19"/>
                <a:gd name="T15" fmla="*/ 31 h 31"/>
              </a:gdLst>
              <a:ahLst/>
              <a:cxnLst>
                <a:cxn ang="T8">
                  <a:pos x="T0" y="T1"/>
                </a:cxn>
                <a:cxn ang="T9">
                  <a:pos x="T2" y="T3"/>
                </a:cxn>
                <a:cxn ang="T10">
                  <a:pos x="T4" y="T5"/>
                </a:cxn>
                <a:cxn ang="T11">
                  <a:pos x="T6" y="T7"/>
                </a:cxn>
              </a:cxnLst>
              <a:rect l="T12" t="T13" r="T14" b="T15"/>
              <a:pathLst>
                <a:path w="19" h="31">
                  <a:moveTo>
                    <a:pt x="16" y="30"/>
                  </a:moveTo>
                  <a:lnTo>
                    <a:pt x="0" y="0"/>
                  </a:lnTo>
                  <a:lnTo>
                    <a:pt x="18" y="1"/>
                  </a:lnTo>
                  <a:lnTo>
                    <a:pt x="16" y="3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0" name="Freeform 57"/>
            <p:cNvSpPr>
              <a:spLocks/>
            </p:cNvSpPr>
            <p:nvPr/>
          </p:nvSpPr>
          <p:spPr bwMode="auto">
            <a:xfrm>
              <a:off x="1597" y="2551"/>
              <a:ext cx="23" cy="31"/>
            </a:xfrm>
            <a:custGeom>
              <a:avLst/>
              <a:gdLst>
                <a:gd name="T0" fmla="*/ 0 w 23"/>
                <a:gd name="T1" fmla="*/ 28 h 31"/>
                <a:gd name="T2" fmla="*/ 20 w 23"/>
                <a:gd name="T3" fmla="*/ 30 h 31"/>
                <a:gd name="T4" fmla="*/ 22 w 23"/>
                <a:gd name="T5" fmla="*/ 1 h 31"/>
                <a:gd name="T6" fmla="*/ 2 w 23"/>
                <a:gd name="T7" fmla="*/ 0 h 31"/>
                <a:gd name="T8" fmla="*/ 0 w 23"/>
                <a:gd name="T9" fmla="*/ 28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0" y="28"/>
                  </a:moveTo>
                  <a:lnTo>
                    <a:pt x="20" y="30"/>
                  </a:lnTo>
                  <a:lnTo>
                    <a:pt x="22" y="1"/>
                  </a:lnTo>
                  <a:lnTo>
                    <a:pt x="2" y="0"/>
                  </a:lnTo>
                  <a:lnTo>
                    <a:pt x="0" y="2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61" name="Freeform 58"/>
            <p:cNvSpPr>
              <a:spLocks/>
            </p:cNvSpPr>
            <p:nvPr/>
          </p:nvSpPr>
          <p:spPr bwMode="auto">
            <a:xfrm>
              <a:off x="1601" y="2525"/>
              <a:ext cx="19" cy="30"/>
            </a:xfrm>
            <a:custGeom>
              <a:avLst/>
              <a:gdLst>
                <a:gd name="T0" fmla="*/ 0 w 19"/>
                <a:gd name="T1" fmla="*/ 27 h 30"/>
                <a:gd name="T2" fmla="*/ 18 w 19"/>
                <a:gd name="T3" fmla="*/ 29 h 30"/>
                <a:gd name="T4" fmla="*/ 1 w 19"/>
                <a:gd name="T5" fmla="*/ 0 h 30"/>
                <a:gd name="T6" fmla="*/ 0 w 19"/>
                <a:gd name="T7" fmla="*/ 27 h 30"/>
                <a:gd name="T8" fmla="*/ 0 60000 65536"/>
                <a:gd name="T9" fmla="*/ 0 60000 65536"/>
                <a:gd name="T10" fmla="*/ 0 60000 65536"/>
                <a:gd name="T11" fmla="*/ 0 60000 65536"/>
                <a:gd name="T12" fmla="*/ 0 w 19"/>
                <a:gd name="T13" fmla="*/ 0 h 30"/>
                <a:gd name="T14" fmla="*/ 19 w 19"/>
                <a:gd name="T15" fmla="*/ 30 h 30"/>
              </a:gdLst>
              <a:ahLst/>
              <a:cxnLst>
                <a:cxn ang="T8">
                  <a:pos x="T0" y="T1"/>
                </a:cxn>
                <a:cxn ang="T9">
                  <a:pos x="T2" y="T3"/>
                </a:cxn>
                <a:cxn ang="T10">
                  <a:pos x="T4" y="T5"/>
                </a:cxn>
                <a:cxn ang="T11">
                  <a:pos x="T6" y="T7"/>
                </a:cxn>
              </a:cxnLst>
              <a:rect l="T12" t="T13" r="T14" b="T15"/>
              <a:pathLst>
                <a:path w="19" h="30">
                  <a:moveTo>
                    <a:pt x="0" y="27"/>
                  </a:moveTo>
                  <a:lnTo>
                    <a:pt x="18" y="29"/>
                  </a:lnTo>
                  <a:lnTo>
                    <a:pt x="1" y="0"/>
                  </a:lnTo>
                  <a:lnTo>
                    <a:pt x="0" y="2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2" name="Freeform 59"/>
            <p:cNvSpPr>
              <a:spLocks/>
            </p:cNvSpPr>
            <p:nvPr/>
          </p:nvSpPr>
          <p:spPr bwMode="auto">
            <a:xfrm>
              <a:off x="1603" y="2525"/>
              <a:ext cx="21" cy="30"/>
            </a:xfrm>
            <a:custGeom>
              <a:avLst/>
              <a:gdLst>
                <a:gd name="T0" fmla="*/ 17 w 21"/>
                <a:gd name="T1" fmla="*/ 29 h 30"/>
                <a:gd name="T2" fmla="*/ 0 w 21"/>
                <a:gd name="T3" fmla="*/ 0 h 30"/>
                <a:gd name="T4" fmla="*/ 20 w 21"/>
                <a:gd name="T5" fmla="*/ 0 h 30"/>
                <a:gd name="T6" fmla="*/ 17 w 21"/>
                <a:gd name="T7" fmla="*/ 29 h 30"/>
                <a:gd name="T8" fmla="*/ 0 60000 65536"/>
                <a:gd name="T9" fmla="*/ 0 60000 65536"/>
                <a:gd name="T10" fmla="*/ 0 60000 65536"/>
                <a:gd name="T11" fmla="*/ 0 60000 65536"/>
                <a:gd name="T12" fmla="*/ 0 w 21"/>
                <a:gd name="T13" fmla="*/ 0 h 30"/>
                <a:gd name="T14" fmla="*/ 21 w 21"/>
                <a:gd name="T15" fmla="*/ 30 h 30"/>
              </a:gdLst>
              <a:ahLst/>
              <a:cxnLst>
                <a:cxn ang="T8">
                  <a:pos x="T0" y="T1"/>
                </a:cxn>
                <a:cxn ang="T9">
                  <a:pos x="T2" y="T3"/>
                </a:cxn>
                <a:cxn ang="T10">
                  <a:pos x="T4" y="T5"/>
                </a:cxn>
                <a:cxn ang="T11">
                  <a:pos x="T6" y="T7"/>
                </a:cxn>
              </a:cxnLst>
              <a:rect l="T12" t="T13" r="T14" b="T15"/>
              <a:pathLst>
                <a:path w="21" h="30">
                  <a:moveTo>
                    <a:pt x="17" y="29"/>
                  </a:moveTo>
                  <a:lnTo>
                    <a:pt x="0" y="0"/>
                  </a:lnTo>
                  <a:lnTo>
                    <a:pt x="20" y="0"/>
                  </a:lnTo>
                  <a:lnTo>
                    <a:pt x="17" y="2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3" name="Freeform 60"/>
            <p:cNvSpPr>
              <a:spLocks/>
            </p:cNvSpPr>
            <p:nvPr/>
          </p:nvSpPr>
          <p:spPr bwMode="auto">
            <a:xfrm>
              <a:off x="1601" y="2525"/>
              <a:ext cx="23" cy="30"/>
            </a:xfrm>
            <a:custGeom>
              <a:avLst/>
              <a:gdLst>
                <a:gd name="T0" fmla="*/ 0 w 23"/>
                <a:gd name="T1" fmla="*/ 27 h 30"/>
                <a:gd name="T2" fmla="*/ 19 w 23"/>
                <a:gd name="T3" fmla="*/ 29 h 30"/>
                <a:gd name="T4" fmla="*/ 22 w 23"/>
                <a:gd name="T5" fmla="*/ 0 h 30"/>
                <a:gd name="T6" fmla="*/ 1 w 23"/>
                <a:gd name="T7" fmla="*/ 0 h 30"/>
                <a:gd name="T8" fmla="*/ 0 w 23"/>
                <a:gd name="T9" fmla="*/ 27 h 30"/>
                <a:gd name="T10" fmla="*/ 0 60000 65536"/>
                <a:gd name="T11" fmla="*/ 0 60000 65536"/>
                <a:gd name="T12" fmla="*/ 0 60000 65536"/>
                <a:gd name="T13" fmla="*/ 0 60000 65536"/>
                <a:gd name="T14" fmla="*/ 0 60000 65536"/>
                <a:gd name="T15" fmla="*/ 0 w 23"/>
                <a:gd name="T16" fmla="*/ 0 h 30"/>
                <a:gd name="T17" fmla="*/ 23 w 23"/>
                <a:gd name="T18" fmla="*/ 30 h 30"/>
              </a:gdLst>
              <a:ahLst/>
              <a:cxnLst>
                <a:cxn ang="T10">
                  <a:pos x="T0" y="T1"/>
                </a:cxn>
                <a:cxn ang="T11">
                  <a:pos x="T2" y="T3"/>
                </a:cxn>
                <a:cxn ang="T12">
                  <a:pos x="T4" y="T5"/>
                </a:cxn>
                <a:cxn ang="T13">
                  <a:pos x="T6" y="T7"/>
                </a:cxn>
                <a:cxn ang="T14">
                  <a:pos x="T8" y="T9"/>
                </a:cxn>
              </a:cxnLst>
              <a:rect l="T15" t="T16" r="T17" b="T18"/>
              <a:pathLst>
                <a:path w="23" h="30">
                  <a:moveTo>
                    <a:pt x="0" y="27"/>
                  </a:moveTo>
                  <a:lnTo>
                    <a:pt x="19" y="29"/>
                  </a:lnTo>
                  <a:lnTo>
                    <a:pt x="22" y="0"/>
                  </a:lnTo>
                  <a:lnTo>
                    <a:pt x="1" y="0"/>
                  </a:lnTo>
                  <a:lnTo>
                    <a:pt x="0" y="2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64" name="Freeform 61"/>
            <p:cNvSpPr>
              <a:spLocks/>
            </p:cNvSpPr>
            <p:nvPr/>
          </p:nvSpPr>
          <p:spPr bwMode="auto">
            <a:xfrm>
              <a:off x="1603" y="2498"/>
              <a:ext cx="21" cy="28"/>
            </a:xfrm>
            <a:custGeom>
              <a:avLst/>
              <a:gdLst>
                <a:gd name="T0" fmla="*/ 0 w 21"/>
                <a:gd name="T1" fmla="*/ 26 h 28"/>
                <a:gd name="T2" fmla="*/ 20 w 21"/>
                <a:gd name="T3" fmla="*/ 27 h 28"/>
                <a:gd name="T4" fmla="*/ 2 w 21"/>
                <a:gd name="T5" fmla="*/ 0 h 28"/>
                <a:gd name="T6" fmla="*/ 0 w 21"/>
                <a:gd name="T7" fmla="*/ 26 h 28"/>
                <a:gd name="T8" fmla="*/ 0 60000 65536"/>
                <a:gd name="T9" fmla="*/ 0 60000 65536"/>
                <a:gd name="T10" fmla="*/ 0 60000 65536"/>
                <a:gd name="T11" fmla="*/ 0 60000 65536"/>
                <a:gd name="T12" fmla="*/ 0 w 21"/>
                <a:gd name="T13" fmla="*/ 0 h 28"/>
                <a:gd name="T14" fmla="*/ 21 w 21"/>
                <a:gd name="T15" fmla="*/ 28 h 28"/>
              </a:gdLst>
              <a:ahLst/>
              <a:cxnLst>
                <a:cxn ang="T8">
                  <a:pos x="T0" y="T1"/>
                </a:cxn>
                <a:cxn ang="T9">
                  <a:pos x="T2" y="T3"/>
                </a:cxn>
                <a:cxn ang="T10">
                  <a:pos x="T4" y="T5"/>
                </a:cxn>
                <a:cxn ang="T11">
                  <a:pos x="T6" y="T7"/>
                </a:cxn>
              </a:cxnLst>
              <a:rect l="T12" t="T13" r="T14" b="T15"/>
              <a:pathLst>
                <a:path w="21" h="28">
                  <a:moveTo>
                    <a:pt x="0" y="26"/>
                  </a:moveTo>
                  <a:lnTo>
                    <a:pt x="20" y="27"/>
                  </a:lnTo>
                  <a:lnTo>
                    <a:pt x="2" y="0"/>
                  </a:lnTo>
                  <a:lnTo>
                    <a:pt x="0"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5" name="Freeform 62"/>
            <p:cNvSpPr>
              <a:spLocks/>
            </p:cNvSpPr>
            <p:nvPr/>
          </p:nvSpPr>
          <p:spPr bwMode="auto">
            <a:xfrm>
              <a:off x="1605" y="2498"/>
              <a:ext cx="19" cy="28"/>
            </a:xfrm>
            <a:custGeom>
              <a:avLst/>
              <a:gdLst>
                <a:gd name="T0" fmla="*/ 16 w 19"/>
                <a:gd name="T1" fmla="*/ 27 h 28"/>
                <a:gd name="T2" fmla="*/ 0 w 19"/>
                <a:gd name="T3" fmla="*/ 0 h 28"/>
                <a:gd name="T4" fmla="*/ 18 w 19"/>
                <a:gd name="T5" fmla="*/ 1 h 28"/>
                <a:gd name="T6" fmla="*/ 16 w 19"/>
                <a:gd name="T7" fmla="*/ 27 h 28"/>
                <a:gd name="T8" fmla="*/ 0 60000 65536"/>
                <a:gd name="T9" fmla="*/ 0 60000 65536"/>
                <a:gd name="T10" fmla="*/ 0 60000 65536"/>
                <a:gd name="T11" fmla="*/ 0 60000 65536"/>
                <a:gd name="T12" fmla="*/ 0 w 19"/>
                <a:gd name="T13" fmla="*/ 0 h 28"/>
                <a:gd name="T14" fmla="*/ 19 w 19"/>
                <a:gd name="T15" fmla="*/ 28 h 28"/>
              </a:gdLst>
              <a:ahLst/>
              <a:cxnLst>
                <a:cxn ang="T8">
                  <a:pos x="T0" y="T1"/>
                </a:cxn>
                <a:cxn ang="T9">
                  <a:pos x="T2" y="T3"/>
                </a:cxn>
                <a:cxn ang="T10">
                  <a:pos x="T4" y="T5"/>
                </a:cxn>
                <a:cxn ang="T11">
                  <a:pos x="T6" y="T7"/>
                </a:cxn>
              </a:cxnLst>
              <a:rect l="T12" t="T13" r="T14" b="T15"/>
              <a:pathLst>
                <a:path w="19" h="28">
                  <a:moveTo>
                    <a:pt x="16" y="27"/>
                  </a:moveTo>
                  <a:lnTo>
                    <a:pt x="0" y="0"/>
                  </a:lnTo>
                  <a:lnTo>
                    <a:pt x="18" y="1"/>
                  </a:lnTo>
                  <a:lnTo>
                    <a:pt x="16" y="2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6" name="Freeform 63"/>
            <p:cNvSpPr>
              <a:spLocks/>
            </p:cNvSpPr>
            <p:nvPr/>
          </p:nvSpPr>
          <p:spPr bwMode="auto">
            <a:xfrm>
              <a:off x="1603" y="2498"/>
              <a:ext cx="21" cy="28"/>
            </a:xfrm>
            <a:custGeom>
              <a:avLst/>
              <a:gdLst>
                <a:gd name="T0" fmla="*/ 0 w 21"/>
                <a:gd name="T1" fmla="*/ 26 h 28"/>
                <a:gd name="T2" fmla="*/ 18 w 21"/>
                <a:gd name="T3" fmla="*/ 27 h 28"/>
                <a:gd name="T4" fmla="*/ 20 w 21"/>
                <a:gd name="T5" fmla="*/ 1 h 28"/>
                <a:gd name="T6" fmla="*/ 2 w 21"/>
                <a:gd name="T7" fmla="*/ 0 h 28"/>
                <a:gd name="T8" fmla="*/ 0 w 21"/>
                <a:gd name="T9" fmla="*/ 26 h 28"/>
                <a:gd name="T10" fmla="*/ 0 60000 65536"/>
                <a:gd name="T11" fmla="*/ 0 60000 65536"/>
                <a:gd name="T12" fmla="*/ 0 60000 65536"/>
                <a:gd name="T13" fmla="*/ 0 60000 65536"/>
                <a:gd name="T14" fmla="*/ 0 60000 65536"/>
                <a:gd name="T15" fmla="*/ 0 w 21"/>
                <a:gd name="T16" fmla="*/ 0 h 28"/>
                <a:gd name="T17" fmla="*/ 21 w 21"/>
                <a:gd name="T18" fmla="*/ 28 h 28"/>
              </a:gdLst>
              <a:ahLst/>
              <a:cxnLst>
                <a:cxn ang="T10">
                  <a:pos x="T0" y="T1"/>
                </a:cxn>
                <a:cxn ang="T11">
                  <a:pos x="T2" y="T3"/>
                </a:cxn>
                <a:cxn ang="T12">
                  <a:pos x="T4" y="T5"/>
                </a:cxn>
                <a:cxn ang="T13">
                  <a:pos x="T6" y="T7"/>
                </a:cxn>
                <a:cxn ang="T14">
                  <a:pos x="T8" y="T9"/>
                </a:cxn>
              </a:cxnLst>
              <a:rect l="T15" t="T16" r="T17" b="T18"/>
              <a:pathLst>
                <a:path w="21" h="28">
                  <a:moveTo>
                    <a:pt x="0" y="26"/>
                  </a:moveTo>
                  <a:lnTo>
                    <a:pt x="18" y="27"/>
                  </a:lnTo>
                  <a:lnTo>
                    <a:pt x="20" y="1"/>
                  </a:lnTo>
                  <a:lnTo>
                    <a:pt x="2" y="0"/>
                  </a:lnTo>
                  <a:lnTo>
                    <a:pt x="0" y="2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67" name="Freeform 64"/>
            <p:cNvSpPr>
              <a:spLocks/>
            </p:cNvSpPr>
            <p:nvPr/>
          </p:nvSpPr>
          <p:spPr bwMode="auto">
            <a:xfrm>
              <a:off x="1605" y="2471"/>
              <a:ext cx="19" cy="31"/>
            </a:xfrm>
            <a:custGeom>
              <a:avLst/>
              <a:gdLst>
                <a:gd name="T0" fmla="*/ 0 w 19"/>
                <a:gd name="T1" fmla="*/ 28 h 31"/>
                <a:gd name="T2" fmla="*/ 18 w 19"/>
                <a:gd name="T3" fmla="*/ 30 h 31"/>
                <a:gd name="T4" fmla="*/ 1 w 19"/>
                <a:gd name="T5" fmla="*/ 0 h 31"/>
                <a:gd name="T6" fmla="*/ 0 w 19"/>
                <a:gd name="T7" fmla="*/ 28 h 31"/>
                <a:gd name="T8" fmla="*/ 0 60000 65536"/>
                <a:gd name="T9" fmla="*/ 0 60000 65536"/>
                <a:gd name="T10" fmla="*/ 0 60000 65536"/>
                <a:gd name="T11" fmla="*/ 0 60000 65536"/>
                <a:gd name="T12" fmla="*/ 0 w 19"/>
                <a:gd name="T13" fmla="*/ 0 h 31"/>
                <a:gd name="T14" fmla="*/ 19 w 19"/>
                <a:gd name="T15" fmla="*/ 31 h 31"/>
              </a:gdLst>
              <a:ahLst/>
              <a:cxnLst>
                <a:cxn ang="T8">
                  <a:pos x="T0" y="T1"/>
                </a:cxn>
                <a:cxn ang="T9">
                  <a:pos x="T2" y="T3"/>
                </a:cxn>
                <a:cxn ang="T10">
                  <a:pos x="T4" y="T5"/>
                </a:cxn>
                <a:cxn ang="T11">
                  <a:pos x="T6" y="T7"/>
                </a:cxn>
              </a:cxnLst>
              <a:rect l="T12" t="T13" r="T14" b="T15"/>
              <a:pathLst>
                <a:path w="19" h="31">
                  <a:moveTo>
                    <a:pt x="0" y="28"/>
                  </a:moveTo>
                  <a:lnTo>
                    <a:pt x="18" y="30"/>
                  </a:lnTo>
                  <a:lnTo>
                    <a:pt x="1" y="0"/>
                  </a:lnTo>
                  <a:lnTo>
                    <a:pt x="0" y="2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8" name="Freeform 65"/>
            <p:cNvSpPr>
              <a:spLocks/>
            </p:cNvSpPr>
            <p:nvPr/>
          </p:nvSpPr>
          <p:spPr bwMode="auto">
            <a:xfrm>
              <a:off x="1607" y="2471"/>
              <a:ext cx="22" cy="31"/>
            </a:xfrm>
            <a:custGeom>
              <a:avLst/>
              <a:gdLst>
                <a:gd name="T0" fmla="*/ 18 w 22"/>
                <a:gd name="T1" fmla="*/ 30 h 31"/>
                <a:gd name="T2" fmla="*/ 0 w 22"/>
                <a:gd name="T3" fmla="*/ 0 h 31"/>
                <a:gd name="T4" fmla="*/ 21 w 22"/>
                <a:gd name="T5" fmla="*/ 1 h 31"/>
                <a:gd name="T6" fmla="*/ 18 w 22"/>
                <a:gd name="T7" fmla="*/ 30 h 31"/>
                <a:gd name="T8" fmla="*/ 0 60000 65536"/>
                <a:gd name="T9" fmla="*/ 0 60000 65536"/>
                <a:gd name="T10" fmla="*/ 0 60000 65536"/>
                <a:gd name="T11" fmla="*/ 0 60000 65536"/>
                <a:gd name="T12" fmla="*/ 0 w 22"/>
                <a:gd name="T13" fmla="*/ 0 h 31"/>
                <a:gd name="T14" fmla="*/ 22 w 22"/>
                <a:gd name="T15" fmla="*/ 31 h 31"/>
              </a:gdLst>
              <a:ahLst/>
              <a:cxnLst>
                <a:cxn ang="T8">
                  <a:pos x="T0" y="T1"/>
                </a:cxn>
                <a:cxn ang="T9">
                  <a:pos x="T2" y="T3"/>
                </a:cxn>
                <a:cxn ang="T10">
                  <a:pos x="T4" y="T5"/>
                </a:cxn>
                <a:cxn ang="T11">
                  <a:pos x="T6" y="T7"/>
                </a:cxn>
              </a:cxnLst>
              <a:rect l="T12" t="T13" r="T14" b="T15"/>
              <a:pathLst>
                <a:path w="22" h="31">
                  <a:moveTo>
                    <a:pt x="18" y="30"/>
                  </a:moveTo>
                  <a:lnTo>
                    <a:pt x="0" y="0"/>
                  </a:lnTo>
                  <a:lnTo>
                    <a:pt x="21" y="1"/>
                  </a:lnTo>
                  <a:lnTo>
                    <a:pt x="18" y="3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9" name="Freeform 66"/>
            <p:cNvSpPr>
              <a:spLocks/>
            </p:cNvSpPr>
            <p:nvPr/>
          </p:nvSpPr>
          <p:spPr bwMode="auto">
            <a:xfrm>
              <a:off x="1605" y="2471"/>
              <a:ext cx="24" cy="31"/>
            </a:xfrm>
            <a:custGeom>
              <a:avLst/>
              <a:gdLst>
                <a:gd name="T0" fmla="*/ 0 w 24"/>
                <a:gd name="T1" fmla="*/ 28 h 31"/>
                <a:gd name="T2" fmla="*/ 20 w 24"/>
                <a:gd name="T3" fmla="*/ 30 h 31"/>
                <a:gd name="T4" fmla="*/ 23 w 24"/>
                <a:gd name="T5" fmla="*/ 1 h 31"/>
                <a:gd name="T6" fmla="*/ 2 w 24"/>
                <a:gd name="T7" fmla="*/ 0 h 31"/>
                <a:gd name="T8" fmla="*/ 0 w 24"/>
                <a:gd name="T9" fmla="*/ 28 h 31"/>
                <a:gd name="T10" fmla="*/ 0 60000 65536"/>
                <a:gd name="T11" fmla="*/ 0 60000 65536"/>
                <a:gd name="T12" fmla="*/ 0 60000 65536"/>
                <a:gd name="T13" fmla="*/ 0 60000 65536"/>
                <a:gd name="T14" fmla="*/ 0 60000 65536"/>
                <a:gd name="T15" fmla="*/ 0 w 24"/>
                <a:gd name="T16" fmla="*/ 0 h 31"/>
                <a:gd name="T17" fmla="*/ 24 w 24"/>
                <a:gd name="T18" fmla="*/ 31 h 31"/>
              </a:gdLst>
              <a:ahLst/>
              <a:cxnLst>
                <a:cxn ang="T10">
                  <a:pos x="T0" y="T1"/>
                </a:cxn>
                <a:cxn ang="T11">
                  <a:pos x="T2" y="T3"/>
                </a:cxn>
                <a:cxn ang="T12">
                  <a:pos x="T4" y="T5"/>
                </a:cxn>
                <a:cxn ang="T13">
                  <a:pos x="T6" y="T7"/>
                </a:cxn>
                <a:cxn ang="T14">
                  <a:pos x="T8" y="T9"/>
                </a:cxn>
              </a:cxnLst>
              <a:rect l="T15" t="T16" r="T17" b="T18"/>
              <a:pathLst>
                <a:path w="24" h="31">
                  <a:moveTo>
                    <a:pt x="0" y="28"/>
                  </a:moveTo>
                  <a:lnTo>
                    <a:pt x="20" y="30"/>
                  </a:lnTo>
                  <a:lnTo>
                    <a:pt x="23" y="1"/>
                  </a:lnTo>
                  <a:lnTo>
                    <a:pt x="2" y="0"/>
                  </a:lnTo>
                  <a:lnTo>
                    <a:pt x="0" y="2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0" name="Freeform 67"/>
            <p:cNvSpPr>
              <a:spLocks/>
            </p:cNvSpPr>
            <p:nvPr/>
          </p:nvSpPr>
          <p:spPr bwMode="auto">
            <a:xfrm>
              <a:off x="1607" y="2447"/>
              <a:ext cx="22" cy="27"/>
            </a:xfrm>
            <a:custGeom>
              <a:avLst/>
              <a:gdLst>
                <a:gd name="T0" fmla="*/ 0 w 22"/>
                <a:gd name="T1" fmla="*/ 24 h 27"/>
                <a:gd name="T2" fmla="*/ 21 w 22"/>
                <a:gd name="T3" fmla="*/ 26 h 27"/>
                <a:gd name="T4" fmla="*/ 3 w 22"/>
                <a:gd name="T5" fmla="*/ 0 h 27"/>
                <a:gd name="T6" fmla="*/ 0 w 22"/>
                <a:gd name="T7" fmla="*/ 24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0" y="24"/>
                  </a:moveTo>
                  <a:lnTo>
                    <a:pt x="21" y="26"/>
                  </a:lnTo>
                  <a:lnTo>
                    <a:pt x="3" y="0"/>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1" name="Freeform 68"/>
            <p:cNvSpPr>
              <a:spLocks/>
            </p:cNvSpPr>
            <p:nvPr/>
          </p:nvSpPr>
          <p:spPr bwMode="auto">
            <a:xfrm>
              <a:off x="1610" y="2447"/>
              <a:ext cx="21" cy="27"/>
            </a:xfrm>
            <a:custGeom>
              <a:avLst/>
              <a:gdLst>
                <a:gd name="T0" fmla="*/ 17 w 21"/>
                <a:gd name="T1" fmla="*/ 26 h 27"/>
                <a:gd name="T2" fmla="*/ 0 w 21"/>
                <a:gd name="T3" fmla="*/ 0 h 27"/>
                <a:gd name="T4" fmla="*/ 20 w 21"/>
                <a:gd name="T5" fmla="*/ 1 h 27"/>
                <a:gd name="T6" fmla="*/ 17 w 21"/>
                <a:gd name="T7" fmla="*/ 26 h 27"/>
                <a:gd name="T8" fmla="*/ 0 60000 65536"/>
                <a:gd name="T9" fmla="*/ 0 60000 65536"/>
                <a:gd name="T10" fmla="*/ 0 60000 65536"/>
                <a:gd name="T11" fmla="*/ 0 60000 65536"/>
                <a:gd name="T12" fmla="*/ 0 w 21"/>
                <a:gd name="T13" fmla="*/ 0 h 27"/>
                <a:gd name="T14" fmla="*/ 21 w 21"/>
                <a:gd name="T15" fmla="*/ 27 h 27"/>
              </a:gdLst>
              <a:ahLst/>
              <a:cxnLst>
                <a:cxn ang="T8">
                  <a:pos x="T0" y="T1"/>
                </a:cxn>
                <a:cxn ang="T9">
                  <a:pos x="T2" y="T3"/>
                </a:cxn>
                <a:cxn ang="T10">
                  <a:pos x="T4" y="T5"/>
                </a:cxn>
                <a:cxn ang="T11">
                  <a:pos x="T6" y="T7"/>
                </a:cxn>
              </a:cxnLst>
              <a:rect l="T12" t="T13" r="T14" b="T15"/>
              <a:pathLst>
                <a:path w="21" h="27">
                  <a:moveTo>
                    <a:pt x="17" y="26"/>
                  </a:moveTo>
                  <a:lnTo>
                    <a:pt x="0" y="0"/>
                  </a:lnTo>
                  <a:lnTo>
                    <a:pt x="20" y="1"/>
                  </a:lnTo>
                  <a:lnTo>
                    <a:pt x="17"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2" name="Freeform 69"/>
            <p:cNvSpPr>
              <a:spLocks/>
            </p:cNvSpPr>
            <p:nvPr/>
          </p:nvSpPr>
          <p:spPr bwMode="auto">
            <a:xfrm>
              <a:off x="1607" y="2447"/>
              <a:ext cx="24" cy="27"/>
            </a:xfrm>
            <a:custGeom>
              <a:avLst/>
              <a:gdLst>
                <a:gd name="T0" fmla="*/ 0 w 24"/>
                <a:gd name="T1" fmla="*/ 24 h 27"/>
                <a:gd name="T2" fmla="*/ 20 w 24"/>
                <a:gd name="T3" fmla="*/ 26 h 27"/>
                <a:gd name="T4" fmla="*/ 23 w 24"/>
                <a:gd name="T5" fmla="*/ 1 h 27"/>
                <a:gd name="T6" fmla="*/ 2 w 24"/>
                <a:gd name="T7" fmla="*/ 0 h 27"/>
                <a:gd name="T8" fmla="*/ 0 w 24"/>
                <a:gd name="T9" fmla="*/ 24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4"/>
                  </a:moveTo>
                  <a:lnTo>
                    <a:pt x="20" y="26"/>
                  </a:lnTo>
                  <a:lnTo>
                    <a:pt x="23" y="1"/>
                  </a:lnTo>
                  <a:lnTo>
                    <a:pt x="2" y="0"/>
                  </a:lnTo>
                  <a:lnTo>
                    <a:pt x="0" y="2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3" name="Freeform 70"/>
            <p:cNvSpPr>
              <a:spLocks/>
            </p:cNvSpPr>
            <p:nvPr/>
          </p:nvSpPr>
          <p:spPr bwMode="auto">
            <a:xfrm>
              <a:off x="1610" y="2421"/>
              <a:ext cx="21" cy="27"/>
            </a:xfrm>
            <a:custGeom>
              <a:avLst/>
              <a:gdLst>
                <a:gd name="T0" fmla="*/ 0 w 21"/>
                <a:gd name="T1" fmla="*/ 24 h 27"/>
                <a:gd name="T2" fmla="*/ 20 w 21"/>
                <a:gd name="T3" fmla="*/ 26 h 27"/>
                <a:gd name="T4" fmla="*/ 2 w 21"/>
                <a:gd name="T5" fmla="*/ 0 h 27"/>
                <a:gd name="T6" fmla="*/ 0 w 21"/>
                <a:gd name="T7" fmla="*/ 24 h 27"/>
                <a:gd name="T8" fmla="*/ 0 60000 65536"/>
                <a:gd name="T9" fmla="*/ 0 60000 65536"/>
                <a:gd name="T10" fmla="*/ 0 60000 65536"/>
                <a:gd name="T11" fmla="*/ 0 60000 65536"/>
                <a:gd name="T12" fmla="*/ 0 w 21"/>
                <a:gd name="T13" fmla="*/ 0 h 27"/>
                <a:gd name="T14" fmla="*/ 21 w 21"/>
                <a:gd name="T15" fmla="*/ 27 h 27"/>
              </a:gdLst>
              <a:ahLst/>
              <a:cxnLst>
                <a:cxn ang="T8">
                  <a:pos x="T0" y="T1"/>
                </a:cxn>
                <a:cxn ang="T9">
                  <a:pos x="T2" y="T3"/>
                </a:cxn>
                <a:cxn ang="T10">
                  <a:pos x="T4" y="T5"/>
                </a:cxn>
                <a:cxn ang="T11">
                  <a:pos x="T6" y="T7"/>
                </a:cxn>
              </a:cxnLst>
              <a:rect l="T12" t="T13" r="T14" b="T15"/>
              <a:pathLst>
                <a:path w="21" h="27">
                  <a:moveTo>
                    <a:pt x="0" y="24"/>
                  </a:moveTo>
                  <a:lnTo>
                    <a:pt x="20" y="26"/>
                  </a:lnTo>
                  <a:lnTo>
                    <a:pt x="2" y="0"/>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4" name="Freeform 71"/>
            <p:cNvSpPr>
              <a:spLocks/>
            </p:cNvSpPr>
            <p:nvPr/>
          </p:nvSpPr>
          <p:spPr bwMode="auto">
            <a:xfrm>
              <a:off x="1613" y="2421"/>
              <a:ext cx="22" cy="27"/>
            </a:xfrm>
            <a:custGeom>
              <a:avLst/>
              <a:gdLst>
                <a:gd name="T0" fmla="*/ 18 w 22"/>
                <a:gd name="T1" fmla="*/ 26 h 27"/>
                <a:gd name="T2" fmla="*/ 0 w 22"/>
                <a:gd name="T3" fmla="*/ 0 h 27"/>
                <a:gd name="T4" fmla="*/ 21 w 22"/>
                <a:gd name="T5" fmla="*/ 1 h 27"/>
                <a:gd name="T6" fmla="*/ 18 w 22"/>
                <a:gd name="T7" fmla="*/ 26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18" y="26"/>
                  </a:moveTo>
                  <a:lnTo>
                    <a:pt x="0" y="0"/>
                  </a:lnTo>
                  <a:lnTo>
                    <a:pt x="21" y="1"/>
                  </a:lnTo>
                  <a:lnTo>
                    <a:pt x="18"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5" name="Freeform 72"/>
            <p:cNvSpPr>
              <a:spLocks/>
            </p:cNvSpPr>
            <p:nvPr/>
          </p:nvSpPr>
          <p:spPr bwMode="auto">
            <a:xfrm>
              <a:off x="1610" y="2421"/>
              <a:ext cx="25" cy="27"/>
            </a:xfrm>
            <a:custGeom>
              <a:avLst/>
              <a:gdLst>
                <a:gd name="T0" fmla="*/ 0 w 25"/>
                <a:gd name="T1" fmla="*/ 24 h 27"/>
                <a:gd name="T2" fmla="*/ 21 w 25"/>
                <a:gd name="T3" fmla="*/ 26 h 27"/>
                <a:gd name="T4" fmla="*/ 24 w 25"/>
                <a:gd name="T5" fmla="*/ 1 h 27"/>
                <a:gd name="T6" fmla="*/ 3 w 25"/>
                <a:gd name="T7" fmla="*/ 0 h 27"/>
                <a:gd name="T8" fmla="*/ 0 w 25"/>
                <a:gd name="T9" fmla="*/ 24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0" y="24"/>
                  </a:moveTo>
                  <a:lnTo>
                    <a:pt x="21" y="26"/>
                  </a:lnTo>
                  <a:lnTo>
                    <a:pt x="24" y="1"/>
                  </a:lnTo>
                  <a:lnTo>
                    <a:pt x="3" y="0"/>
                  </a:lnTo>
                  <a:lnTo>
                    <a:pt x="0" y="2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6" name="Freeform 73"/>
            <p:cNvSpPr>
              <a:spLocks/>
            </p:cNvSpPr>
            <p:nvPr/>
          </p:nvSpPr>
          <p:spPr bwMode="auto">
            <a:xfrm>
              <a:off x="1613" y="2396"/>
              <a:ext cx="22" cy="27"/>
            </a:xfrm>
            <a:custGeom>
              <a:avLst/>
              <a:gdLst>
                <a:gd name="T0" fmla="*/ 0 w 22"/>
                <a:gd name="T1" fmla="*/ 23 h 27"/>
                <a:gd name="T2" fmla="*/ 21 w 22"/>
                <a:gd name="T3" fmla="*/ 26 h 27"/>
                <a:gd name="T4" fmla="*/ 3 w 22"/>
                <a:gd name="T5" fmla="*/ 0 h 27"/>
                <a:gd name="T6" fmla="*/ 0 w 22"/>
                <a:gd name="T7" fmla="*/ 23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0" y="23"/>
                  </a:moveTo>
                  <a:lnTo>
                    <a:pt x="21" y="26"/>
                  </a:lnTo>
                  <a:lnTo>
                    <a:pt x="3" y="0"/>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7" name="Freeform 74"/>
            <p:cNvSpPr>
              <a:spLocks/>
            </p:cNvSpPr>
            <p:nvPr/>
          </p:nvSpPr>
          <p:spPr bwMode="auto">
            <a:xfrm>
              <a:off x="1615" y="2396"/>
              <a:ext cx="22" cy="27"/>
            </a:xfrm>
            <a:custGeom>
              <a:avLst/>
              <a:gdLst>
                <a:gd name="T0" fmla="*/ 18 w 22"/>
                <a:gd name="T1" fmla="*/ 26 h 27"/>
                <a:gd name="T2" fmla="*/ 0 w 22"/>
                <a:gd name="T3" fmla="*/ 0 h 27"/>
                <a:gd name="T4" fmla="*/ 21 w 22"/>
                <a:gd name="T5" fmla="*/ 1 h 27"/>
                <a:gd name="T6" fmla="*/ 18 w 22"/>
                <a:gd name="T7" fmla="*/ 26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18" y="26"/>
                  </a:moveTo>
                  <a:lnTo>
                    <a:pt x="0" y="0"/>
                  </a:lnTo>
                  <a:lnTo>
                    <a:pt x="21" y="1"/>
                  </a:lnTo>
                  <a:lnTo>
                    <a:pt x="18"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8" name="Freeform 75"/>
            <p:cNvSpPr>
              <a:spLocks/>
            </p:cNvSpPr>
            <p:nvPr/>
          </p:nvSpPr>
          <p:spPr bwMode="auto">
            <a:xfrm>
              <a:off x="1613" y="2396"/>
              <a:ext cx="24" cy="27"/>
            </a:xfrm>
            <a:custGeom>
              <a:avLst/>
              <a:gdLst>
                <a:gd name="T0" fmla="*/ 0 w 24"/>
                <a:gd name="T1" fmla="*/ 23 h 27"/>
                <a:gd name="T2" fmla="*/ 20 w 24"/>
                <a:gd name="T3" fmla="*/ 26 h 27"/>
                <a:gd name="T4" fmla="*/ 23 w 24"/>
                <a:gd name="T5" fmla="*/ 1 h 27"/>
                <a:gd name="T6" fmla="*/ 2 w 24"/>
                <a:gd name="T7" fmla="*/ 0 h 27"/>
                <a:gd name="T8" fmla="*/ 0 w 24"/>
                <a:gd name="T9" fmla="*/ 23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3"/>
                  </a:moveTo>
                  <a:lnTo>
                    <a:pt x="20" y="26"/>
                  </a:lnTo>
                  <a:lnTo>
                    <a:pt x="23" y="1"/>
                  </a:lnTo>
                  <a:lnTo>
                    <a:pt x="2" y="0"/>
                  </a:lnTo>
                  <a:lnTo>
                    <a:pt x="0" y="2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9" name="Freeform 76"/>
            <p:cNvSpPr>
              <a:spLocks/>
            </p:cNvSpPr>
            <p:nvPr/>
          </p:nvSpPr>
          <p:spPr bwMode="auto">
            <a:xfrm>
              <a:off x="1615" y="2372"/>
              <a:ext cx="22" cy="27"/>
            </a:xfrm>
            <a:custGeom>
              <a:avLst/>
              <a:gdLst>
                <a:gd name="T0" fmla="*/ 0 w 22"/>
                <a:gd name="T1" fmla="*/ 24 h 27"/>
                <a:gd name="T2" fmla="*/ 21 w 22"/>
                <a:gd name="T3" fmla="*/ 26 h 27"/>
                <a:gd name="T4" fmla="*/ 3 w 22"/>
                <a:gd name="T5" fmla="*/ 0 h 27"/>
                <a:gd name="T6" fmla="*/ 0 w 22"/>
                <a:gd name="T7" fmla="*/ 24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0" y="24"/>
                  </a:moveTo>
                  <a:lnTo>
                    <a:pt x="21" y="26"/>
                  </a:lnTo>
                  <a:lnTo>
                    <a:pt x="3" y="0"/>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0" name="Freeform 77"/>
            <p:cNvSpPr>
              <a:spLocks/>
            </p:cNvSpPr>
            <p:nvPr/>
          </p:nvSpPr>
          <p:spPr bwMode="auto">
            <a:xfrm>
              <a:off x="1619" y="2372"/>
              <a:ext cx="19" cy="27"/>
            </a:xfrm>
            <a:custGeom>
              <a:avLst/>
              <a:gdLst>
                <a:gd name="T0" fmla="*/ 15 w 19"/>
                <a:gd name="T1" fmla="*/ 26 h 27"/>
                <a:gd name="T2" fmla="*/ 0 w 19"/>
                <a:gd name="T3" fmla="*/ 0 h 27"/>
                <a:gd name="T4" fmla="*/ 18 w 19"/>
                <a:gd name="T5" fmla="*/ 1 h 27"/>
                <a:gd name="T6" fmla="*/ 15 w 19"/>
                <a:gd name="T7" fmla="*/ 26 h 27"/>
                <a:gd name="T8" fmla="*/ 0 60000 65536"/>
                <a:gd name="T9" fmla="*/ 0 60000 65536"/>
                <a:gd name="T10" fmla="*/ 0 60000 65536"/>
                <a:gd name="T11" fmla="*/ 0 60000 65536"/>
                <a:gd name="T12" fmla="*/ 0 w 19"/>
                <a:gd name="T13" fmla="*/ 0 h 27"/>
                <a:gd name="T14" fmla="*/ 19 w 19"/>
                <a:gd name="T15" fmla="*/ 27 h 27"/>
              </a:gdLst>
              <a:ahLst/>
              <a:cxnLst>
                <a:cxn ang="T8">
                  <a:pos x="T0" y="T1"/>
                </a:cxn>
                <a:cxn ang="T9">
                  <a:pos x="T2" y="T3"/>
                </a:cxn>
                <a:cxn ang="T10">
                  <a:pos x="T4" y="T5"/>
                </a:cxn>
                <a:cxn ang="T11">
                  <a:pos x="T6" y="T7"/>
                </a:cxn>
              </a:cxnLst>
              <a:rect l="T12" t="T13" r="T14" b="T15"/>
              <a:pathLst>
                <a:path w="19" h="27">
                  <a:moveTo>
                    <a:pt x="15" y="26"/>
                  </a:moveTo>
                  <a:lnTo>
                    <a:pt x="0" y="0"/>
                  </a:lnTo>
                  <a:lnTo>
                    <a:pt x="18" y="1"/>
                  </a:lnTo>
                  <a:lnTo>
                    <a:pt x="15"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1" name="Freeform 78"/>
            <p:cNvSpPr>
              <a:spLocks/>
            </p:cNvSpPr>
            <p:nvPr/>
          </p:nvSpPr>
          <p:spPr bwMode="auto">
            <a:xfrm>
              <a:off x="1615" y="2372"/>
              <a:ext cx="23" cy="27"/>
            </a:xfrm>
            <a:custGeom>
              <a:avLst/>
              <a:gdLst>
                <a:gd name="T0" fmla="*/ 0 w 23"/>
                <a:gd name="T1" fmla="*/ 24 h 27"/>
                <a:gd name="T2" fmla="*/ 19 w 23"/>
                <a:gd name="T3" fmla="*/ 26 h 27"/>
                <a:gd name="T4" fmla="*/ 22 w 23"/>
                <a:gd name="T5" fmla="*/ 1 h 27"/>
                <a:gd name="T6" fmla="*/ 2 w 23"/>
                <a:gd name="T7" fmla="*/ 0 h 27"/>
                <a:gd name="T8" fmla="*/ 0 w 23"/>
                <a:gd name="T9" fmla="*/ 24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0" y="24"/>
                  </a:moveTo>
                  <a:lnTo>
                    <a:pt x="19" y="26"/>
                  </a:lnTo>
                  <a:lnTo>
                    <a:pt x="22" y="1"/>
                  </a:lnTo>
                  <a:lnTo>
                    <a:pt x="2" y="0"/>
                  </a:lnTo>
                  <a:lnTo>
                    <a:pt x="0" y="2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82" name="Freeform 79"/>
            <p:cNvSpPr>
              <a:spLocks/>
            </p:cNvSpPr>
            <p:nvPr/>
          </p:nvSpPr>
          <p:spPr bwMode="auto">
            <a:xfrm>
              <a:off x="1619" y="2349"/>
              <a:ext cx="19" cy="26"/>
            </a:xfrm>
            <a:custGeom>
              <a:avLst/>
              <a:gdLst>
                <a:gd name="T0" fmla="*/ 0 w 19"/>
                <a:gd name="T1" fmla="*/ 23 h 26"/>
                <a:gd name="T2" fmla="*/ 18 w 19"/>
                <a:gd name="T3" fmla="*/ 25 h 26"/>
                <a:gd name="T4" fmla="*/ 3 w 19"/>
                <a:gd name="T5" fmla="*/ 0 h 26"/>
                <a:gd name="T6" fmla="*/ 0 w 19"/>
                <a:gd name="T7" fmla="*/ 23 h 26"/>
                <a:gd name="T8" fmla="*/ 0 60000 65536"/>
                <a:gd name="T9" fmla="*/ 0 60000 65536"/>
                <a:gd name="T10" fmla="*/ 0 60000 65536"/>
                <a:gd name="T11" fmla="*/ 0 60000 65536"/>
                <a:gd name="T12" fmla="*/ 0 w 19"/>
                <a:gd name="T13" fmla="*/ 0 h 26"/>
                <a:gd name="T14" fmla="*/ 19 w 19"/>
                <a:gd name="T15" fmla="*/ 26 h 26"/>
              </a:gdLst>
              <a:ahLst/>
              <a:cxnLst>
                <a:cxn ang="T8">
                  <a:pos x="T0" y="T1"/>
                </a:cxn>
                <a:cxn ang="T9">
                  <a:pos x="T2" y="T3"/>
                </a:cxn>
                <a:cxn ang="T10">
                  <a:pos x="T4" y="T5"/>
                </a:cxn>
                <a:cxn ang="T11">
                  <a:pos x="T6" y="T7"/>
                </a:cxn>
              </a:cxnLst>
              <a:rect l="T12" t="T13" r="T14" b="T15"/>
              <a:pathLst>
                <a:path w="19" h="26">
                  <a:moveTo>
                    <a:pt x="0" y="23"/>
                  </a:moveTo>
                  <a:lnTo>
                    <a:pt x="18" y="25"/>
                  </a:lnTo>
                  <a:lnTo>
                    <a:pt x="3" y="0"/>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3" name="Freeform 80"/>
            <p:cNvSpPr>
              <a:spLocks/>
            </p:cNvSpPr>
            <p:nvPr/>
          </p:nvSpPr>
          <p:spPr bwMode="auto">
            <a:xfrm>
              <a:off x="1623" y="2349"/>
              <a:ext cx="20" cy="26"/>
            </a:xfrm>
            <a:custGeom>
              <a:avLst/>
              <a:gdLst>
                <a:gd name="T0" fmla="*/ 16 w 20"/>
                <a:gd name="T1" fmla="*/ 25 h 26"/>
                <a:gd name="T2" fmla="*/ 0 w 20"/>
                <a:gd name="T3" fmla="*/ 0 h 26"/>
                <a:gd name="T4" fmla="*/ 19 w 20"/>
                <a:gd name="T5" fmla="*/ 2 h 26"/>
                <a:gd name="T6" fmla="*/ 16 w 20"/>
                <a:gd name="T7" fmla="*/ 25 h 26"/>
                <a:gd name="T8" fmla="*/ 0 60000 65536"/>
                <a:gd name="T9" fmla="*/ 0 60000 65536"/>
                <a:gd name="T10" fmla="*/ 0 60000 65536"/>
                <a:gd name="T11" fmla="*/ 0 60000 65536"/>
                <a:gd name="T12" fmla="*/ 0 w 20"/>
                <a:gd name="T13" fmla="*/ 0 h 26"/>
                <a:gd name="T14" fmla="*/ 20 w 20"/>
                <a:gd name="T15" fmla="*/ 26 h 26"/>
              </a:gdLst>
              <a:ahLst/>
              <a:cxnLst>
                <a:cxn ang="T8">
                  <a:pos x="T0" y="T1"/>
                </a:cxn>
                <a:cxn ang="T9">
                  <a:pos x="T2" y="T3"/>
                </a:cxn>
                <a:cxn ang="T10">
                  <a:pos x="T4" y="T5"/>
                </a:cxn>
                <a:cxn ang="T11">
                  <a:pos x="T6" y="T7"/>
                </a:cxn>
              </a:cxnLst>
              <a:rect l="T12" t="T13" r="T14" b="T15"/>
              <a:pathLst>
                <a:path w="20" h="26">
                  <a:moveTo>
                    <a:pt x="16" y="25"/>
                  </a:moveTo>
                  <a:lnTo>
                    <a:pt x="0" y="0"/>
                  </a:lnTo>
                  <a:lnTo>
                    <a:pt x="19" y="2"/>
                  </a:lnTo>
                  <a:lnTo>
                    <a:pt x="16" y="2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4" name="Freeform 81"/>
            <p:cNvSpPr>
              <a:spLocks/>
            </p:cNvSpPr>
            <p:nvPr/>
          </p:nvSpPr>
          <p:spPr bwMode="auto">
            <a:xfrm>
              <a:off x="1619" y="2349"/>
              <a:ext cx="24" cy="26"/>
            </a:xfrm>
            <a:custGeom>
              <a:avLst/>
              <a:gdLst>
                <a:gd name="T0" fmla="*/ 0 w 24"/>
                <a:gd name="T1" fmla="*/ 23 h 26"/>
                <a:gd name="T2" fmla="*/ 20 w 24"/>
                <a:gd name="T3" fmla="*/ 25 h 26"/>
                <a:gd name="T4" fmla="*/ 23 w 24"/>
                <a:gd name="T5" fmla="*/ 2 h 26"/>
                <a:gd name="T6" fmla="*/ 3 w 24"/>
                <a:gd name="T7" fmla="*/ 0 h 26"/>
                <a:gd name="T8" fmla="*/ 0 w 24"/>
                <a:gd name="T9" fmla="*/ 23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0" y="23"/>
                  </a:moveTo>
                  <a:lnTo>
                    <a:pt x="20" y="25"/>
                  </a:lnTo>
                  <a:lnTo>
                    <a:pt x="23" y="2"/>
                  </a:lnTo>
                  <a:lnTo>
                    <a:pt x="3" y="0"/>
                  </a:lnTo>
                  <a:lnTo>
                    <a:pt x="0" y="2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85" name="Freeform 82"/>
            <p:cNvSpPr>
              <a:spLocks/>
            </p:cNvSpPr>
            <p:nvPr/>
          </p:nvSpPr>
          <p:spPr bwMode="auto">
            <a:xfrm>
              <a:off x="1623" y="2325"/>
              <a:ext cx="20" cy="27"/>
            </a:xfrm>
            <a:custGeom>
              <a:avLst/>
              <a:gdLst>
                <a:gd name="T0" fmla="*/ 0 w 20"/>
                <a:gd name="T1" fmla="*/ 23 h 27"/>
                <a:gd name="T2" fmla="*/ 19 w 20"/>
                <a:gd name="T3" fmla="*/ 26 h 27"/>
                <a:gd name="T4" fmla="*/ 3 w 20"/>
                <a:gd name="T5" fmla="*/ 0 h 27"/>
                <a:gd name="T6" fmla="*/ 0 w 20"/>
                <a:gd name="T7" fmla="*/ 23 h 27"/>
                <a:gd name="T8" fmla="*/ 0 60000 65536"/>
                <a:gd name="T9" fmla="*/ 0 60000 65536"/>
                <a:gd name="T10" fmla="*/ 0 60000 65536"/>
                <a:gd name="T11" fmla="*/ 0 60000 65536"/>
                <a:gd name="T12" fmla="*/ 0 w 20"/>
                <a:gd name="T13" fmla="*/ 0 h 27"/>
                <a:gd name="T14" fmla="*/ 20 w 20"/>
                <a:gd name="T15" fmla="*/ 27 h 27"/>
              </a:gdLst>
              <a:ahLst/>
              <a:cxnLst>
                <a:cxn ang="T8">
                  <a:pos x="T0" y="T1"/>
                </a:cxn>
                <a:cxn ang="T9">
                  <a:pos x="T2" y="T3"/>
                </a:cxn>
                <a:cxn ang="T10">
                  <a:pos x="T4" y="T5"/>
                </a:cxn>
                <a:cxn ang="T11">
                  <a:pos x="T6" y="T7"/>
                </a:cxn>
              </a:cxnLst>
              <a:rect l="T12" t="T13" r="T14" b="T15"/>
              <a:pathLst>
                <a:path w="20" h="27">
                  <a:moveTo>
                    <a:pt x="0" y="23"/>
                  </a:moveTo>
                  <a:lnTo>
                    <a:pt x="19" y="26"/>
                  </a:lnTo>
                  <a:lnTo>
                    <a:pt x="3" y="0"/>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6" name="Freeform 83"/>
            <p:cNvSpPr>
              <a:spLocks/>
            </p:cNvSpPr>
            <p:nvPr/>
          </p:nvSpPr>
          <p:spPr bwMode="auto">
            <a:xfrm>
              <a:off x="1628" y="2325"/>
              <a:ext cx="19" cy="27"/>
            </a:xfrm>
            <a:custGeom>
              <a:avLst/>
              <a:gdLst>
                <a:gd name="T0" fmla="*/ 14 w 19"/>
                <a:gd name="T1" fmla="*/ 26 h 27"/>
                <a:gd name="T2" fmla="*/ 0 w 19"/>
                <a:gd name="T3" fmla="*/ 0 h 27"/>
                <a:gd name="T4" fmla="*/ 18 w 19"/>
                <a:gd name="T5" fmla="*/ 2 h 27"/>
                <a:gd name="T6" fmla="*/ 14 w 19"/>
                <a:gd name="T7" fmla="*/ 26 h 27"/>
                <a:gd name="T8" fmla="*/ 0 60000 65536"/>
                <a:gd name="T9" fmla="*/ 0 60000 65536"/>
                <a:gd name="T10" fmla="*/ 0 60000 65536"/>
                <a:gd name="T11" fmla="*/ 0 60000 65536"/>
                <a:gd name="T12" fmla="*/ 0 w 19"/>
                <a:gd name="T13" fmla="*/ 0 h 27"/>
                <a:gd name="T14" fmla="*/ 19 w 19"/>
                <a:gd name="T15" fmla="*/ 27 h 27"/>
              </a:gdLst>
              <a:ahLst/>
              <a:cxnLst>
                <a:cxn ang="T8">
                  <a:pos x="T0" y="T1"/>
                </a:cxn>
                <a:cxn ang="T9">
                  <a:pos x="T2" y="T3"/>
                </a:cxn>
                <a:cxn ang="T10">
                  <a:pos x="T4" y="T5"/>
                </a:cxn>
                <a:cxn ang="T11">
                  <a:pos x="T6" y="T7"/>
                </a:cxn>
              </a:cxnLst>
              <a:rect l="T12" t="T13" r="T14" b="T15"/>
              <a:pathLst>
                <a:path w="19" h="27">
                  <a:moveTo>
                    <a:pt x="14" y="26"/>
                  </a:moveTo>
                  <a:lnTo>
                    <a:pt x="0" y="0"/>
                  </a:lnTo>
                  <a:lnTo>
                    <a:pt x="18" y="2"/>
                  </a:lnTo>
                  <a:lnTo>
                    <a:pt x="14"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7" name="Freeform 84"/>
            <p:cNvSpPr>
              <a:spLocks/>
            </p:cNvSpPr>
            <p:nvPr/>
          </p:nvSpPr>
          <p:spPr bwMode="auto">
            <a:xfrm>
              <a:off x="1623" y="2325"/>
              <a:ext cx="24" cy="27"/>
            </a:xfrm>
            <a:custGeom>
              <a:avLst/>
              <a:gdLst>
                <a:gd name="T0" fmla="*/ 0 w 24"/>
                <a:gd name="T1" fmla="*/ 23 h 27"/>
                <a:gd name="T2" fmla="*/ 19 w 24"/>
                <a:gd name="T3" fmla="*/ 26 h 27"/>
                <a:gd name="T4" fmla="*/ 23 w 24"/>
                <a:gd name="T5" fmla="*/ 2 h 27"/>
                <a:gd name="T6" fmla="*/ 3 w 24"/>
                <a:gd name="T7" fmla="*/ 0 h 27"/>
                <a:gd name="T8" fmla="*/ 0 w 24"/>
                <a:gd name="T9" fmla="*/ 23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3"/>
                  </a:moveTo>
                  <a:lnTo>
                    <a:pt x="19" y="26"/>
                  </a:lnTo>
                  <a:lnTo>
                    <a:pt x="23" y="2"/>
                  </a:lnTo>
                  <a:lnTo>
                    <a:pt x="3" y="0"/>
                  </a:lnTo>
                  <a:lnTo>
                    <a:pt x="0" y="2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88" name="Freeform 85"/>
            <p:cNvSpPr>
              <a:spLocks/>
            </p:cNvSpPr>
            <p:nvPr/>
          </p:nvSpPr>
          <p:spPr bwMode="auto">
            <a:xfrm>
              <a:off x="1628" y="2305"/>
              <a:ext cx="19" cy="25"/>
            </a:xfrm>
            <a:custGeom>
              <a:avLst/>
              <a:gdLst>
                <a:gd name="T0" fmla="*/ 0 w 19"/>
                <a:gd name="T1" fmla="*/ 21 h 25"/>
                <a:gd name="T2" fmla="*/ 18 w 19"/>
                <a:gd name="T3" fmla="*/ 24 h 25"/>
                <a:gd name="T4" fmla="*/ 3 w 19"/>
                <a:gd name="T5" fmla="*/ 0 h 25"/>
                <a:gd name="T6" fmla="*/ 0 w 19"/>
                <a:gd name="T7" fmla="*/ 21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21"/>
                  </a:moveTo>
                  <a:lnTo>
                    <a:pt x="18" y="24"/>
                  </a:lnTo>
                  <a:lnTo>
                    <a:pt x="3" y="0"/>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9" name="Freeform 86"/>
            <p:cNvSpPr>
              <a:spLocks/>
            </p:cNvSpPr>
            <p:nvPr/>
          </p:nvSpPr>
          <p:spPr bwMode="auto">
            <a:xfrm>
              <a:off x="1630" y="2305"/>
              <a:ext cx="21" cy="25"/>
            </a:xfrm>
            <a:custGeom>
              <a:avLst/>
              <a:gdLst>
                <a:gd name="T0" fmla="*/ 16 w 21"/>
                <a:gd name="T1" fmla="*/ 24 h 25"/>
                <a:gd name="T2" fmla="*/ 0 w 21"/>
                <a:gd name="T3" fmla="*/ 0 h 25"/>
                <a:gd name="T4" fmla="*/ 20 w 21"/>
                <a:gd name="T5" fmla="*/ 2 h 25"/>
                <a:gd name="T6" fmla="*/ 16 w 21"/>
                <a:gd name="T7" fmla="*/ 24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16" y="24"/>
                  </a:moveTo>
                  <a:lnTo>
                    <a:pt x="0" y="0"/>
                  </a:lnTo>
                  <a:lnTo>
                    <a:pt x="20" y="2"/>
                  </a:lnTo>
                  <a:lnTo>
                    <a:pt x="16"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0" name="Freeform 87"/>
            <p:cNvSpPr>
              <a:spLocks/>
            </p:cNvSpPr>
            <p:nvPr/>
          </p:nvSpPr>
          <p:spPr bwMode="auto">
            <a:xfrm>
              <a:off x="1628" y="2305"/>
              <a:ext cx="23" cy="25"/>
            </a:xfrm>
            <a:custGeom>
              <a:avLst/>
              <a:gdLst>
                <a:gd name="T0" fmla="*/ 0 w 23"/>
                <a:gd name="T1" fmla="*/ 21 h 25"/>
                <a:gd name="T2" fmla="*/ 18 w 23"/>
                <a:gd name="T3" fmla="*/ 24 h 25"/>
                <a:gd name="T4" fmla="*/ 22 w 23"/>
                <a:gd name="T5" fmla="*/ 2 h 25"/>
                <a:gd name="T6" fmla="*/ 3 w 23"/>
                <a:gd name="T7" fmla="*/ 0 h 25"/>
                <a:gd name="T8" fmla="*/ 0 w 23"/>
                <a:gd name="T9" fmla="*/ 21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0" y="21"/>
                  </a:moveTo>
                  <a:lnTo>
                    <a:pt x="18" y="24"/>
                  </a:lnTo>
                  <a:lnTo>
                    <a:pt x="22" y="2"/>
                  </a:lnTo>
                  <a:lnTo>
                    <a:pt x="3" y="0"/>
                  </a:lnTo>
                  <a:lnTo>
                    <a:pt x="0" y="2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91" name="Freeform 88"/>
            <p:cNvSpPr>
              <a:spLocks/>
            </p:cNvSpPr>
            <p:nvPr/>
          </p:nvSpPr>
          <p:spPr bwMode="auto">
            <a:xfrm>
              <a:off x="1630" y="2284"/>
              <a:ext cx="21" cy="24"/>
            </a:xfrm>
            <a:custGeom>
              <a:avLst/>
              <a:gdLst>
                <a:gd name="T0" fmla="*/ 0 w 21"/>
                <a:gd name="T1" fmla="*/ 20 h 24"/>
                <a:gd name="T2" fmla="*/ 20 w 21"/>
                <a:gd name="T3" fmla="*/ 23 h 24"/>
                <a:gd name="T4" fmla="*/ 4 w 21"/>
                <a:gd name="T5" fmla="*/ 0 h 24"/>
                <a:gd name="T6" fmla="*/ 0 w 21"/>
                <a:gd name="T7" fmla="*/ 20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0"/>
                  </a:moveTo>
                  <a:lnTo>
                    <a:pt x="20" y="23"/>
                  </a:lnTo>
                  <a:lnTo>
                    <a:pt x="4" y="0"/>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2" name="Freeform 89"/>
            <p:cNvSpPr>
              <a:spLocks/>
            </p:cNvSpPr>
            <p:nvPr/>
          </p:nvSpPr>
          <p:spPr bwMode="auto">
            <a:xfrm>
              <a:off x="1635" y="2284"/>
              <a:ext cx="22" cy="24"/>
            </a:xfrm>
            <a:custGeom>
              <a:avLst/>
              <a:gdLst>
                <a:gd name="T0" fmla="*/ 16 w 22"/>
                <a:gd name="T1" fmla="*/ 23 h 24"/>
                <a:gd name="T2" fmla="*/ 0 w 22"/>
                <a:gd name="T3" fmla="*/ 0 h 24"/>
                <a:gd name="T4" fmla="*/ 21 w 22"/>
                <a:gd name="T5" fmla="*/ 3 h 24"/>
                <a:gd name="T6" fmla="*/ 16 w 22"/>
                <a:gd name="T7" fmla="*/ 23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16" y="23"/>
                  </a:moveTo>
                  <a:lnTo>
                    <a:pt x="0" y="0"/>
                  </a:lnTo>
                  <a:lnTo>
                    <a:pt x="21" y="3"/>
                  </a:lnTo>
                  <a:lnTo>
                    <a:pt x="16"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3" name="Freeform 90"/>
            <p:cNvSpPr>
              <a:spLocks/>
            </p:cNvSpPr>
            <p:nvPr/>
          </p:nvSpPr>
          <p:spPr bwMode="auto">
            <a:xfrm>
              <a:off x="1630" y="2284"/>
              <a:ext cx="27" cy="24"/>
            </a:xfrm>
            <a:custGeom>
              <a:avLst/>
              <a:gdLst>
                <a:gd name="T0" fmla="*/ 0 w 27"/>
                <a:gd name="T1" fmla="*/ 20 h 24"/>
                <a:gd name="T2" fmla="*/ 20 w 27"/>
                <a:gd name="T3" fmla="*/ 23 h 24"/>
                <a:gd name="T4" fmla="*/ 26 w 27"/>
                <a:gd name="T5" fmla="*/ 3 h 24"/>
                <a:gd name="T6" fmla="*/ 4 w 27"/>
                <a:gd name="T7" fmla="*/ 0 h 24"/>
                <a:gd name="T8" fmla="*/ 0 w 27"/>
                <a:gd name="T9" fmla="*/ 2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20"/>
                  </a:moveTo>
                  <a:lnTo>
                    <a:pt x="20" y="23"/>
                  </a:lnTo>
                  <a:lnTo>
                    <a:pt x="26" y="3"/>
                  </a:lnTo>
                  <a:lnTo>
                    <a:pt x="4" y="0"/>
                  </a:lnTo>
                  <a:lnTo>
                    <a:pt x="0" y="2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94" name="Freeform 91"/>
            <p:cNvSpPr>
              <a:spLocks/>
            </p:cNvSpPr>
            <p:nvPr/>
          </p:nvSpPr>
          <p:spPr bwMode="auto">
            <a:xfrm>
              <a:off x="1635" y="2265"/>
              <a:ext cx="22" cy="23"/>
            </a:xfrm>
            <a:custGeom>
              <a:avLst/>
              <a:gdLst>
                <a:gd name="T0" fmla="*/ 0 w 22"/>
                <a:gd name="T1" fmla="*/ 18 h 23"/>
                <a:gd name="T2" fmla="*/ 21 w 22"/>
                <a:gd name="T3" fmla="*/ 22 h 23"/>
                <a:gd name="T4" fmla="*/ 5 w 22"/>
                <a:gd name="T5" fmla="*/ 0 h 23"/>
                <a:gd name="T6" fmla="*/ 0 w 22"/>
                <a:gd name="T7" fmla="*/ 18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18"/>
                  </a:moveTo>
                  <a:lnTo>
                    <a:pt x="21" y="22"/>
                  </a:lnTo>
                  <a:lnTo>
                    <a:pt x="5" y="0"/>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5" name="Freeform 92"/>
            <p:cNvSpPr>
              <a:spLocks/>
            </p:cNvSpPr>
            <p:nvPr/>
          </p:nvSpPr>
          <p:spPr bwMode="auto">
            <a:xfrm>
              <a:off x="1637" y="2265"/>
              <a:ext cx="22" cy="23"/>
            </a:xfrm>
            <a:custGeom>
              <a:avLst/>
              <a:gdLst>
                <a:gd name="T0" fmla="*/ 16 w 22"/>
                <a:gd name="T1" fmla="*/ 22 h 23"/>
                <a:gd name="T2" fmla="*/ 0 w 22"/>
                <a:gd name="T3" fmla="*/ 0 h 23"/>
                <a:gd name="T4" fmla="*/ 21 w 22"/>
                <a:gd name="T5" fmla="*/ 3 h 23"/>
                <a:gd name="T6" fmla="*/ 16 w 22"/>
                <a:gd name="T7" fmla="*/ 22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16" y="22"/>
                  </a:moveTo>
                  <a:lnTo>
                    <a:pt x="0" y="0"/>
                  </a:lnTo>
                  <a:lnTo>
                    <a:pt x="21" y="3"/>
                  </a:lnTo>
                  <a:lnTo>
                    <a:pt x="16"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6" name="Freeform 93"/>
            <p:cNvSpPr>
              <a:spLocks/>
            </p:cNvSpPr>
            <p:nvPr/>
          </p:nvSpPr>
          <p:spPr bwMode="auto">
            <a:xfrm>
              <a:off x="1635" y="2265"/>
              <a:ext cx="24" cy="23"/>
            </a:xfrm>
            <a:custGeom>
              <a:avLst/>
              <a:gdLst>
                <a:gd name="T0" fmla="*/ 0 w 24"/>
                <a:gd name="T1" fmla="*/ 18 h 23"/>
                <a:gd name="T2" fmla="*/ 19 w 24"/>
                <a:gd name="T3" fmla="*/ 22 h 23"/>
                <a:gd name="T4" fmla="*/ 23 w 24"/>
                <a:gd name="T5" fmla="*/ 3 h 23"/>
                <a:gd name="T6" fmla="*/ 4 w 24"/>
                <a:gd name="T7" fmla="*/ 0 h 23"/>
                <a:gd name="T8" fmla="*/ 0 w 24"/>
                <a:gd name="T9" fmla="*/ 18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8"/>
                  </a:moveTo>
                  <a:lnTo>
                    <a:pt x="19" y="22"/>
                  </a:lnTo>
                  <a:lnTo>
                    <a:pt x="23" y="3"/>
                  </a:lnTo>
                  <a:lnTo>
                    <a:pt x="4" y="0"/>
                  </a:lnTo>
                  <a:lnTo>
                    <a:pt x="0" y="1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97" name="Freeform 94"/>
            <p:cNvSpPr>
              <a:spLocks/>
            </p:cNvSpPr>
            <p:nvPr/>
          </p:nvSpPr>
          <p:spPr bwMode="auto">
            <a:xfrm>
              <a:off x="1637" y="2247"/>
              <a:ext cx="22" cy="21"/>
            </a:xfrm>
            <a:custGeom>
              <a:avLst/>
              <a:gdLst>
                <a:gd name="T0" fmla="*/ 0 w 22"/>
                <a:gd name="T1" fmla="*/ 16 h 21"/>
                <a:gd name="T2" fmla="*/ 21 w 22"/>
                <a:gd name="T3" fmla="*/ 20 h 21"/>
                <a:gd name="T4" fmla="*/ 5 w 22"/>
                <a:gd name="T5" fmla="*/ 0 h 21"/>
                <a:gd name="T6" fmla="*/ 0 w 22"/>
                <a:gd name="T7" fmla="*/ 16 h 21"/>
                <a:gd name="T8" fmla="*/ 0 60000 65536"/>
                <a:gd name="T9" fmla="*/ 0 60000 65536"/>
                <a:gd name="T10" fmla="*/ 0 60000 65536"/>
                <a:gd name="T11" fmla="*/ 0 60000 65536"/>
                <a:gd name="T12" fmla="*/ 0 w 22"/>
                <a:gd name="T13" fmla="*/ 0 h 21"/>
                <a:gd name="T14" fmla="*/ 22 w 22"/>
                <a:gd name="T15" fmla="*/ 21 h 21"/>
              </a:gdLst>
              <a:ahLst/>
              <a:cxnLst>
                <a:cxn ang="T8">
                  <a:pos x="T0" y="T1"/>
                </a:cxn>
                <a:cxn ang="T9">
                  <a:pos x="T2" y="T3"/>
                </a:cxn>
                <a:cxn ang="T10">
                  <a:pos x="T4" y="T5"/>
                </a:cxn>
                <a:cxn ang="T11">
                  <a:pos x="T6" y="T7"/>
                </a:cxn>
              </a:cxnLst>
              <a:rect l="T12" t="T13" r="T14" b="T15"/>
              <a:pathLst>
                <a:path w="22" h="21">
                  <a:moveTo>
                    <a:pt x="0" y="16"/>
                  </a:moveTo>
                  <a:lnTo>
                    <a:pt x="21" y="20"/>
                  </a:lnTo>
                  <a:lnTo>
                    <a:pt x="5" y="0"/>
                  </a:lnTo>
                  <a:lnTo>
                    <a:pt x="0" y="1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8" name="Freeform 95"/>
            <p:cNvSpPr>
              <a:spLocks/>
            </p:cNvSpPr>
            <p:nvPr/>
          </p:nvSpPr>
          <p:spPr bwMode="auto">
            <a:xfrm>
              <a:off x="1644" y="2247"/>
              <a:ext cx="20" cy="21"/>
            </a:xfrm>
            <a:custGeom>
              <a:avLst/>
              <a:gdLst>
                <a:gd name="T0" fmla="*/ 14 w 20"/>
                <a:gd name="T1" fmla="*/ 20 h 21"/>
                <a:gd name="T2" fmla="*/ 0 w 20"/>
                <a:gd name="T3" fmla="*/ 0 h 21"/>
                <a:gd name="T4" fmla="*/ 19 w 20"/>
                <a:gd name="T5" fmla="*/ 3 h 21"/>
                <a:gd name="T6" fmla="*/ 14 w 20"/>
                <a:gd name="T7" fmla="*/ 2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14" y="20"/>
                  </a:moveTo>
                  <a:lnTo>
                    <a:pt x="0" y="0"/>
                  </a:lnTo>
                  <a:lnTo>
                    <a:pt x="19" y="3"/>
                  </a:lnTo>
                  <a:lnTo>
                    <a:pt x="14"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9" name="Freeform 96"/>
            <p:cNvSpPr>
              <a:spLocks/>
            </p:cNvSpPr>
            <p:nvPr/>
          </p:nvSpPr>
          <p:spPr bwMode="auto">
            <a:xfrm>
              <a:off x="1637" y="2247"/>
              <a:ext cx="27" cy="21"/>
            </a:xfrm>
            <a:custGeom>
              <a:avLst/>
              <a:gdLst>
                <a:gd name="T0" fmla="*/ 0 w 27"/>
                <a:gd name="T1" fmla="*/ 16 h 21"/>
                <a:gd name="T2" fmla="*/ 20 w 27"/>
                <a:gd name="T3" fmla="*/ 20 h 21"/>
                <a:gd name="T4" fmla="*/ 26 w 27"/>
                <a:gd name="T5" fmla="*/ 3 h 21"/>
                <a:gd name="T6" fmla="*/ 5 w 27"/>
                <a:gd name="T7" fmla="*/ 0 h 21"/>
                <a:gd name="T8" fmla="*/ 0 w 27"/>
                <a:gd name="T9" fmla="*/ 16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16"/>
                  </a:moveTo>
                  <a:lnTo>
                    <a:pt x="20" y="20"/>
                  </a:lnTo>
                  <a:lnTo>
                    <a:pt x="26" y="3"/>
                  </a:lnTo>
                  <a:lnTo>
                    <a:pt x="5" y="0"/>
                  </a:lnTo>
                  <a:lnTo>
                    <a:pt x="0" y="1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0" name="Freeform 97"/>
            <p:cNvSpPr>
              <a:spLocks/>
            </p:cNvSpPr>
            <p:nvPr/>
          </p:nvSpPr>
          <p:spPr bwMode="auto">
            <a:xfrm>
              <a:off x="1644" y="2227"/>
              <a:ext cx="20" cy="23"/>
            </a:xfrm>
            <a:custGeom>
              <a:avLst/>
              <a:gdLst>
                <a:gd name="T0" fmla="*/ 0 w 20"/>
                <a:gd name="T1" fmla="*/ 17 h 23"/>
                <a:gd name="T2" fmla="*/ 19 w 20"/>
                <a:gd name="T3" fmla="*/ 22 h 23"/>
                <a:gd name="T4" fmla="*/ 4 w 20"/>
                <a:gd name="T5" fmla="*/ 0 h 23"/>
                <a:gd name="T6" fmla="*/ 0 w 20"/>
                <a:gd name="T7" fmla="*/ 17 h 23"/>
                <a:gd name="T8" fmla="*/ 0 60000 65536"/>
                <a:gd name="T9" fmla="*/ 0 60000 65536"/>
                <a:gd name="T10" fmla="*/ 0 60000 65536"/>
                <a:gd name="T11" fmla="*/ 0 60000 65536"/>
                <a:gd name="T12" fmla="*/ 0 w 20"/>
                <a:gd name="T13" fmla="*/ 0 h 23"/>
                <a:gd name="T14" fmla="*/ 20 w 20"/>
                <a:gd name="T15" fmla="*/ 23 h 23"/>
              </a:gdLst>
              <a:ahLst/>
              <a:cxnLst>
                <a:cxn ang="T8">
                  <a:pos x="T0" y="T1"/>
                </a:cxn>
                <a:cxn ang="T9">
                  <a:pos x="T2" y="T3"/>
                </a:cxn>
                <a:cxn ang="T10">
                  <a:pos x="T4" y="T5"/>
                </a:cxn>
                <a:cxn ang="T11">
                  <a:pos x="T6" y="T7"/>
                </a:cxn>
              </a:cxnLst>
              <a:rect l="T12" t="T13" r="T14" b="T15"/>
              <a:pathLst>
                <a:path w="20" h="23">
                  <a:moveTo>
                    <a:pt x="0" y="17"/>
                  </a:moveTo>
                  <a:lnTo>
                    <a:pt x="19" y="22"/>
                  </a:lnTo>
                  <a:lnTo>
                    <a:pt x="4" y="0"/>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1" name="Freeform 98"/>
            <p:cNvSpPr>
              <a:spLocks/>
            </p:cNvSpPr>
            <p:nvPr/>
          </p:nvSpPr>
          <p:spPr bwMode="auto">
            <a:xfrm>
              <a:off x="1648" y="2227"/>
              <a:ext cx="20" cy="23"/>
            </a:xfrm>
            <a:custGeom>
              <a:avLst/>
              <a:gdLst>
                <a:gd name="T0" fmla="*/ 14 w 20"/>
                <a:gd name="T1" fmla="*/ 22 h 23"/>
                <a:gd name="T2" fmla="*/ 0 w 20"/>
                <a:gd name="T3" fmla="*/ 0 h 23"/>
                <a:gd name="T4" fmla="*/ 19 w 20"/>
                <a:gd name="T5" fmla="*/ 5 h 23"/>
                <a:gd name="T6" fmla="*/ 14 w 20"/>
                <a:gd name="T7" fmla="*/ 22 h 23"/>
                <a:gd name="T8" fmla="*/ 0 60000 65536"/>
                <a:gd name="T9" fmla="*/ 0 60000 65536"/>
                <a:gd name="T10" fmla="*/ 0 60000 65536"/>
                <a:gd name="T11" fmla="*/ 0 60000 65536"/>
                <a:gd name="T12" fmla="*/ 0 w 20"/>
                <a:gd name="T13" fmla="*/ 0 h 23"/>
                <a:gd name="T14" fmla="*/ 20 w 20"/>
                <a:gd name="T15" fmla="*/ 23 h 23"/>
              </a:gdLst>
              <a:ahLst/>
              <a:cxnLst>
                <a:cxn ang="T8">
                  <a:pos x="T0" y="T1"/>
                </a:cxn>
                <a:cxn ang="T9">
                  <a:pos x="T2" y="T3"/>
                </a:cxn>
                <a:cxn ang="T10">
                  <a:pos x="T4" y="T5"/>
                </a:cxn>
                <a:cxn ang="T11">
                  <a:pos x="T6" y="T7"/>
                </a:cxn>
              </a:cxnLst>
              <a:rect l="T12" t="T13" r="T14" b="T15"/>
              <a:pathLst>
                <a:path w="20" h="23">
                  <a:moveTo>
                    <a:pt x="14" y="22"/>
                  </a:moveTo>
                  <a:lnTo>
                    <a:pt x="0" y="0"/>
                  </a:lnTo>
                  <a:lnTo>
                    <a:pt x="19" y="5"/>
                  </a:lnTo>
                  <a:lnTo>
                    <a:pt x="14"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2" name="Freeform 99"/>
            <p:cNvSpPr>
              <a:spLocks/>
            </p:cNvSpPr>
            <p:nvPr/>
          </p:nvSpPr>
          <p:spPr bwMode="auto">
            <a:xfrm>
              <a:off x="1644" y="2227"/>
              <a:ext cx="24" cy="23"/>
            </a:xfrm>
            <a:custGeom>
              <a:avLst/>
              <a:gdLst>
                <a:gd name="T0" fmla="*/ 0 w 24"/>
                <a:gd name="T1" fmla="*/ 17 h 23"/>
                <a:gd name="T2" fmla="*/ 18 w 24"/>
                <a:gd name="T3" fmla="*/ 22 h 23"/>
                <a:gd name="T4" fmla="*/ 23 w 24"/>
                <a:gd name="T5" fmla="*/ 5 h 23"/>
                <a:gd name="T6" fmla="*/ 4 w 24"/>
                <a:gd name="T7" fmla="*/ 0 h 23"/>
                <a:gd name="T8" fmla="*/ 0 w 24"/>
                <a:gd name="T9" fmla="*/ 1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7"/>
                  </a:moveTo>
                  <a:lnTo>
                    <a:pt x="18" y="22"/>
                  </a:lnTo>
                  <a:lnTo>
                    <a:pt x="23" y="5"/>
                  </a:lnTo>
                  <a:lnTo>
                    <a:pt x="4" y="0"/>
                  </a:lnTo>
                  <a:lnTo>
                    <a:pt x="0" y="1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3" name="Freeform 100"/>
            <p:cNvSpPr>
              <a:spLocks/>
            </p:cNvSpPr>
            <p:nvPr/>
          </p:nvSpPr>
          <p:spPr bwMode="auto">
            <a:xfrm>
              <a:off x="1648" y="2209"/>
              <a:ext cx="20" cy="24"/>
            </a:xfrm>
            <a:custGeom>
              <a:avLst/>
              <a:gdLst>
                <a:gd name="T0" fmla="*/ 0 w 20"/>
                <a:gd name="T1" fmla="*/ 17 h 24"/>
                <a:gd name="T2" fmla="*/ 19 w 20"/>
                <a:gd name="T3" fmla="*/ 23 h 24"/>
                <a:gd name="T4" fmla="*/ 5 w 20"/>
                <a:gd name="T5" fmla="*/ 0 h 24"/>
                <a:gd name="T6" fmla="*/ 0 w 20"/>
                <a:gd name="T7" fmla="*/ 17 h 24"/>
                <a:gd name="T8" fmla="*/ 0 60000 65536"/>
                <a:gd name="T9" fmla="*/ 0 60000 65536"/>
                <a:gd name="T10" fmla="*/ 0 60000 65536"/>
                <a:gd name="T11" fmla="*/ 0 60000 65536"/>
                <a:gd name="T12" fmla="*/ 0 w 20"/>
                <a:gd name="T13" fmla="*/ 0 h 24"/>
                <a:gd name="T14" fmla="*/ 20 w 20"/>
                <a:gd name="T15" fmla="*/ 24 h 24"/>
              </a:gdLst>
              <a:ahLst/>
              <a:cxnLst>
                <a:cxn ang="T8">
                  <a:pos x="T0" y="T1"/>
                </a:cxn>
                <a:cxn ang="T9">
                  <a:pos x="T2" y="T3"/>
                </a:cxn>
                <a:cxn ang="T10">
                  <a:pos x="T4" y="T5"/>
                </a:cxn>
                <a:cxn ang="T11">
                  <a:pos x="T6" y="T7"/>
                </a:cxn>
              </a:cxnLst>
              <a:rect l="T12" t="T13" r="T14" b="T15"/>
              <a:pathLst>
                <a:path w="20" h="24">
                  <a:moveTo>
                    <a:pt x="0" y="17"/>
                  </a:moveTo>
                  <a:lnTo>
                    <a:pt x="19" y="23"/>
                  </a:lnTo>
                  <a:lnTo>
                    <a:pt x="5" y="0"/>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4" name="Freeform 101"/>
            <p:cNvSpPr>
              <a:spLocks/>
            </p:cNvSpPr>
            <p:nvPr/>
          </p:nvSpPr>
          <p:spPr bwMode="auto">
            <a:xfrm>
              <a:off x="1656" y="2209"/>
              <a:ext cx="19" cy="24"/>
            </a:xfrm>
            <a:custGeom>
              <a:avLst/>
              <a:gdLst>
                <a:gd name="T0" fmla="*/ 12 w 19"/>
                <a:gd name="T1" fmla="*/ 23 h 24"/>
                <a:gd name="T2" fmla="*/ 0 w 19"/>
                <a:gd name="T3" fmla="*/ 0 h 24"/>
                <a:gd name="T4" fmla="*/ 18 w 19"/>
                <a:gd name="T5" fmla="*/ 5 h 24"/>
                <a:gd name="T6" fmla="*/ 12 w 19"/>
                <a:gd name="T7" fmla="*/ 23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12" y="23"/>
                  </a:moveTo>
                  <a:lnTo>
                    <a:pt x="0" y="0"/>
                  </a:lnTo>
                  <a:lnTo>
                    <a:pt x="18" y="5"/>
                  </a:lnTo>
                  <a:lnTo>
                    <a:pt x="12"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5" name="Freeform 102"/>
            <p:cNvSpPr>
              <a:spLocks/>
            </p:cNvSpPr>
            <p:nvPr/>
          </p:nvSpPr>
          <p:spPr bwMode="auto">
            <a:xfrm>
              <a:off x="1648" y="2209"/>
              <a:ext cx="27" cy="24"/>
            </a:xfrm>
            <a:custGeom>
              <a:avLst/>
              <a:gdLst>
                <a:gd name="T0" fmla="*/ 0 w 27"/>
                <a:gd name="T1" fmla="*/ 17 h 24"/>
                <a:gd name="T2" fmla="*/ 20 w 27"/>
                <a:gd name="T3" fmla="*/ 23 h 24"/>
                <a:gd name="T4" fmla="*/ 26 w 27"/>
                <a:gd name="T5" fmla="*/ 5 h 24"/>
                <a:gd name="T6" fmla="*/ 6 w 27"/>
                <a:gd name="T7" fmla="*/ 0 h 24"/>
                <a:gd name="T8" fmla="*/ 0 w 27"/>
                <a:gd name="T9" fmla="*/ 17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17"/>
                  </a:moveTo>
                  <a:lnTo>
                    <a:pt x="20" y="23"/>
                  </a:lnTo>
                  <a:lnTo>
                    <a:pt x="26" y="5"/>
                  </a:lnTo>
                  <a:lnTo>
                    <a:pt x="6" y="0"/>
                  </a:lnTo>
                  <a:lnTo>
                    <a:pt x="0" y="1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6" name="Freeform 103"/>
            <p:cNvSpPr>
              <a:spLocks/>
            </p:cNvSpPr>
            <p:nvPr/>
          </p:nvSpPr>
          <p:spPr bwMode="auto">
            <a:xfrm>
              <a:off x="1656" y="2194"/>
              <a:ext cx="19" cy="23"/>
            </a:xfrm>
            <a:custGeom>
              <a:avLst/>
              <a:gdLst>
                <a:gd name="T0" fmla="*/ 0 w 19"/>
                <a:gd name="T1" fmla="*/ 16 h 23"/>
                <a:gd name="T2" fmla="*/ 18 w 19"/>
                <a:gd name="T3" fmla="*/ 22 h 23"/>
                <a:gd name="T4" fmla="*/ 5 w 19"/>
                <a:gd name="T5" fmla="*/ 0 h 23"/>
                <a:gd name="T6" fmla="*/ 0 w 19"/>
                <a:gd name="T7" fmla="*/ 16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0" y="16"/>
                  </a:moveTo>
                  <a:lnTo>
                    <a:pt x="18" y="22"/>
                  </a:lnTo>
                  <a:lnTo>
                    <a:pt x="5" y="0"/>
                  </a:lnTo>
                  <a:lnTo>
                    <a:pt x="0" y="1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7" name="Freeform 104"/>
            <p:cNvSpPr>
              <a:spLocks/>
            </p:cNvSpPr>
            <p:nvPr/>
          </p:nvSpPr>
          <p:spPr bwMode="auto">
            <a:xfrm>
              <a:off x="1659" y="2194"/>
              <a:ext cx="22" cy="23"/>
            </a:xfrm>
            <a:custGeom>
              <a:avLst/>
              <a:gdLst>
                <a:gd name="T0" fmla="*/ 14 w 22"/>
                <a:gd name="T1" fmla="*/ 22 h 23"/>
                <a:gd name="T2" fmla="*/ 0 w 22"/>
                <a:gd name="T3" fmla="*/ 0 h 23"/>
                <a:gd name="T4" fmla="*/ 21 w 22"/>
                <a:gd name="T5" fmla="*/ 6 h 23"/>
                <a:gd name="T6" fmla="*/ 14 w 22"/>
                <a:gd name="T7" fmla="*/ 22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14" y="22"/>
                  </a:moveTo>
                  <a:lnTo>
                    <a:pt x="0" y="0"/>
                  </a:lnTo>
                  <a:lnTo>
                    <a:pt x="21" y="6"/>
                  </a:lnTo>
                  <a:lnTo>
                    <a:pt x="14"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8" name="Freeform 105"/>
            <p:cNvSpPr>
              <a:spLocks/>
            </p:cNvSpPr>
            <p:nvPr/>
          </p:nvSpPr>
          <p:spPr bwMode="auto">
            <a:xfrm>
              <a:off x="1656" y="2194"/>
              <a:ext cx="25" cy="23"/>
            </a:xfrm>
            <a:custGeom>
              <a:avLst/>
              <a:gdLst>
                <a:gd name="T0" fmla="*/ 0 w 25"/>
                <a:gd name="T1" fmla="*/ 16 h 23"/>
                <a:gd name="T2" fmla="*/ 18 w 25"/>
                <a:gd name="T3" fmla="*/ 22 h 23"/>
                <a:gd name="T4" fmla="*/ 24 w 25"/>
                <a:gd name="T5" fmla="*/ 6 h 23"/>
                <a:gd name="T6" fmla="*/ 5 w 25"/>
                <a:gd name="T7" fmla="*/ 0 h 23"/>
                <a:gd name="T8" fmla="*/ 0 w 25"/>
                <a:gd name="T9" fmla="*/ 16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16"/>
                  </a:moveTo>
                  <a:lnTo>
                    <a:pt x="18" y="22"/>
                  </a:lnTo>
                  <a:lnTo>
                    <a:pt x="24" y="6"/>
                  </a:lnTo>
                  <a:lnTo>
                    <a:pt x="5" y="0"/>
                  </a:lnTo>
                  <a:lnTo>
                    <a:pt x="0" y="1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9" name="Freeform 106"/>
            <p:cNvSpPr>
              <a:spLocks/>
            </p:cNvSpPr>
            <p:nvPr/>
          </p:nvSpPr>
          <p:spPr bwMode="auto">
            <a:xfrm>
              <a:off x="1659" y="2178"/>
              <a:ext cx="22" cy="23"/>
            </a:xfrm>
            <a:custGeom>
              <a:avLst/>
              <a:gdLst>
                <a:gd name="T0" fmla="*/ 0 w 22"/>
                <a:gd name="T1" fmla="*/ 15 h 23"/>
                <a:gd name="T2" fmla="*/ 21 w 22"/>
                <a:gd name="T3" fmla="*/ 22 h 23"/>
                <a:gd name="T4" fmla="*/ 7 w 22"/>
                <a:gd name="T5" fmla="*/ 0 h 23"/>
                <a:gd name="T6" fmla="*/ 0 w 22"/>
                <a:gd name="T7" fmla="*/ 15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15"/>
                  </a:moveTo>
                  <a:lnTo>
                    <a:pt x="21" y="22"/>
                  </a:lnTo>
                  <a:lnTo>
                    <a:pt x="7" y="0"/>
                  </a:lnTo>
                  <a:lnTo>
                    <a:pt x="0" y="1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0" name="Freeform 107"/>
            <p:cNvSpPr>
              <a:spLocks/>
            </p:cNvSpPr>
            <p:nvPr/>
          </p:nvSpPr>
          <p:spPr bwMode="auto">
            <a:xfrm>
              <a:off x="1667" y="2178"/>
              <a:ext cx="18" cy="23"/>
            </a:xfrm>
            <a:custGeom>
              <a:avLst/>
              <a:gdLst>
                <a:gd name="T0" fmla="*/ 11 w 18"/>
                <a:gd name="T1" fmla="*/ 22 h 23"/>
                <a:gd name="T2" fmla="*/ 0 w 18"/>
                <a:gd name="T3" fmla="*/ 0 h 23"/>
                <a:gd name="T4" fmla="*/ 17 w 18"/>
                <a:gd name="T5" fmla="*/ 6 h 23"/>
                <a:gd name="T6" fmla="*/ 11 w 18"/>
                <a:gd name="T7" fmla="*/ 22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11" y="22"/>
                  </a:moveTo>
                  <a:lnTo>
                    <a:pt x="0" y="0"/>
                  </a:lnTo>
                  <a:lnTo>
                    <a:pt x="17" y="6"/>
                  </a:lnTo>
                  <a:lnTo>
                    <a:pt x="11"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1" name="Freeform 108"/>
            <p:cNvSpPr>
              <a:spLocks/>
            </p:cNvSpPr>
            <p:nvPr/>
          </p:nvSpPr>
          <p:spPr bwMode="auto">
            <a:xfrm>
              <a:off x="1659" y="2178"/>
              <a:ext cx="26" cy="23"/>
            </a:xfrm>
            <a:custGeom>
              <a:avLst/>
              <a:gdLst>
                <a:gd name="T0" fmla="*/ 0 w 26"/>
                <a:gd name="T1" fmla="*/ 15 h 23"/>
                <a:gd name="T2" fmla="*/ 19 w 26"/>
                <a:gd name="T3" fmla="*/ 22 h 23"/>
                <a:gd name="T4" fmla="*/ 25 w 26"/>
                <a:gd name="T5" fmla="*/ 6 h 23"/>
                <a:gd name="T6" fmla="*/ 6 w 26"/>
                <a:gd name="T7" fmla="*/ 0 h 23"/>
                <a:gd name="T8" fmla="*/ 0 w 26"/>
                <a:gd name="T9" fmla="*/ 15 h 23"/>
                <a:gd name="T10" fmla="*/ 0 60000 65536"/>
                <a:gd name="T11" fmla="*/ 0 60000 65536"/>
                <a:gd name="T12" fmla="*/ 0 60000 65536"/>
                <a:gd name="T13" fmla="*/ 0 60000 65536"/>
                <a:gd name="T14" fmla="*/ 0 60000 65536"/>
                <a:gd name="T15" fmla="*/ 0 w 26"/>
                <a:gd name="T16" fmla="*/ 0 h 23"/>
                <a:gd name="T17" fmla="*/ 26 w 26"/>
                <a:gd name="T18" fmla="*/ 23 h 23"/>
              </a:gdLst>
              <a:ahLst/>
              <a:cxnLst>
                <a:cxn ang="T10">
                  <a:pos x="T0" y="T1"/>
                </a:cxn>
                <a:cxn ang="T11">
                  <a:pos x="T2" y="T3"/>
                </a:cxn>
                <a:cxn ang="T12">
                  <a:pos x="T4" y="T5"/>
                </a:cxn>
                <a:cxn ang="T13">
                  <a:pos x="T6" y="T7"/>
                </a:cxn>
                <a:cxn ang="T14">
                  <a:pos x="T8" y="T9"/>
                </a:cxn>
              </a:cxnLst>
              <a:rect l="T15" t="T16" r="T17" b="T18"/>
              <a:pathLst>
                <a:path w="26" h="23">
                  <a:moveTo>
                    <a:pt x="0" y="15"/>
                  </a:moveTo>
                  <a:lnTo>
                    <a:pt x="19" y="22"/>
                  </a:lnTo>
                  <a:lnTo>
                    <a:pt x="25" y="6"/>
                  </a:lnTo>
                  <a:lnTo>
                    <a:pt x="6" y="0"/>
                  </a:lnTo>
                  <a:lnTo>
                    <a:pt x="0" y="1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12" name="Freeform 109"/>
            <p:cNvSpPr>
              <a:spLocks/>
            </p:cNvSpPr>
            <p:nvPr/>
          </p:nvSpPr>
          <p:spPr bwMode="auto">
            <a:xfrm>
              <a:off x="1667" y="2163"/>
              <a:ext cx="18" cy="23"/>
            </a:xfrm>
            <a:custGeom>
              <a:avLst/>
              <a:gdLst>
                <a:gd name="T0" fmla="*/ 0 w 18"/>
                <a:gd name="T1" fmla="*/ 15 h 23"/>
                <a:gd name="T2" fmla="*/ 17 w 18"/>
                <a:gd name="T3" fmla="*/ 22 h 23"/>
                <a:gd name="T4" fmla="*/ 5 w 18"/>
                <a:gd name="T5" fmla="*/ 0 h 23"/>
                <a:gd name="T6" fmla="*/ 0 w 18"/>
                <a:gd name="T7" fmla="*/ 15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0" y="15"/>
                  </a:moveTo>
                  <a:lnTo>
                    <a:pt x="17" y="22"/>
                  </a:lnTo>
                  <a:lnTo>
                    <a:pt x="5" y="0"/>
                  </a:lnTo>
                  <a:lnTo>
                    <a:pt x="0" y="1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3" name="Freeform 110"/>
            <p:cNvSpPr>
              <a:spLocks/>
            </p:cNvSpPr>
            <p:nvPr/>
          </p:nvSpPr>
          <p:spPr bwMode="auto">
            <a:xfrm>
              <a:off x="1672" y="2163"/>
              <a:ext cx="19" cy="23"/>
            </a:xfrm>
            <a:custGeom>
              <a:avLst/>
              <a:gdLst>
                <a:gd name="T0" fmla="*/ 11 w 19"/>
                <a:gd name="T1" fmla="*/ 22 h 23"/>
                <a:gd name="T2" fmla="*/ 0 w 19"/>
                <a:gd name="T3" fmla="*/ 0 h 23"/>
                <a:gd name="T4" fmla="*/ 18 w 19"/>
                <a:gd name="T5" fmla="*/ 6 h 23"/>
                <a:gd name="T6" fmla="*/ 11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11" y="22"/>
                  </a:moveTo>
                  <a:lnTo>
                    <a:pt x="0" y="0"/>
                  </a:lnTo>
                  <a:lnTo>
                    <a:pt x="18" y="6"/>
                  </a:lnTo>
                  <a:lnTo>
                    <a:pt x="11"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4" name="Freeform 111"/>
            <p:cNvSpPr>
              <a:spLocks/>
            </p:cNvSpPr>
            <p:nvPr/>
          </p:nvSpPr>
          <p:spPr bwMode="auto">
            <a:xfrm>
              <a:off x="1667" y="2163"/>
              <a:ext cx="24" cy="23"/>
            </a:xfrm>
            <a:custGeom>
              <a:avLst/>
              <a:gdLst>
                <a:gd name="T0" fmla="*/ 0 w 24"/>
                <a:gd name="T1" fmla="*/ 15 h 23"/>
                <a:gd name="T2" fmla="*/ 16 w 24"/>
                <a:gd name="T3" fmla="*/ 22 h 23"/>
                <a:gd name="T4" fmla="*/ 23 w 24"/>
                <a:gd name="T5" fmla="*/ 6 h 23"/>
                <a:gd name="T6" fmla="*/ 5 w 24"/>
                <a:gd name="T7" fmla="*/ 0 h 23"/>
                <a:gd name="T8" fmla="*/ 0 w 24"/>
                <a:gd name="T9" fmla="*/ 15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5"/>
                  </a:moveTo>
                  <a:lnTo>
                    <a:pt x="16" y="22"/>
                  </a:lnTo>
                  <a:lnTo>
                    <a:pt x="23" y="6"/>
                  </a:lnTo>
                  <a:lnTo>
                    <a:pt x="5" y="0"/>
                  </a:lnTo>
                  <a:lnTo>
                    <a:pt x="0" y="1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15" name="Freeform 112"/>
            <p:cNvSpPr>
              <a:spLocks/>
            </p:cNvSpPr>
            <p:nvPr/>
          </p:nvSpPr>
          <p:spPr bwMode="auto">
            <a:xfrm>
              <a:off x="1672" y="2149"/>
              <a:ext cx="19" cy="23"/>
            </a:xfrm>
            <a:custGeom>
              <a:avLst/>
              <a:gdLst>
                <a:gd name="T0" fmla="*/ 0 w 19"/>
                <a:gd name="T1" fmla="*/ 15 h 23"/>
                <a:gd name="T2" fmla="*/ 18 w 19"/>
                <a:gd name="T3" fmla="*/ 22 h 23"/>
                <a:gd name="T4" fmla="*/ 6 w 19"/>
                <a:gd name="T5" fmla="*/ 0 h 23"/>
                <a:gd name="T6" fmla="*/ 0 w 19"/>
                <a:gd name="T7" fmla="*/ 15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0" y="15"/>
                  </a:moveTo>
                  <a:lnTo>
                    <a:pt x="18" y="22"/>
                  </a:lnTo>
                  <a:lnTo>
                    <a:pt x="6" y="0"/>
                  </a:lnTo>
                  <a:lnTo>
                    <a:pt x="0" y="1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6" name="Freeform 113"/>
            <p:cNvSpPr>
              <a:spLocks/>
            </p:cNvSpPr>
            <p:nvPr/>
          </p:nvSpPr>
          <p:spPr bwMode="auto">
            <a:xfrm>
              <a:off x="1680" y="2149"/>
              <a:ext cx="19" cy="23"/>
            </a:xfrm>
            <a:custGeom>
              <a:avLst/>
              <a:gdLst>
                <a:gd name="T0" fmla="*/ 12 w 19"/>
                <a:gd name="T1" fmla="*/ 22 h 23"/>
                <a:gd name="T2" fmla="*/ 0 w 19"/>
                <a:gd name="T3" fmla="*/ 0 h 23"/>
                <a:gd name="T4" fmla="*/ 18 w 19"/>
                <a:gd name="T5" fmla="*/ 7 h 23"/>
                <a:gd name="T6" fmla="*/ 12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12" y="22"/>
                  </a:moveTo>
                  <a:lnTo>
                    <a:pt x="0" y="0"/>
                  </a:lnTo>
                  <a:lnTo>
                    <a:pt x="18" y="7"/>
                  </a:lnTo>
                  <a:lnTo>
                    <a:pt x="12"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7" name="Freeform 114"/>
            <p:cNvSpPr>
              <a:spLocks/>
            </p:cNvSpPr>
            <p:nvPr/>
          </p:nvSpPr>
          <p:spPr bwMode="auto">
            <a:xfrm>
              <a:off x="1672" y="2149"/>
              <a:ext cx="27" cy="23"/>
            </a:xfrm>
            <a:custGeom>
              <a:avLst/>
              <a:gdLst>
                <a:gd name="T0" fmla="*/ 0 w 27"/>
                <a:gd name="T1" fmla="*/ 15 h 23"/>
                <a:gd name="T2" fmla="*/ 20 w 27"/>
                <a:gd name="T3" fmla="*/ 22 h 23"/>
                <a:gd name="T4" fmla="*/ 26 w 27"/>
                <a:gd name="T5" fmla="*/ 7 h 23"/>
                <a:gd name="T6" fmla="*/ 7 w 27"/>
                <a:gd name="T7" fmla="*/ 0 h 23"/>
                <a:gd name="T8" fmla="*/ 0 w 27"/>
                <a:gd name="T9" fmla="*/ 15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15"/>
                  </a:moveTo>
                  <a:lnTo>
                    <a:pt x="20" y="22"/>
                  </a:lnTo>
                  <a:lnTo>
                    <a:pt x="26" y="7"/>
                  </a:lnTo>
                  <a:lnTo>
                    <a:pt x="7" y="0"/>
                  </a:lnTo>
                  <a:lnTo>
                    <a:pt x="0" y="1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18" name="Freeform 115"/>
            <p:cNvSpPr>
              <a:spLocks/>
            </p:cNvSpPr>
            <p:nvPr/>
          </p:nvSpPr>
          <p:spPr bwMode="auto">
            <a:xfrm>
              <a:off x="1680" y="2136"/>
              <a:ext cx="19" cy="20"/>
            </a:xfrm>
            <a:custGeom>
              <a:avLst/>
              <a:gdLst>
                <a:gd name="T0" fmla="*/ 0 w 19"/>
                <a:gd name="T1" fmla="*/ 12 h 20"/>
                <a:gd name="T2" fmla="*/ 18 w 19"/>
                <a:gd name="T3" fmla="*/ 19 h 20"/>
                <a:gd name="T4" fmla="*/ 7 w 19"/>
                <a:gd name="T5" fmla="*/ 0 h 20"/>
                <a:gd name="T6" fmla="*/ 0 w 19"/>
                <a:gd name="T7" fmla="*/ 12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0" y="12"/>
                  </a:moveTo>
                  <a:lnTo>
                    <a:pt x="18" y="19"/>
                  </a:lnTo>
                  <a:lnTo>
                    <a:pt x="7" y="0"/>
                  </a:lnTo>
                  <a:lnTo>
                    <a:pt x="0" y="1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9" name="Freeform 116"/>
            <p:cNvSpPr>
              <a:spLocks/>
            </p:cNvSpPr>
            <p:nvPr/>
          </p:nvSpPr>
          <p:spPr bwMode="auto">
            <a:xfrm>
              <a:off x="1688" y="2136"/>
              <a:ext cx="18" cy="20"/>
            </a:xfrm>
            <a:custGeom>
              <a:avLst/>
              <a:gdLst>
                <a:gd name="T0" fmla="*/ 9 w 18"/>
                <a:gd name="T1" fmla="*/ 19 h 20"/>
                <a:gd name="T2" fmla="*/ 0 w 18"/>
                <a:gd name="T3" fmla="*/ 0 h 20"/>
                <a:gd name="T4" fmla="*/ 17 w 18"/>
                <a:gd name="T5" fmla="*/ 7 h 20"/>
                <a:gd name="T6" fmla="*/ 9 w 18"/>
                <a:gd name="T7" fmla="*/ 19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9" y="19"/>
                  </a:moveTo>
                  <a:lnTo>
                    <a:pt x="0" y="0"/>
                  </a:lnTo>
                  <a:lnTo>
                    <a:pt x="17" y="7"/>
                  </a:lnTo>
                  <a:lnTo>
                    <a:pt x="9"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0" name="Freeform 117"/>
            <p:cNvSpPr>
              <a:spLocks/>
            </p:cNvSpPr>
            <p:nvPr/>
          </p:nvSpPr>
          <p:spPr bwMode="auto">
            <a:xfrm>
              <a:off x="1680" y="2136"/>
              <a:ext cx="25" cy="20"/>
            </a:xfrm>
            <a:custGeom>
              <a:avLst/>
              <a:gdLst>
                <a:gd name="T0" fmla="*/ 0 w 25"/>
                <a:gd name="T1" fmla="*/ 12 h 20"/>
                <a:gd name="T2" fmla="*/ 16 w 25"/>
                <a:gd name="T3" fmla="*/ 19 h 20"/>
                <a:gd name="T4" fmla="*/ 24 w 25"/>
                <a:gd name="T5" fmla="*/ 7 h 20"/>
                <a:gd name="T6" fmla="*/ 7 w 25"/>
                <a:gd name="T7" fmla="*/ 0 h 20"/>
                <a:gd name="T8" fmla="*/ 0 w 25"/>
                <a:gd name="T9" fmla="*/ 12 h 20"/>
                <a:gd name="T10" fmla="*/ 0 60000 65536"/>
                <a:gd name="T11" fmla="*/ 0 60000 65536"/>
                <a:gd name="T12" fmla="*/ 0 60000 65536"/>
                <a:gd name="T13" fmla="*/ 0 60000 65536"/>
                <a:gd name="T14" fmla="*/ 0 60000 65536"/>
                <a:gd name="T15" fmla="*/ 0 w 25"/>
                <a:gd name="T16" fmla="*/ 0 h 20"/>
                <a:gd name="T17" fmla="*/ 25 w 25"/>
                <a:gd name="T18" fmla="*/ 20 h 20"/>
              </a:gdLst>
              <a:ahLst/>
              <a:cxnLst>
                <a:cxn ang="T10">
                  <a:pos x="T0" y="T1"/>
                </a:cxn>
                <a:cxn ang="T11">
                  <a:pos x="T2" y="T3"/>
                </a:cxn>
                <a:cxn ang="T12">
                  <a:pos x="T4" y="T5"/>
                </a:cxn>
                <a:cxn ang="T13">
                  <a:pos x="T6" y="T7"/>
                </a:cxn>
                <a:cxn ang="T14">
                  <a:pos x="T8" y="T9"/>
                </a:cxn>
              </a:cxnLst>
              <a:rect l="T15" t="T16" r="T17" b="T18"/>
              <a:pathLst>
                <a:path w="25" h="20">
                  <a:moveTo>
                    <a:pt x="0" y="12"/>
                  </a:moveTo>
                  <a:lnTo>
                    <a:pt x="16" y="19"/>
                  </a:lnTo>
                  <a:lnTo>
                    <a:pt x="24" y="7"/>
                  </a:lnTo>
                  <a:lnTo>
                    <a:pt x="7" y="0"/>
                  </a:lnTo>
                  <a:lnTo>
                    <a:pt x="0" y="1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21" name="Freeform 118"/>
            <p:cNvSpPr>
              <a:spLocks/>
            </p:cNvSpPr>
            <p:nvPr/>
          </p:nvSpPr>
          <p:spPr bwMode="auto">
            <a:xfrm>
              <a:off x="1688" y="2122"/>
              <a:ext cx="18" cy="21"/>
            </a:xfrm>
            <a:custGeom>
              <a:avLst/>
              <a:gdLst>
                <a:gd name="T0" fmla="*/ 0 w 18"/>
                <a:gd name="T1" fmla="*/ 12 h 21"/>
                <a:gd name="T2" fmla="*/ 17 w 18"/>
                <a:gd name="T3" fmla="*/ 20 h 21"/>
                <a:gd name="T4" fmla="*/ 7 w 18"/>
                <a:gd name="T5" fmla="*/ 0 h 21"/>
                <a:gd name="T6" fmla="*/ 0 w 18"/>
                <a:gd name="T7" fmla="*/ 12 h 21"/>
                <a:gd name="T8" fmla="*/ 0 60000 65536"/>
                <a:gd name="T9" fmla="*/ 0 60000 65536"/>
                <a:gd name="T10" fmla="*/ 0 60000 65536"/>
                <a:gd name="T11" fmla="*/ 0 60000 65536"/>
                <a:gd name="T12" fmla="*/ 0 w 18"/>
                <a:gd name="T13" fmla="*/ 0 h 21"/>
                <a:gd name="T14" fmla="*/ 18 w 18"/>
                <a:gd name="T15" fmla="*/ 21 h 21"/>
              </a:gdLst>
              <a:ahLst/>
              <a:cxnLst>
                <a:cxn ang="T8">
                  <a:pos x="T0" y="T1"/>
                </a:cxn>
                <a:cxn ang="T9">
                  <a:pos x="T2" y="T3"/>
                </a:cxn>
                <a:cxn ang="T10">
                  <a:pos x="T4" y="T5"/>
                </a:cxn>
                <a:cxn ang="T11">
                  <a:pos x="T6" y="T7"/>
                </a:cxn>
              </a:cxnLst>
              <a:rect l="T12" t="T13" r="T14" b="T15"/>
              <a:pathLst>
                <a:path w="18" h="21">
                  <a:moveTo>
                    <a:pt x="0" y="12"/>
                  </a:moveTo>
                  <a:lnTo>
                    <a:pt x="17" y="20"/>
                  </a:lnTo>
                  <a:lnTo>
                    <a:pt x="7" y="0"/>
                  </a:lnTo>
                  <a:lnTo>
                    <a:pt x="0" y="1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2" name="Freeform 119"/>
            <p:cNvSpPr>
              <a:spLocks/>
            </p:cNvSpPr>
            <p:nvPr/>
          </p:nvSpPr>
          <p:spPr bwMode="auto">
            <a:xfrm>
              <a:off x="1695" y="2122"/>
              <a:ext cx="18" cy="21"/>
            </a:xfrm>
            <a:custGeom>
              <a:avLst/>
              <a:gdLst>
                <a:gd name="T0" fmla="*/ 10 w 18"/>
                <a:gd name="T1" fmla="*/ 20 h 21"/>
                <a:gd name="T2" fmla="*/ 0 w 18"/>
                <a:gd name="T3" fmla="*/ 0 h 21"/>
                <a:gd name="T4" fmla="*/ 17 w 18"/>
                <a:gd name="T5" fmla="*/ 7 h 21"/>
                <a:gd name="T6" fmla="*/ 10 w 18"/>
                <a:gd name="T7" fmla="*/ 20 h 21"/>
                <a:gd name="T8" fmla="*/ 0 60000 65536"/>
                <a:gd name="T9" fmla="*/ 0 60000 65536"/>
                <a:gd name="T10" fmla="*/ 0 60000 65536"/>
                <a:gd name="T11" fmla="*/ 0 60000 65536"/>
                <a:gd name="T12" fmla="*/ 0 w 18"/>
                <a:gd name="T13" fmla="*/ 0 h 21"/>
                <a:gd name="T14" fmla="*/ 18 w 18"/>
                <a:gd name="T15" fmla="*/ 21 h 21"/>
              </a:gdLst>
              <a:ahLst/>
              <a:cxnLst>
                <a:cxn ang="T8">
                  <a:pos x="T0" y="T1"/>
                </a:cxn>
                <a:cxn ang="T9">
                  <a:pos x="T2" y="T3"/>
                </a:cxn>
                <a:cxn ang="T10">
                  <a:pos x="T4" y="T5"/>
                </a:cxn>
                <a:cxn ang="T11">
                  <a:pos x="T6" y="T7"/>
                </a:cxn>
              </a:cxnLst>
              <a:rect l="T12" t="T13" r="T14" b="T15"/>
              <a:pathLst>
                <a:path w="18" h="21">
                  <a:moveTo>
                    <a:pt x="10" y="20"/>
                  </a:moveTo>
                  <a:lnTo>
                    <a:pt x="0" y="0"/>
                  </a:lnTo>
                  <a:lnTo>
                    <a:pt x="17" y="7"/>
                  </a:lnTo>
                  <a:lnTo>
                    <a:pt x="1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3" name="Freeform 120"/>
            <p:cNvSpPr>
              <a:spLocks/>
            </p:cNvSpPr>
            <p:nvPr/>
          </p:nvSpPr>
          <p:spPr bwMode="auto">
            <a:xfrm>
              <a:off x="1688" y="2122"/>
              <a:ext cx="25" cy="21"/>
            </a:xfrm>
            <a:custGeom>
              <a:avLst/>
              <a:gdLst>
                <a:gd name="T0" fmla="*/ 0 w 25"/>
                <a:gd name="T1" fmla="*/ 12 h 21"/>
                <a:gd name="T2" fmla="*/ 17 w 25"/>
                <a:gd name="T3" fmla="*/ 20 h 21"/>
                <a:gd name="T4" fmla="*/ 24 w 25"/>
                <a:gd name="T5" fmla="*/ 7 h 21"/>
                <a:gd name="T6" fmla="*/ 7 w 25"/>
                <a:gd name="T7" fmla="*/ 0 h 21"/>
                <a:gd name="T8" fmla="*/ 0 w 25"/>
                <a:gd name="T9" fmla="*/ 12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0" y="12"/>
                  </a:moveTo>
                  <a:lnTo>
                    <a:pt x="17" y="20"/>
                  </a:lnTo>
                  <a:lnTo>
                    <a:pt x="24" y="7"/>
                  </a:lnTo>
                  <a:lnTo>
                    <a:pt x="7" y="0"/>
                  </a:lnTo>
                  <a:lnTo>
                    <a:pt x="0" y="1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24" name="Freeform 121"/>
            <p:cNvSpPr>
              <a:spLocks/>
            </p:cNvSpPr>
            <p:nvPr/>
          </p:nvSpPr>
          <p:spPr bwMode="auto">
            <a:xfrm>
              <a:off x="1695" y="2109"/>
              <a:ext cx="18" cy="23"/>
            </a:xfrm>
            <a:custGeom>
              <a:avLst/>
              <a:gdLst>
                <a:gd name="T0" fmla="*/ 0 w 18"/>
                <a:gd name="T1" fmla="*/ 13 h 23"/>
                <a:gd name="T2" fmla="*/ 17 w 18"/>
                <a:gd name="T3" fmla="*/ 22 h 23"/>
                <a:gd name="T4" fmla="*/ 6 w 18"/>
                <a:gd name="T5" fmla="*/ 0 h 23"/>
                <a:gd name="T6" fmla="*/ 0 w 18"/>
                <a:gd name="T7" fmla="*/ 13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0" y="13"/>
                  </a:moveTo>
                  <a:lnTo>
                    <a:pt x="17" y="22"/>
                  </a:lnTo>
                  <a:lnTo>
                    <a:pt x="6" y="0"/>
                  </a:lnTo>
                  <a:lnTo>
                    <a:pt x="0" y="1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5" name="Freeform 122"/>
            <p:cNvSpPr>
              <a:spLocks/>
            </p:cNvSpPr>
            <p:nvPr/>
          </p:nvSpPr>
          <p:spPr bwMode="auto">
            <a:xfrm>
              <a:off x="1702" y="2109"/>
              <a:ext cx="19" cy="23"/>
            </a:xfrm>
            <a:custGeom>
              <a:avLst/>
              <a:gdLst>
                <a:gd name="T0" fmla="*/ 10 w 19"/>
                <a:gd name="T1" fmla="*/ 22 h 23"/>
                <a:gd name="T2" fmla="*/ 0 w 19"/>
                <a:gd name="T3" fmla="*/ 0 h 23"/>
                <a:gd name="T4" fmla="*/ 18 w 19"/>
                <a:gd name="T5" fmla="*/ 9 h 23"/>
                <a:gd name="T6" fmla="*/ 10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10" y="22"/>
                  </a:moveTo>
                  <a:lnTo>
                    <a:pt x="0" y="0"/>
                  </a:lnTo>
                  <a:lnTo>
                    <a:pt x="18" y="9"/>
                  </a:lnTo>
                  <a:lnTo>
                    <a:pt x="1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6" name="Freeform 123"/>
            <p:cNvSpPr>
              <a:spLocks/>
            </p:cNvSpPr>
            <p:nvPr/>
          </p:nvSpPr>
          <p:spPr bwMode="auto">
            <a:xfrm>
              <a:off x="1695" y="2109"/>
              <a:ext cx="26" cy="23"/>
            </a:xfrm>
            <a:custGeom>
              <a:avLst/>
              <a:gdLst>
                <a:gd name="T0" fmla="*/ 0 w 26"/>
                <a:gd name="T1" fmla="*/ 13 h 23"/>
                <a:gd name="T2" fmla="*/ 17 w 26"/>
                <a:gd name="T3" fmla="*/ 22 h 23"/>
                <a:gd name="T4" fmla="*/ 25 w 26"/>
                <a:gd name="T5" fmla="*/ 9 h 23"/>
                <a:gd name="T6" fmla="*/ 6 w 26"/>
                <a:gd name="T7" fmla="*/ 0 h 23"/>
                <a:gd name="T8" fmla="*/ 0 w 26"/>
                <a:gd name="T9" fmla="*/ 13 h 23"/>
                <a:gd name="T10" fmla="*/ 0 60000 65536"/>
                <a:gd name="T11" fmla="*/ 0 60000 65536"/>
                <a:gd name="T12" fmla="*/ 0 60000 65536"/>
                <a:gd name="T13" fmla="*/ 0 60000 65536"/>
                <a:gd name="T14" fmla="*/ 0 60000 65536"/>
                <a:gd name="T15" fmla="*/ 0 w 26"/>
                <a:gd name="T16" fmla="*/ 0 h 23"/>
                <a:gd name="T17" fmla="*/ 26 w 26"/>
                <a:gd name="T18" fmla="*/ 23 h 23"/>
              </a:gdLst>
              <a:ahLst/>
              <a:cxnLst>
                <a:cxn ang="T10">
                  <a:pos x="T0" y="T1"/>
                </a:cxn>
                <a:cxn ang="T11">
                  <a:pos x="T2" y="T3"/>
                </a:cxn>
                <a:cxn ang="T12">
                  <a:pos x="T4" y="T5"/>
                </a:cxn>
                <a:cxn ang="T13">
                  <a:pos x="T6" y="T7"/>
                </a:cxn>
                <a:cxn ang="T14">
                  <a:pos x="T8" y="T9"/>
                </a:cxn>
              </a:cxnLst>
              <a:rect l="T15" t="T16" r="T17" b="T18"/>
              <a:pathLst>
                <a:path w="26" h="23">
                  <a:moveTo>
                    <a:pt x="0" y="13"/>
                  </a:moveTo>
                  <a:lnTo>
                    <a:pt x="17" y="22"/>
                  </a:lnTo>
                  <a:lnTo>
                    <a:pt x="25" y="9"/>
                  </a:lnTo>
                  <a:lnTo>
                    <a:pt x="6" y="0"/>
                  </a:lnTo>
                  <a:lnTo>
                    <a:pt x="0" y="1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27" name="Freeform 124"/>
            <p:cNvSpPr>
              <a:spLocks/>
            </p:cNvSpPr>
            <p:nvPr/>
          </p:nvSpPr>
          <p:spPr bwMode="auto">
            <a:xfrm>
              <a:off x="1702" y="2097"/>
              <a:ext cx="19" cy="22"/>
            </a:xfrm>
            <a:custGeom>
              <a:avLst/>
              <a:gdLst>
                <a:gd name="T0" fmla="*/ 0 w 19"/>
                <a:gd name="T1" fmla="*/ 12 h 22"/>
                <a:gd name="T2" fmla="*/ 18 w 19"/>
                <a:gd name="T3" fmla="*/ 21 h 22"/>
                <a:gd name="T4" fmla="*/ 7 w 19"/>
                <a:gd name="T5" fmla="*/ 0 h 22"/>
                <a:gd name="T6" fmla="*/ 0 w 19"/>
                <a:gd name="T7" fmla="*/ 12 h 22"/>
                <a:gd name="T8" fmla="*/ 0 60000 65536"/>
                <a:gd name="T9" fmla="*/ 0 60000 65536"/>
                <a:gd name="T10" fmla="*/ 0 60000 65536"/>
                <a:gd name="T11" fmla="*/ 0 60000 65536"/>
                <a:gd name="T12" fmla="*/ 0 w 19"/>
                <a:gd name="T13" fmla="*/ 0 h 22"/>
                <a:gd name="T14" fmla="*/ 19 w 19"/>
                <a:gd name="T15" fmla="*/ 22 h 22"/>
              </a:gdLst>
              <a:ahLst/>
              <a:cxnLst>
                <a:cxn ang="T8">
                  <a:pos x="T0" y="T1"/>
                </a:cxn>
                <a:cxn ang="T9">
                  <a:pos x="T2" y="T3"/>
                </a:cxn>
                <a:cxn ang="T10">
                  <a:pos x="T4" y="T5"/>
                </a:cxn>
                <a:cxn ang="T11">
                  <a:pos x="T6" y="T7"/>
                </a:cxn>
              </a:cxnLst>
              <a:rect l="T12" t="T13" r="T14" b="T15"/>
              <a:pathLst>
                <a:path w="19" h="22">
                  <a:moveTo>
                    <a:pt x="0" y="12"/>
                  </a:moveTo>
                  <a:lnTo>
                    <a:pt x="18" y="21"/>
                  </a:lnTo>
                  <a:lnTo>
                    <a:pt x="7" y="0"/>
                  </a:lnTo>
                  <a:lnTo>
                    <a:pt x="0" y="1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8" name="Freeform 125"/>
            <p:cNvSpPr>
              <a:spLocks/>
            </p:cNvSpPr>
            <p:nvPr/>
          </p:nvSpPr>
          <p:spPr bwMode="auto">
            <a:xfrm>
              <a:off x="1709" y="2097"/>
              <a:ext cx="20" cy="22"/>
            </a:xfrm>
            <a:custGeom>
              <a:avLst/>
              <a:gdLst>
                <a:gd name="T0" fmla="*/ 11 w 20"/>
                <a:gd name="T1" fmla="*/ 21 h 22"/>
                <a:gd name="T2" fmla="*/ 0 w 20"/>
                <a:gd name="T3" fmla="*/ 0 h 22"/>
                <a:gd name="T4" fmla="*/ 19 w 20"/>
                <a:gd name="T5" fmla="*/ 8 h 22"/>
                <a:gd name="T6" fmla="*/ 11 w 20"/>
                <a:gd name="T7" fmla="*/ 21 h 22"/>
                <a:gd name="T8" fmla="*/ 0 60000 65536"/>
                <a:gd name="T9" fmla="*/ 0 60000 65536"/>
                <a:gd name="T10" fmla="*/ 0 60000 65536"/>
                <a:gd name="T11" fmla="*/ 0 60000 65536"/>
                <a:gd name="T12" fmla="*/ 0 w 20"/>
                <a:gd name="T13" fmla="*/ 0 h 22"/>
                <a:gd name="T14" fmla="*/ 20 w 20"/>
                <a:gd name="T15" fmla="*/ 22 h 22"/>
              </a:gdLst>
              <a:ahLst/>
              <a:cxnLst>
                <a:cxn ang="T8">
                  <a:pos x="T0" y="T1"/>
                </a:cxn>
                <a:cxn ang="T9">
                  <a:pos x="T2" y="T3"/>
                </a:cxn>
                <a:cxn ang="T10">
                  <a:pos x="T4" y="T5"/>
                </a:cxn>
                <a:cxn ang="T11">
                  <a:pos x="T6" y="T7"/>
                </a:cxn>
              </a:cxnLst>
              <a:rect l="T12" t="T13" r="T14" b="T15"/>
              <a:pathLst>
                <a:path w="20" h="22">
                  <a:moveTo>
                    <a:pt x="11" y="21"/>
                  </a:moveTo>
                  <a:lnTo>
                    <a:pt x="0" y="0"/>
                  </a:lnTo>
                  <a:lnTo>
                    <a:pt x="19" y="8"/>
                  </a:lnTo>
                  <a:lnTo>
                    <a:pt x="11"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9" name="Freeform 126"/>
            <p:cNvSpPr>
              <a:spLocks/>
            </p:cNvSpPr>
            <p:nvPr/>
          </p:nvSpPr>
          <p:spPr bwMode="auto">
            <a:xfrm>
              <a:off x="1702" y="2097"/>
              <a:ext cx="27" cy="22"/>
            </a:xfrm>
            <a:custGeom>
              <a:avLst/>
              <a:gdLst>
                <a:gd name="T0" fmla="*/ 0 w 27"/>
                <a:gd name="T1" fmla="*/ 12 h 22"/>
                <a:gd name="T2" fmla="*/ 18 w 27"/>
                <a:gd name="T3" fmla="*/ 21 h 22"/>
                <a:gd name="T4" fmla="*/ 26 w 27"/>
                <a:gd name="T5" fmla="*/ 8 h 22"/>
                <a:gd name="T6" fmla="*/ 7 w 27"/>
                <a:gd name="T7" fmla="*/ 0 h 22"/>
                <a:gd name="T8" fmla="*/ 0 w 27"/>
                <a:gd name="T9" fmla="*/ 12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0" y="12"/>
                  </a:moveTo>
                  <a:lnTo>
                    <a:pt x="18" y="21"/>
                  </a:lnTo>
                  <a:lnTo>
                    <a:pt x="26" y="8"/>
                  </a:lnTo>
                  <a:lnTo>
                    <a:pt x="7" y="0"/>
                  </a:lnTo>
                  <a:lnTo>
                    <a:pt x="0" y="1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0" name="Freeform 127"/>
            <p:cNvSpPr>
              <a:spLocks/>
            </p:cNvSpPr>
            <p:nvPr/>
          </p:nvSpPr>
          <p:spPr bwMode="auto">
            <a:xfrm>
              <a:off x="1709" y="2086"/>
              <a:ext cx="20" cy="20"/>
            </a:xfrm>
            <a:custGeom>
              <a:avLst/>
              <a:gdLst>
                <a:gd name="T0" fmla="*/ 0 w 20"/>
                <a:gd name="T1" fmla="*/ 11 h 20"/>
                <a:gd name="T2" fmla="*/ 19 w 20"/>
                <a:gd name="T3" fmla="*/ 19 h 20"/>
                <a:gd name="T4" fmla="*/ 9 w 20"/>
                <a:gd name="T5" fmla="*/ 0 h 20"/>
                <a:gd name="T6" fmla="*/ 0 w 20"/>
                <a:gd name="T7" fmla="*/ 11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1"/>
                  </a:moveTo>
                  <a:lnTo>
                    <a:pt x="19" y="19"/>
                  </a:lnTo>
                  <a:lnTo>
                    <a:pt x="9"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1" name="Freeform 128"/>
            <p:cNvSpPr>
              <a:spLocks/>
            </p:cNvSpPr>
            <p:nvPr/>
          </p:nvSpPr>
          <p:spPr bwMode="auto">
            <a:xfrm>
              <a:off x="1717" y="2086"/>
              <a:ext cx="19" cy="20"/>
            </a:xfrm>
            <a:custGeom>
              <a:avLst/>
              <a:gdLst>
                <a:gd name="T0" fmla="*/ 10 w 19"/>
                <a:gd name="T1" fmla="*/ 19 h 20"/>
                <a:gd name="T2" fmla="*/ 0 w 19"/>
                <a:gd name="T3" fmla="*/ 0 h 20"/>
                <a:gd name="T4" fmla="*/ 18 w 19"/>
                <a:gd name="T5" fmla="*/ 8 h 20"/>
                <a:gd name="T6" fmla="*/ 10 w 19"/>
                <a:gd name="T7" fmla="*/ 19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10" y="19"/>
                  </a:moveTo>
                  <a:lnTo>
                    <a:pt x="0" y="0"/>
                  </a:lnTo>
                  <a:lnTo>
                    <a:pt x="18" y="8"/>
                  </a:lnTo>
                  <a:lnTo>
                    <a:pt x="1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2" name="Freeform 129"/>
            <p:cNvSpPr>
              <a:spLocks/>
            </p:cNvSpPr>
            <p:nvPr/>
          </p:nvSpPr>
          <p:spPr bwMode="auto">
            <a:xfrm>
              <a:off x="1709" y="2086"/>
              <a:ext cx="27" cy="20"/>
            </a:xfrm>
            <a:custGeom>
              <a:avLst/>
              <a:gdLst>
                <a:gd name="T0" fmla="*/ 0 w 27"/>
                <a:gd name="T1" fmla="*/ 11 h 20"/>
                <a:gd name="T2" fmla="*/ 18 w 27"/>
                <a:gd name="T3" fmla="*/ 19 h 20"/>
                <a:gd name="T4" fmla="*/ 26 w 27"/>
                <a:gd name="T5" fmla="*/ 8 h 20"/>
                <a:gd name="T6" fmla="*/ 8 w 27"/>
                <a:gd name="T7" fmla="*/ 0 h 20"/>
                <a:gd name="T8" fmla="*/ 0 w 27"/>
                <a:gd name="T9" fmla="*/ 11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11"/>
                  </a:moveTo>
                  <a:lnTo>
                    <a:pt x="18" y="19"/>
                  </a:lnTo>
                  <a:lnTo>
                    <a:pt x="26" y="8"/>
                  </a:lnTo>
                  <a:lnTo>
                    <a:pt x="8"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3" name="Freeform 130"/>
            <p:cNvSpPr>
              <a:spLocks/>
            </p:cNvSpPr>
            <p:nvPr/>
          </p:nvSpPr>
          <p:spPr bwMode="auto">
            <a:xfrm>
              <a:off x="1717" y="2074"/>
              <a:ext cx="19" cy="21"/>
            </a:xfrm>
            <a:custGeom>
              <a:avLst/>
              <a:gdLst>
                <a:gd name="T0" fmla="*/ 0 w 19"/>
                <a:gd name="T1" fmla="*/ 10 h 21"/>
                <a:gd name="T2" fmla="*/ 18 w 19"/>
                <a:gd name="T3" fmla="*/ 20 h 21"/>
                <a:gd name="T4" fmla="*/ 8 w 19"/>
                <a:gd name="T5" fmla="*/ 0 h 21"/>
                <a:gd name="T6" fmla="*/ 0 w 19"/>
                <a:gd name="T7" fmla="*/ 1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0" y="10"/>
                  </a:moveTo>
                  <a:lnTo>
                    <a:pt x="18" y="20"/>
                  </a:lnTo>
                  <a:lnTo>
                    <a:pt x="8" y="0"/>
                  </a:lnTo>
                  <a:lnTo>
                    <a:pt x="0" y="1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4" name="Freeform 131"/>
            <p:cNvSpPr>
              <a:spLocks/>
            </p:cNvSpPr>
            <p:nvPr/>
          </p:nvSpPr>
          <p:spPr bwMode="auto">
            <a:xfrm>
              <a:off x="1724" y="2074"/>
              <a:ext cx="19" cy="21"/>
            </a:xfrm>
            <a:custGeom>
              <a:avLst/>
              <a:gdLst>
                <a:gd name="T0" fmla="*/ 10 w 19"/>
                <a:gd name="T1" fmla="*/ 20 h 21"/>
                <a:gd name="T2" fmla="*/ 0 w 19"/>
                <a:gd name="T3" fmla="*/ 0 h 21"/>
                <a:gd name="T4" fmla="*/ 18 w 19"/>
                <a:gd name="T5" fmla="*/ 9 h 21"/>
                <a:gd name="T6" fmla="*/ 10 w 19"/>
                <a:gd name="T7" fmla="*/ 2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0" y="20"/>
                  </a:moveTo>
                  <a:lnTo>
                    <a:pt x="0" y="0"/>
                  </a:lnTo>
                  <a:lnTo>
                    <a:pt x="18" y="9"/>
                  </a:lnTo>
                  <a:lnTo>
                    <a:pt x="1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5" name="Freeform 132"/>
            <p:cNvSpPr>
              <a:spLocks/>
            </p:cNvSpPr>
            <p:nvPr/>
          </p:nvSpPr>
          <p:spPr bwMode="auto">
            <a:xfrm>
              <a:off x="1717" y="2074"/>
              <a:ext cx="26" cy="21"/>
            </a:xfrm>
            <a:custGeom>
              <a:avLst/>
              <a:gdLst>
                <a:gd name="T0" fmla="*/ 0 w 26"/>
                <a:gd name="T1" fmla="*/ 10 h 21"/>
                <a:gd name="T2" fmla="*/ 17 w 26"/>
                <a:gd name="T3" fmla="*/ 20 h 21"/>
                <a:gd name="T4" fmla="*/ 25 w 26"/>
                <a:gd name="T5" fmla="*/ 9 h 21"/>
                <a:gd name="T6" fmla="*/ 7 w 26"/>
                <a:gd name="T7" fmla="*/ 0 h 21"/>
                <a:gd name="T8" fmla="*/ 0 w 26"/>
                <a:gd name="T9" fmla="*/ 10 h 21"/>
                <a:gd name="T10" fmla="*/ 0 60000 65536"/>
                <a:gd name="T11" fmla="*/ 0 60000 65536"/>
                <a:gd name="T12" fmla="*/ 0 60000 65536"/>
                <a:gd name="T13" fmla="*/ 0 60000 65536"/>
                <a:gd name="T14" fmla="*/ 0 60000 65536"/>
                <a:gd name="T15" fmla="*/ 0 w 26"/>
                <a:gd name="T16" fmla="*/ 0 h 21"/>
                <a:gd name="T17" fmla="*/ 26 w 26"/>
                <a:gd name="T18" fmla="*/ 21 h 21"/>
              </a:gdLst>
              <a:ahLst/>
              <a:cxnLst>
                <a:cxn ang="T10">
                  <a:pos x="T0" y="T1"/>
                </a:cxn>
                <a:cxn ang="T11">
                  <a:pos x="T2" y="T3"/>
                </a:cxn>
                <a:cxn ang="T12">
                  <a:pos x="T4" y="T5"/>
                </a:cxn>
                <a:cxn ang="T13">
                  <a:pos x="T6" y="T7"/>
                </a:cxn>
                <a:cxn ang="T14">
                  <a:pos x="T8" y="T9"/>
                </a:cxn>
              </a:cxnLst>
              <a:rect l="T15" t="T16" r="T17" b="T18"/>
              <a:pathLst>
                <a:path w="26" h="21">
                  <a:moveTo>
                    <a:pt x="0" y="10"/>
                  </a:moveTo>
                  <a:lnTo>
                    <a:pt x="17" y="20"/>
                  </a:lnTo>
                  <a:lnTo>
                    <a:pt x="25" y="9"/>
                  </a:lnTo>
                  <a:lnTo>
                    <a:pt x="7" y="0"/>
                  </a:lnTo>
                  <a:lnTo>
                    <a:pt x="0" y="1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6" name="Freeform 133"/>
            <p:cNvSpPr>
              <a:spLocks/>
            </p:cNvSpPr>
            <p:nvPr/>
          </p:nvSpPr>
          <p:spPr bwMode="auto">
            <a:xfrm>
              <a:off x="1724" y="2062"/>
              <a:ext cx="19" cy="22"/>
            </a:xfrm>
            <a:custGeom>
              <a:avLst/>
              <a:gdLst>
                <a:gd name="T0" fmla="*/ 0 w 19"/>
                <a:gd name="T1" fmla="*/ 11 h 22"/>
                <a:gd name="T2" fmla="*/ 18 w 19"/>
                <a:gd name="T3" fmla="*/ 21 h 22"/>
                <a:gd name="T4" fmla="*/ 9 w 19"/>
                <a:gd name="T5" fmla="*/ 0 h 22"/>
                <a:gd name="T6" fmla="*/ 0 w 19"/>
                <a:gd name="T7" fmla="*/ 11 h 22"/>
                <a:gd name="T8" fmla="*/ 0 60000 65536"/>
                <a:gd name="T9" fmla="*/ 0 60000 65536"/>
                <a:gd name="T10" fmla="*/ 0 60000 65536"/>
                <a:gd name="T11" fmla="*/ 0 60000 65536"/>
                <a:gd name="T12" fmla="*/ 0 w 19"/>
                <a:gd name="T13" fmla="*/ 0 h 22"/>
                <a:gd name="T14" fmla="*/ 19 w 19"/>
                <a:gd name="T15" fmla="*/ 22 h 22"/>
              </a:gdLst>
              <a:ahLst/>
              <a:cxnLst>
                <a:cxn ang="T8">
                  <a:pos x="T0" y="T1"/>
                </a:cxn>
                <a:cxn ang="T9">
                  <a:pos x="T2" y="T3"/>
                </a:cxn>
                <a:cxn ang="T10">
                  <a:pos x="T4" y="T5"/>
                </a:cxn>
                <a:cxn ang="T11">
                  <a:pos x="T6" y="T7"/>
                </a:cxn>
              </a:cxnLst>
              <a:rect l="T12" t="T13" r="T14" b="T15"/>
              <a:pathLst>
                <a:path w="19" h="22">
                  <a:moveTo>
                    <a:pt x="0" y="11"/>
                  </a:moveTo>
                  <a:lnTo>
                    <a:pt x="18" y="21"/>
                  </a:lnTo>
                  <a:lnTo>
                    <a:pt x="9"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7" name="Freeform 134"/>
            <p:cNvSpPr>
              <a:spLocks/>
            </p:cNvSpPr>
            <p:nvPr/>
          </p:nvSpPr>
          <p:spPr bwMode="auto">
            <a:xfrm>
              <a:off x="1734" y="2062"/>
              <a:ext cx="18" cy="22"/>
            </a:xfrm>
            <a:custGeom>
              <a:avLst/>
              <a:gdLst>
                <a:gd name="T0" fmla="*/ 9 w 18"/>
                <a:gd name="T1" fmla="*/ 21 h 22"/>
                <a:gd name="T2" fmla="*/ 0 w 18"/>
                <a:gd name="T3" fmla="*/ 0 h 22"/>
                <a:gd name="T4" fmla="*/ 17 w 18"/>
                <a:gd name="T5" fmla="*/ 10 h 22"/>
                <a:gd name="T6" fmla="*/ 9 w 18"/>
                <a:gd name="T7" fmla="*/ 21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9" y="21"/>
                  </a:moveTo>
                  <a:lnTo>
                    <a:pt x="0" y="0"/>
                  </a:lnTo>
                  <a:lnTo>
                    <a:pt x="17" y="10"/>
                  </a:lnTo>
                  <a:lnTo>
                    <a:pt x="9"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8" name="Freeform 135"/>
            <p:cNvSpPr>
              <a:spLocks/>
            </p:cNvSpPr>
            <p:nvPr/>
          </p:nvSpPr>
          <p:spPr bwMode="auto">
            <a:xfrm>
              <a:off x="1724" y="2062"/>
              <a:ext cx="26" cy="22"/>
            </a:xfrm>
            <a:custGeom>
              <a:avLst/>
              <a:gdLst>
                <a:gd name="T0" fmla="*/ 0 w 26"/>
                <a:gd name="T1" fmla="*/ 11 h 22"/>
                <a:gd name="T2" fmla="*/ 17 w 26"/>
                <a:gd name="T3" fmla="*/ 21 h 22"/>
                <a:gd name="T4" fmla="*/ 25 w 26"/>
                <a:gd name="T5" fmla="*/ 10 h 22"/>
                <a:gd name="T6" fmla="*/ 8 w 26"/>
                <a:gd name="T7" fmla="*/ 0 h 22"/>
                <a:gd name="T8" fmla="*/ 0 w 26"/>
                <a:gd name="T9" fmla="*/ 11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0" y="11"/>
                  </a:moveTo>
                  <a:lnTo>
                    <a:pt x="17" y="21"/>
                  </a:lnTo>
                  <a:lnTo>
                    <a:pt x="25" y="10"/>
                  </a:lnTo>
                  <a:lnTo>
                    <a:pt x="8"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9" name="Freeform 136"/>
            <p:cNvSpPr>
              <a:spLocks/>
            </p:cNvSpPr>
            <p:nvPr/>
          </p:nvSpPr>
          <p:spPr bwMode="auto">
            <a:xfrm>
              <a:off x="1734" y="2051"/>
              <a:ext cx="18" cy="23"/>
            </a:xfrm>
            <a:custGeom>
              <a:avLst/>
              <a:gdLst>
                <a:gd name="T0" fmla="*/ 0 w 18"/>
                <a:gd name="T1" fmla="*/ 11 h 23"/>
                <a:gd name="T2" fmla="*/ 17 w 18"/>
                <a:gd name="T3" fmla="*/ 22 h 23"/>
                <a:gd name="T4" fmla="*/ 9 w 18"/>
                <a:gd name="T5" fmla="*/ 0 h 23"/>
                <a:gd name="T6" fmla="*/ 0 w 18"/>
                <a:gd name="T7" fmla="*/ 11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0" y="11"/>
                  </a:moveTo>
                  <a:lnTo>
                    <a:pt x="17" y="22"/>
                  </a:lnTo>
                  <a:lnTo>
                    <a:pt x="9"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0" name="Freeform 137"/>
            <p:cNvSpPr>
              <a:spLocks/>
            </p:cNvSpPr>
            <p:nvPr/>
          </p:nvSpPr>
          <p:spPr bwMode="auto">
            <a:xfrm>
              <a:off x="1742" y="2051"/>
              <a:ext cx="19" cy="23"/>
            </a:xfrm>
            <a:custGeom>
              <a:avLst/>
              <a:gdLst>
                <a:gd name="T0" fmla="*/ 8 w 19"/>
                <a:gd name="T1" fmla="*/ 22 h 23"/>
                <a:gd name="T2" fmla="*/ 0 w 19"/>
                <a:gd name="T3" fmla="*/ 0 h 23"/>
                <a:gd name="T4" fmla="*/ 18 w 19"/>
                <a:gd name="T5" fmla="*/ 11 h 23"/>
                <a:gd name="T6" fmla="*/ 8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8" y="22"/>
                  </a:moveTo>
                  <a:lnTo>
                    <a:pt x="0" y="0"/>
                  </a:lnTo>
                  <a:lnTo>
                    <a:pt x="18" y="11"/>
                  </a:lnTo>
                  <a:lnTo>
                    <a:pt x="8"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1" name="Freeform 138"/>
            <p:cNvSpPr>
              <a:spLocks/>
            </p:cNvSpPr>
            <p:nvPr/>
          </p:nvSpPr>
          <p:spPr bwMode="auto">
            <a:xfrm>
              <a:off x="1734" y="2051"/>
              <a:ext cx="27" cy="23"/>
            </a:xfrm>
            <a:custGeom>
              <a:avLst/>
              <a:gdLst>
                <a:gd name="T0" fmla="*/ 0 w 27"/>
                <a:gd name="T1" fmla="*/ 11 h 23"/>
                <a:gd name="T2" fmla="*/ 17 w 27"/>
                <a:gd name="T3" fmla="*/ 22 h 23"/>
                <a:gd name="T4" fmla="*/ 26 w 27"/>
                <a:gd name="T5" fmla="*/ 11 h 23"/>
                <a:gd name="T6" fmla="*/ 9 w 27"/>
                <a:gd name="T7" fmla="*/ 0 h 23"/>
                <a:gd name="T8" fmla="*/ 0 w 27"/>
                <a:gd name="T9" fmla="*/ 1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11"/>
                  </a:moveTo>
                  <a:lnTo>
                    <a:pt x="17" y="22"/>
                  </a:lnTo>
                  <a:lnTo>
                    <a:pt x="26" y="11"/>
                  </a:lnTo>
                  <a:lnTo>
                    <a:pt x="9"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42" name="Freeform 139"/>
            <p:cNvSpPr>
              <a:spLocks/>
            </p:cNvSpPr>
            <p:nvPr/>
          </p:nvSpPr>
          <p:spPr bwMode="auto">
            <a:xfrm>
              <a:off x="1742" y="2039"/>
              <a:ext cx="19" cy="24"/>
            </a:xfrm>
            <a:custGeom>
              <a:avLst/>
              <a:gdLst>
                <a:gd name="T0" fmla="*/ 0 w 19"/>
                <a:gd name="T1" fmla="*/ 11 h 24"/>
                <a:gd name="T2" fmla="*/ 18 w 19"/>
                <a:gd name="T3" fmla="*/ 23 h 24"/>
                <a:gd name="T4" fmla="*/ 10 w 19"/>
                <a:gd name="T5" fmla="*/ 0 h 24"/>
                <a:gd name="T6" fmla="*/ 0 w 19"/>
                <a:gd name="T7" fmla="*/ 11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11"/>
                  </a:moveTo>
                  <a:lnTo>
                    <a:pt x="18" y="23"/>
                  </a:lnTo>
                  <a:lnTo>
                    <a:pt x="10"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3" name="Freeform 140"/>
            <p:cNvSpPr>
              <a:spLocks/>
            </p:cNvSpPr>
            <p:nvPr/>
          </p:nvSpPr>
          <p:spPr bwMode="auto">
            <a:xfrm>
              <a:off x="1753" y="2039"/>
              <a:ext cx="17" cy="24"/>
            </a:xfrm>
            <a:custGeom>
              <a:avLst/>
              <a:gdLst>
                <a:gd name="T0" fmla="*/ 7 w 17"/>
                <a:gd name="T1" fmla="*/ 23 h 24"/>
                <a:gd name="T2" fmla="*/ 0 w 17"/>
                <a:gd name="T3" fmla="*/ 0 h 24"/>
                <a:gd name="T4" fmla="*/ 16 w 17"/>
                <a:gd name="T5" fmla="*/ 11 h 24"/>
                <a:gd name="T6" fmla="*/ 7 w 17"/>
                <a:gd name="T7" fmla="*/ 23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7" y="23"/>
                  </a:moveTo>
                  <a:lnTo>
                    <a:pt x="0" y="0"/>
                  </a:lnTo>
                  <a:lnTo>
                    <a:pt x="16" y="11"/>
                  </a:lnTo>
                  <a:lnTo>
                    <a:pt x="7"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4" name="Freeform 141"/>
            <p:cNvSpPr>
              <a:spLocks/>
            </p:cNvSpPr>
            <p:nvPr/>
          </p:nvSpPr>
          <p:spPr bwMode="auto">
            <a:xfrm>
              <a:off x="1742" y="2039"/>
              <a:ext cx="28" cy="24"/>
            </a:xfrm>
            <a:custGeom>
              <a:avLst/>
              <a:gdLst>
                <a:gd name="T0" fmla="*/ 0 w 28"/>
                <a:gd name="T1" fmla="*/ 11 h 24"/>
                <a:gd name="T2" fmla="*/ 17 w 28"/>
                <a:gd name="T3" fmla="*/ 23 h 24"/>
                <a:gd name="T4" fmla="*/ 27 w 28"/>
                <a:gd name="T5" fmla="*/ 11 h 24"/>
                <a:gd name="T6" fmla="*/ 10 w 28"/>
                <a:gd name="T7" fmla="*/ 0 h 24"/>
                <a:gd name="T8" fmla="*/ 0 w 28"/>
                <a:gd name="T9" fmla="*/ 11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0" y="11"/>
                  </a:moveTo>
                  <a:lnTo>
                    <a:pt x="17" y="23"/>
                  </a:lnTo>
                  <a:lnTo>
                    <a:pt x="27" y="11"/>
                  </a:lnTo>
                  <a:lnTo>
                    <a:pt x="10"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45" name="Freeform 142"/>
            <p:cNvSpPr>
              <a:spLocks/>
            </p:cNvSpPr>
            <p:nvPr/>
          </p:nvSpPr>
          <p:spPr bwMode="auto">
            <a:xfrm>
              <a:off x="1753" y="2030"/>
              <a:ext cx="17" cy="22"/>
            </a:xfrm>
            <a:custGeom>
              <a:avLst/>
              <a:gdLst>
                <a:gd name="T0" fmla="*/ 0 w 17"/>
                <a:gd name="T1" fmla="*/ 10 h 22"/>
                <a:gd name="T2" fmla="*/ 16 w 17"/>
                <a:gd name="T3" fmla="*/ 21 h 22"/>
                <a:gd name="T4" fmla="*/ 10 w 17"/>
                <a:gd name="T5" fmla="*/ 0 h 22"/>
                <a:gd name="T6" fmla="*/ 0 w 17"/>
                <a:gd name="T7" fmla="*/ 1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10"/>
                  </a:moveTo>
                  <a:lnTo>
                    <a:pt x="16" y="21"/>
                  </a:lnTo>
                  <a:lnTo>
                    <a:pt x="10" y="0"/>
                  </a:lnTo>
                  <a:lnTo>
                    <a:pt x="0" y="1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6" name="Freeform 143"/>
            <p:cNvSpPr>
              <a:spLocks/>
            </p:cNvSpPr>
            <p:nvPr/>
          </p:nvSpPr>
          <p:spPr bwMode="auto">
            <a:xfrm>
              <a:off x="1761" y="2030"/>
              <a:ext cx="18" cy="22"/>
            </a:xfrm>
            <a:custGeom>
              <a:avLst/>
              <a:gdLst>
                <a:gd name="T0" fmla="*/ 6 w 18"/>
                <a:gd name="T1" fmla="*/ 21 h 22"/>
                <a:gd name="T2" fmla="*/ 0 w 18"/>
                <a:gd name="T3" fmla="*/ 0 h 22"/>
                <a:gd name="T4" fmla="*/ 17 w 18"/>
                <a:gd name="T5" fmla="*/ 11 h 22"/>
                <a:gd name="T6" fmla="*/ 6 w 18"/>
                <a:gd name="T7" fmla="*/ 21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6" y="21"/>
                  </a:moveTo>
                  <a:lnTo>
                    <a:pt x="0" y="0"/>
                  </a:lnTo>
                  <a:lnTo>
                    <a:pt x="17" y="11"/>
                  </a:lnTo>
                  <a:lnTo>
                    <a:pt x="6"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7" name="Freeform 144"/>
            <p:cNvSpPr>
              <a:spLocks/>
            </p:cNvSpPr>
            <p:nvPr/>
          </p:nvSpPr>
          <p:spPr bwMode="auto">
            <a:xfrm>
              <a:off x="1753" y="2030"/>
              <a:ext cx="24" cy="22"/>
            </a:xfrm>
            <a:custGeom>
              <a:avLst/>
              <a:gdLst>
                <a:gd name="T0" fmla="*/ 0 w 24"/>
                <a:gd name="T1" fmla="*/ 10 h 22"/>
                <a:gd name="T2" fmla="*/ 14 w 24"/>
                <a:gd name="T3" fmla="*/ 21 h 22"/>
                <a:gd name="T4" fmla="*/ 23 w 24"/>
                <a:gd name="T5" fmla="*/ 11 h 22"/>
                <a:gd name="T6" fmla="*/ 9 w 24"/>
                <a:gd name="T7" fmla="*/ 0 h 22"/>
                <a:gd name="T8" fmla="*/ 0 w 24"/>
                <a:gd name="T9" fmla="*/ 10 h 22"/>
                <a:gd name="T10" fmla="*/ 0 60000 65536"/>
                <a:gd name="T11" fmla="*/ 0 60000 65536"/>
                <a:gd name="T12" fmla="*/ 0 60000 65536"/>
                <a:gd name="T13" fmla="*/ 0 60000 65536"/>
                <a:gd name="T14" fmla="*/ 0 60000 65536"/>
                <a:gd name="T15" fmla="*/ 0 w 24"/>
                <a:gd name="T16" fmla="*/ 0 h 22"/>
                <a:gd name="T17" fmla="*/ 24 w 24"/>
                <a:gd name="T18" fmla="*/ 22 h 22"/>
              </a:gdLst>
              <a:ahLst/>
              <a:cxnLst>
                <a:cxn ang="T10">
                  <a:pos x="T0" y="T1"/>
                </a:cxn>
                <a:cxn ang="T11">
                  <a:pos x="T2" y="T3"/>
                </a:cxn>
                <a:cxn ang="T12">
                  <a:pos x="T4" y="T5"/>
                </a:cxn>
                <a:cxn ang="T13">
                  <a:pos x="T6" y="T7"/>
                </a:cxn>
                <a:cxn ang="T14">
                  <a:pos x="T8" y="T9"/>
                </a:cxn>
              </a:cxnLst>
              <a:rect l="T15" t="T16" r="T17" b="T18"/>
              <a:pathLst>
                <a:path w="24" h="22">
                  <a:moveTo>
                    <a:pt x="0" y="10"/>
                  </a:moveTo>
                  <a:lnTo>
                    <a:pt x="14" y="21"/>
                  </a:lnTo>
                  <a:lnTo>
                    <a:pt x="23" y="11"/>
                  </a:lnTo>
                  <a:lnTo>
                    <a:pt x="9" y="0"/>
                  </a:lnTo>
                  <a:lnTo>
                    <a:pt x="0" y="1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48" name="Freeform 145"/>
            <p:cNvSpPr>
              <a:spLocks/>
            </p:cNvSpPr>
            <p:nvPr/>
          </p:nvSpPr>
          <p:spPr bwMode="auto">
            <a:xfrm>
              <a:off x="1761" y="2021"/>
              <a:ext cx="18" cy="22"/>
            </a:xfrm>
            <a:custGeom>
              <a:avLst/>
              <a:gdLst>
                <a:gd name="T0" fmla="*/ 0 w 18"/>
                <a:gd name="T1" fmla="*/ 9 h 22"/>
                <a:gd name="T2" fmla="*/ 17 w 18"/>
                <a:gd name="T3" fmla="*/ 21 h 22"/>
                <a:gd name="T4" fmla="*/ 12 w 18"/>
                <a:gd name="T5" fmla="*/ 0 h 22"/>
                <a:gd name="T6" fmla="*/ 0 w 18"/>
                <a:gd name="T7" fmla="*/ 9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0" y="9"/>
                  </a:moveTo>
                  <a:lnTo>
                    <a:pt x="17" y="21"/>
                  </a:lnTo>
                  <a:lnTo>
                    <a:pt x="12"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9" name="Freeform 146"/>
            <p:cNvSpPr>
              <a:spLocks/>
            </p:cNvSpPr>
            <p:nvPr/>
          </p:nvSpPr>
          <p:spPr bwMode="auto">
            <a:xfrm>
              <a:off x="1773" y="2021"/>
              <a:ext cx="19" cy="22"/>
            </a:xfrm>
            <a:custGeom>
              <a:avLst/>
              <a:gdLst>
                <a:gd name="T0" fmla="*/ 4 w 19"/>
                <a:gd name="T1" fmla="*/ 21 h 22"/>
                <a:gd name="T2" fmla="*/ 0 w 19"/>
                <a:gd name="T3" fmla="*/ 0 h 22"/>
                <a:gd name="T4" fmla="*/ 18 w 19"/>
                <a:gd name="T5" fmla="*/ 12 h 22"/>
                <a:gd name="T6" fmla="*/ 4 w 19"/>
                <a:gd name="T7" fmla="*/ 21 h 22"/>
                <a:gd name="T8" fmla="*/ 0 60000 65536"/>
                <a:gd name="T9" fmla="*/ 0 60000 65536"/>
                <a:gd name="T10" fmla="*/ 0 60000 65536"/>
                <a:gd name="T11" fmla="*/ 0 60000 65536"/>
                <a:gd name="T12" fmla="*/ 0 w 19"/>
                <a:gd name="T13" fmla="*/ 0 h 22"/>
                <a:gd name="T14" fmla="*/ 19 w 19"/>
                <a:gd name="T15" fmla="*/ 22 h 22"/>
              </a:gdLst>
              <a:ahLst/>
              <a:cxnLst>
                <a:cxn ang="T8">
                  <a:pos x="T0" y="T1"/>
                </a:cxn>
                <a:cxn ang="T9">
                  <a:pos x="T2" y="T3"/>
                </a:cxn>
                <a:cxn ang="T10">
                  <a:pos x="T4" y="T5"/>
                </a:cxn>
                <a:cxn ang="T11">
                  <a:pos x="T6" y="T7"/>
                </a:cxn>
              </a:cxnLst>
              <a:rect l="T12" t="T13" r="T14" b="T15"/>
              <a:pathLst>
                <a:path w="19" h="22">
                  <a:moveTo>
                    <a:pt x="4" y="21"/>
                  </a:moveTo>
                  <a:lnTo>
                    <a:pt x="0" y="0"/>
                  </a:lnTo>
                  <a:lnTo>
                    <a:pt x="18" y="12"/>
                  </a:lnTo>
                  <a:lnTo>
                    <a:pt x="4"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0" name="Freeform 147"/>
            <p:cNvSpPr>
              <a:spLocks/>
            </p:cNvSpPr>
            <p:nvPr/>
          </p:nvSpPr>
          <p:spPr bwMode="auto">
            <a:xfrm>
              <a:off x="1761" y="2021"/>
              <a:ext cx="26" cy="22"/>
            </a:xfrm>
            <a:custGeom>
              <a:avLst/>
              <a:gdLst>
                <a:gd name="T0" fmla="*/ 0 w 26"/>
                <a:gd name="T1" fmla="*/ 9 h 22"/>
                <a:gd name="T2" fmla="*/ 14 w 26"/>
                <a:gd name="T3" fmla="*/ 21 h 22"/>
                <a:gd name="T4" fmla="*/ 25 w 26"/>
                <a:gd name="T5" fmla="*/ 12 h 22"/>
                <a:gd name="T6" fmla="*/ 10 w 26"/>
                <a:gd name="T7" fmla="*/ 0 h 22"/>
                <a:gd name="T8" fmla="*/ 0 w 26"/>
                <a:gd name="T9" fmla="*/ 9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0" y="9"/>
                  </a:moveTo>
                  <a:lnTo>
                    <a:pt x="14" y="21"/>
                  </a:lnTo>
                  <a:lnTo>
                    <a:pt x="25" y="12"/>
                  </a:lnTo>
                  <a:lnTo>
                    <a:pt x="10"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51" name="Freeform 148"/>
            <p:cNvSpPr>
              <a:spLocks/>
            </p:cNvSpPr>
            <p:nvPr/>
          </p:nvSpPr>
          <p:spPr bwMode="auto">
            <a:xfrm>
              <a:off x="1773" y="2010"/>
              <a:ext cx="19" cy="24"/>
            </a:xfrm>
            <a:custGeom>
              <a:avLst/>
              <a:gdLst>
                <a:gd name="T0" fmla="*/ 0 w 19"/>
                <a:gd name="T1" fmla="*/ 9 h 24"/>
                <a:gd name="T2" fmla="*/ 18 w 19"/>
                <a:gd name="T3" fmla="*/ 23 h 24"/>
                <a:gd name="T4" fmla="*/ 14 w 19"/>
                <a:gd name="T5" fmla="*/ 0 h 24"/>
                <a:gd name="T6" fmla="*/ 0 w 19"/>
                <a:gd name="T7" fmla="*/ 9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9"/>
                  </a:moveTo>
                  <a:lnTo>
                    <a:pt x="18" y="23"/>
                  </a:lnTo>
                  <a:lnTo>
                    <a:pt x="14"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2" name="Freeform 149"/>
            <p:cNvSpPr>
              <a:spLocks/>
            </p:cNvSpPr>
            <p:nvPr/>
          </p:nvSpPr>
          <p:spPr bwMode="auto">
            <a:xfrm>
              <a:off x="1785" y="2010"/>
              <a:ext cx="17" cy="24"/>
            </a:xfrm>
            <a:custGeom>
              <a:avLst/>
              <a:gdLst>
                <a:gd name="T0" fmla="*/ 3 w 17"/>
                <a:gd name="T1" fmla="*/ 23 h 24"/>
                <a:gd name="T2" fmla="*/ 0 w 17"/>
                <a:gd name="T3" fmla="*/ 0 h 24"/>
                <a:gd name="T4" fmla="*/ 16 w 17"/>
                <a:gd name="T5" fmla="*/ 13 h 24"/>
                <a:gd name="T6" fmla="*/ 3 w 17"/>
                <a:gd name="T7" fmla="*/ 23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3" y="23"/>
                  </a:moveTo>
                  <a:lnTo>
                    <a:pt x="0" y="0"/>
                  </a:lnTo>
                  <a:lnTo>
                    <a:pt x="16" y="13"/>
                  </a:lnTo>
                  <a:lnTo>
                    <a:pt x="3"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3" name="Freeform 150"/>
            <p:cNvSpPr>
              <a:spLocks/>
            </p:cNvSpPr>
            <p:nvPr/>
          </p:nvSpPr>
          <p:spPr bwMode="auto">
            <a:xfrm>
              <a:off x="1773" y="2010"/>
              <a:ext cx="24" cy="24"/>
            </a:xfrm>
            <a:custGeom>
              <a:avLst/>
              <a:gdLst>
                <a:gd name="T0" fmla="*/ 0 w 24"/>
                <a:gd name="T1" fmla="*/ 9 h 24"/>
                <a:gd name="T2" fmla="*/ 13 w 24"/>
                <a:gd name="T3" fmla="*/ 23 h 24"/>
                <a:gd name="T4" fmla="*/ 23 w 24"/>
                <a:gd name="T5" fmla="*/ 13 h 24"/>
                <a:gd name="T6" fmla="*/ 10 w 24"/>
                <a:gd name="T7" fmla="*/ 0 h 24"/>
                <a:gd name="T8" fmla="*/ 0 w 24"/>
                <a:gd name="T9" fmla="*/ 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9"/>
                  </a:moveTo>
                  <a:lnTo>
                    <a:pt x="13" y="23"/>
                  </a:lnTo>
                  <a:lnTo>
                    <a:pt x="23" y="13"/>
                  </a:lnTo>
                  <a:lnTo>
                    <a:pt x="10"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54" name="Freeform 151"/>
            <p:cNvSpPr>
              <a:spLocks/>
            </p:cNvSpPr>
            <p:nvPr/>
          </p:nvSpPr>
          <p:spPr bwMode="auto">
            <a:xfrm>
              <a:off x="1785" y="2000"/>
              <a:ext cx="17" cy="24"/>
            </a:xfrm>
            <a:custGeom>
              <a:avLst/>
              <a:gdLst>
                <a:gd name="T0" fmla="*/ 0 w 17"/>
                <a:gd name="T1" fmla="*/ 10 h 24"/>
                <a:gd name="T2" fmla="*/ 16 w 17"/>
                <a:gd name="T3" fmla="*/ 23 h 24"/>
                <a:gd name="T4" fmla="*/ 14 w 17"/>
                <a:gd name="T5" fmla="*/ 0 h 24"/>
                <a:gd name="T6" fmla="*/ 0 w 17"/>
                <a:gd name="T7" fmla="*/ 10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0" y="10"/>
                  </a:moveTo>
                  <a:lnTo>
                    <a:pt x="16" y="23"/>
                  </a:lnTo>
                  <a:lnTo>
                    <a:pt x="14" y="0"/>
                  </a:lnTo>
                  <a:lnTo>
                    <a:pt x="0" y="1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5" name="Freeform 152"/>
            <p:cNvSpPr>
              <a:spLocks/>
            </p:cNvSpPr>
            <p:nvPr/>
          </p:nvSpPr>
          <p:spPr bwMode="auto">
            <a:xfrm>
              <a:off x="1796" y="2000"/>
              <a:ext cx="19" cy="24"/>
            </a:xfrm>
            <a:custGeom>
              <a:avLst/>
              <a:gdLst>
                <a:gd name="T0" fmla="*/ 1 w 19"/>
                <a:gd name="T1" fmla="*/ 23 h 24"/>
                <a:gd name="T2" fmla="*/ 0 w 19"/>
                <a:gd name="T3" fmla="*/ 0 h 24"/>
                <a:gd name="T4" fmla="*/ 18 w 19"/>
                <a:gd name="T5" fmla="*/ 13 h 24"/>
                <a:gd name="T6" fmla="*/ 1 w 19"/>
                <a:gd name="T7" fmla="*/ 23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1" y="23"/>
                  </a:moveTo>
                  <a:lnTo>
                    <a:pt x="0" y="0"/>
                  </a:lnTo>
                  <a:lnTo>
                    <a:pt x="18" y="13"/>
                  </a:lnTo>
                  <a:lnTo>
                    <a:pt x="1"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6" name="Freeform 153"/>
            <p:cNvSpPr>
              <a:spLocks/>
            </p:cNvSpPr>
            <p:nvPr/>
          </p:nvSpPr>
          <p:spPr bwMode="auto">
            <a:xfrm>
              <a:off x="1785" y="2000"/>
              <a:ext cx="26" cy="24"/>
            </a:xfrm>
            <a:custGeom>
              <a:avLst/>
              <a:gdLst>
                <a:gd name="T0" fmla="*/ 0 w 26"/>
                <a:gd name="T1" fmla="*/ 10 h 24"/>
                <a:gd name="T2" fmla="*/ 13 w 26"/>
                <a:gd name="T3" fmla="*/ 23 h 24"/>
                <a:gd name="T4" fmla="*/ 25 w 26"/>
                <a:gd name="T5" fmla="*/ 13 h 24"/>
                <a:gd name="T6" fmla="*/ 12 w 26"/>
                <a:gd name="T7" fmla="*/ 0 h 24"/>
                <a:gd name="T8" fmla="*/ 0 w 26"/>
                <a:gd name="T9" fmla="*/ 10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10"/>
                  </a:moveTo>
                  <a:lnTo>
                    <a:pt x="13" y="23"/>
                  </a:lnTo>
                  <a:lnTo>
                    <a:pt x="25" y="13"/>
                  </a:lnTo>
                  <a:lnTo>
                    <a:pt x="12" y="0"/>
                  </a:lnTo>
                  <a:lnTo>
                    <a:pt x="0" y="1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57" name="Freeform 154"/>
            <p:cNvSpPr>
              <a:spLocks/>
            </p:cNvSpPr>
            <p:nvPr/>
          </p:nvSpPr>
          <p:spPr bwMode="auto">
            <a:xfrm>
              <a:off x="1796" y="1990"/>
              <a:ext cx="19" cy="25"/>
            </a:xfrm>
            <a:custGeom>
              <a:avLst/>
              <a:gdLst>
                <a:gd name="T0" fmla="*/ 0 w 19"/>
                <a:gd name="T1" fmla="*/ 9 h 25"/>
                <a:gd name="T2" fmla="*/ 16 w 19"/>
                <a:gd name="T3" fmla="*/ 24 h 25"/>
                <a:gd name="T4" fmla="*/ 18 w 19"/>
                <a:gd name="T5" fmla="*/ 0 h 25"/>
                <a:gd name="T6" fmla="*/ 0 w 19"/>
                <a:gd name="T7" fmla="*/ 9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9"/>
                  </a:moveTo>
                  <a:lnTo>
                    <a:pt x="16" y="24"/>
                  </a:lnTo>
                  <a:lnTo>
                    <a:pt x="18"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8" name="Freeform 155"/>
            <p:cNvSpPr>
              <a:spLocks/>
            </p:cNvSpPr>
            <p:nvPr/>
          </p:nvSpPr>
          <p:spPr bwMode="auto">
            <a:xfrm>
              <a:off x="1810" y="1990"/>
              <a:ext cx="17" cy="25"/>
            </a:xfrm>
            <a:custGeom>
              <a:avLst/>
              <a:gdLst>
                <a:gd name="T0" fmla="*/ 0 w 17"/>
                <a:gd name="T1" fmla="*/ 24 h 25"/>
                <a:gd name="T2" fmla="*/ 1 w 17"/>
                <a:gd name="T3" fmla="*/ 0 h 25"/>
                <a:gd name="T4" fmla="*/ 16 w 17"/>
                <a:gd name="T5" fmla="*/ 15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1" y="0"/>
                  </a:lnTo>
                  <a:lnTo>
                    <a:pt x="16" y="15"/>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9" name="Freeform 156"/>
            <p:cNvSpPr>
              <a:spLocks/>
            </p:cNvSpPr>
            <p:nvPr/>
          </p:nvSpPr>
          <p:spPr bwMode="auto">
            <a:xfrm>
              <a:off x="1796" y="1990"/>
              <a:ext cx="27" cy="25"/>
            </a:xfrm>
            <a:custGeom>
              <a:avLst/>
              <a:gdLst>
                <a:gd name="T0" fmla="*/ 0 w 27"/>
                <a:gd name="T1" fmla="*/ 9 h 25"/>
                <a:gd name="T2" fmla="*/ 13 w 27"/>
                <a:gd name="T3" fmla="*/ 24 h 25"/>
                <a:gd name="T4" fmla="*/ 26 w 27"/>
                <a:gd name="T5" fmla="*/ 15 h 25"/>
                <a:gd name="T6" fmla="*/ 14 w 27"/>
                <a:gd name="T7" fmla="*/ 0 h 25"/>
                <a:gd name="T8" fmla="*/ 0 w 27"/>
                <a:gd name="T9" fmla="*/ 9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0" y="9"/>
                  </a:moveTo>
                  <a:lnTo>
                    <a:pt x="13" y="24"/>
                  </a:lnTo>
                  <a:lnTo>
                    <a:pt x="26" y="15"/>
                  </a:lnTo>
                  <a:lnTo>
                    <a:pt x="14"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0" name="Freeform 157"/>
            <p:cNvSpPr>
              <a:spLocks/>
            </p:cNvSpPr>
            <p:nvPr/>
          </p:nvSpPr>
          <p:spPr bwMode="auto">
            <a:xfrm>
              <a:off x="1810" y="1983"/>
              <a:ext cx="17" cy="22"/>
            </a:xfrm>
            <a:custGeom>
              <a:avLst/>
              <a:gdLst>
                <a:gd name="T0" fmla="*/ 0 w 17"/>
                <a:gd name="T1" fmla="*/ 7 h 22"/>
                <a:gd name="T2" fmla="*/ 12 w 17"/>
                <a:gd name="T3" fmla="*/ 21 h 22"/>
                <a:gd name="T4" fmla="*/ 16 w 17"/>
                <a:gd name="T5" fmla="*/ 0 h 22"/>
                <a:gd name="T6" fmla="*/ 0 w 17"/>
                <a:gd name="T7" fmla="*/ 7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7"/>
                  </a:moveTo>
                  <a:lnTo>
                    <a:pt x="12" y="21"/>
                  </a:lnTo>
                  <a:lnTo>
                    <a:pt x="16" y="0"/>
                  </a:lnTo>
                  <a:lnTo>
                    <a:pt x="0" y="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1" name="Freeform 158"/>
            <p:cNvSpPr>
              <a:spLocks/>
            </p:cNvSpPr>
            <p:nvPr/>
          </p:nvSpPr>
          <p:spPr bwMode="auto">
            <a:xfrm>
              <a:off x="1822" y="1983"/>
              <a:ext cx="18" cy="22"/>
            </a:xfrm>
            <a:custGeom>
              <a:avLst/>
              <a:gdLst>
                <a:gd name="T0" fmla="*/ 0 w 18"/>
                <a:gd name="T1" fmla="*/ 21 h 22"/>
                <a:gd name="T2" fmla="*/ 3 w 18"/>
                <a:gd name="T3" fmla="*/ 0 h 22"/>
                <a:gd name="T4" fmla="*/ 17 w 18"/>
                <a:gd name="T5" fmla="*/ 13 h 22"/>
                <a:gd name="T6" fmla="*/ 0 w 18"/>
                <a:gd name="T7" fmla="*/ 21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0" y="21"/>
                  </a:moveTo>
                  <a:lnTo>
                    <a:pt x="3" y="0"/>
                  </a:lnTo>
                  <a:lnTo>
                    <a:pt x="17" y="13"/>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2" name="Freeform 159"/>
            <p:cNvSpPr>
              <a:spLocks/>
            </p:cNvSpPr>
            <p:nvPr/>
          </p:nvSpPr>
          <p:spPr bwMode="auto">
            <a:xfrm>
              <a:off x="1810" y="1983"/>
              <a:ext cx="28" cy="22"/>
            </a:xfrm>
            <a:custGeom>
              <a:avLst/>
              <a:gdLst>
                <a:gd name="T0" fmla="*/ 0 w 28"/>
                <a:gd name="T1" fmla="*/ 7 h 22"/>
                <a:gd name="T2" fmla="*/ 12 w 28"/>
                <a:gd name="T3" fmla="*/ 21 h 22"/>
                <a:gd name="T4" fmla="*/ 27 w 28"/>
                <a:gd name="T5" fmla="*/ 13 h 22"/>
                <a:gd name="T6" fmla="*/ 15 w 28"/>
                <a:gd name="T7" fmla="*/ 0 h 22"/>
                <a:gd name="T8" fmla="*/ 0 w 28"/>
                <a:gd name="T9" fmla="*/ 7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0" y="7"/>
                  </a:moveTo>
                  <a:lnTo>
                    <a:pt x="12" y="21"/>
                  </a:lnTo>
                  <a:lnTo>
                    <a:pt x="27" y="13"/>
                  </a:lnTo>
                  <a:lnTo>
                    <a:pt x="15" y="0"/>
                  </a:lnTo>
                  <a:lnTo>
                    <a:pt x="0" y="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3" name="Freeform 160"/>
            <p:cNvSpPr>
              <a:spLocks/>
            </p:cNvSpPr>
            <p:nvPr/>
          </p:nvSpPr>
          <p:spPr bwMode="auto">
            <a:xfrm>
              <a:off x="1824" y="1973"/>
              <a:ext cx="18" cy="25"/>
            </a:xfrm>
            <a:custGeom>
              <a:avLst/>
              <a:gdLst>
                <a:gd name="T0" fmla="*/ 0 w 18"/>
                <a:gd name="T1" fmla="*/ 8 h 25"/>
                <a:gd name="T2" fmla="*/ 12 w 18"/>
                <a:gd name="T3" fmla="*/ 24 h 25"/>
                <a:gd name="T4" fmla="*/ 17 w 18"/>
                <a:gd name="T5" fmla="*/ 0 h 25"/>
                <a:gd name="T6" fmla="*/ 0 w 18"/>
                <a:gd name="T7" fmla="*/ 8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0" y="8"/>
                  </a:moveTo>
                  <a:lnTo>
                    <a:pt x="12" y="24"/>
                  </a:lnTo>
                  <a:lnTo>
                    <a:pt x="17" y="0"/>
                  </a:lnTo>
                  <a:lnTo>
                    <a:pt x="0" y="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4" name="Freeform 161"/>
            <p:cNvSpPr>
              <a:spLocks/>
            </p:cNvSpPr>
            <p:nvPr/>
          </p:nvSpPr>
          <p:spPr bwMode="auto">
            <a:xfrm>
              <a:off x="1837" y="1973"/>
              <a:ext cx="17" cy="25"/>
            </a:xfrm>
            <a:custGeom>
              <a:avLst/>
              <a:gdLst>
                <a:gd name="T0" fmla="*/ 0 w 17"/>
                <a:gd name="T1" fmla="*/ 24 h 25"/>
                <a:gd name="T2" fmla="*/ 5 w 17"/>
                <a:gd name="T3" fmla="*/ 0 h 25"/>
                <a:gd name="T4" fmla="*/ 16 w 17"/>
                <a:gd name="T5" fmla="*/ 16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5" y="0"/>
                  </a:lnTo>
                  <a:lnTo>
                    <a:pt x="16" y="16"/>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5" name="Freeform 162"/>
            <p:cNvSpPr>
              <a:spLocks/>
            </p:cNvSpPr>
            <p:nvPr/>
          </p:nvSpPr>
          <p:spPr bwMode="auto">
            <a:xfrm>
              <a:off x="1824" y="1973"/>
              <a:ext cx="26" cy="25"/>
            </a:xfrm>
            <a:custGeom>
              <a:avLst/>
              <a:gdLst>
                <a:gd name="T0" fmla="*/ 0 w 26"/>
                <a:gd name="T1" fmla="*/ 8 h 25"/>
                <a:gd name="T2" fmla="*/ 11 w 26"/>
                <a:gd name="T3" fmla="*/ 24 h 25"/>
                <a:gd name="T4" fmla="*/ 25 w 26"/>
                <a:gd name="T5" fmla="*/ 16 h 25"/>
                <a:gd name="T6" fmla="*/ 15 w 26"/>
                <a:gd name="T7" fmla="*/ 0 h 25"/>
                <a:gd name="T8" fmla="*/ 0 w 26"/>
                <a:gd name="T9" fmla="*/ 8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0" y="8"/>
                  </a:moveTo>
                  <a:lnTo>
                    <a:pt x="11" y="24"/>
                  </a:lnTo>
                  <a:lnTo>
                    <a:pt x="25" y="16"/>
                  </a:lnTo>
                  <a:lnTo>
                    <a:pt x="15" y="0"/>
                  </a:lnTo>
                  <a:lnTo>
                    <a:pt x="0" y="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6" name="Freeform 163"/>
            <p:cNvSpPr>
              <a:spLocks/>
            </p:cNvSpPr>
            <p:nvPr/>
          </p:nvSpPr>
          <p:spPr bwMode="auto">
            <a:xfrm>
              <a:off x="1840" y="1964"/>
              <a:ext cx="20" cy="26"/>
            </a:xfrm>
            <a:custGeom>
              <a:avLst/>
              <a:gdLst>
                <a:gd name="T0" fmla="*/ 0 w 20"/>
                <a:gd name="T1" fmla="*/ 8 h 26"/>
                <a:gd name="T2" fmla="*/ 10 w 20"/>
                <a:gd name="T3" fmla="*/ 25 h 26"/>
                <a:gd name="T4" fmla="*/ 19 w 20"/>
                <a:gd name="T5" fmla="*/ 0 h 26"/>
                <a:gd name="T6" fmla="*/ 0 w 20"/>
                <a:gd name="T7" fmla="*/ 8 h 26"/>
                <a:gd name="T8" fmla="*/ 0 60000 65536"/>
                <a:gd name="T9" fmla="*/ 0 60000 65536"/>
                <a:gd name="T10" fmla="*/ 0 60000 65536"/>
                <a:gd name="T11" fmla="*/ 0 60000 65536"/>
                <a:gd name="T12" fmla="*/ 0 w 20"/>
                <a:gd name="T13" fmla="*/ 0 h 26"/>
                <a:gd name="T14" fmla="*/ 20 w 20"/>
                <a:gd name="T15" fmla="*/ 26 h 26"/>
              </a:gdLst>
              <a:ahLst/>
              <a:cxnLst>
                <a:cxn ang="T8">
                  <a:pos x="T0" y="T1"/>
                </a:cxn>
                <a:cxn ang="T9">
                  <a:pos x="T2" y="T3"/>
                </a:cxn>
                <a:cxn ang="T10">
                  <a:pos x="T4" y="T5"/>
                </a:cxn>
                <a:cxn ang="T11">
                  <a:pos x="T6" y="T7"/>
                </a:cxn>
              </a:cxnLst>
              <a:rect l="T12" t="T13" r="T14" b="T15"/>
              <a:pathLst>
                <a:path w="20" h="26">
                  <a:moveTo>
                    <a:pt x="0" y="8"/>
                  </a:moveTo>
                  <a:lnTo>
                    <a:pt x="10" y="25"/>
                  </a:lnTo>
                  <a:lnTo>
                    <a:pt x="19" y="0"/>
                  </a:lnTo>
                  <a:lnTo>
                    <a:pt x="0" y="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7" name="Freeform 164"/>
            <p:cNvSpPr>
              <a:spLocks/>
            </p:cNvSpPr>
            <p:nvPr/>
          </p:nvSpPr>
          <p:spPr bwMode="auto">
            <a:xfrm>
              <a:off x="1849" y="1964"/>
              <a:ext cx="19" cy="26"/>
            </a:xfrm>
            <a:custGeom>
              <a:avLst/>
              <a:gdLst>
                <a:gd name="T0" fmla="*/ 0 w 19"/>
                <a:gd name="T1" fmla="*/ 25 h 26"/>
                <a:gd name="T2" fmla="*/ 8 w 19"/>
                <a:gd name="T3" fmla="*/ 0 h 26"/>
                <a:gd name="T4" fmla="*/ 18 w 19"/>
                <a:gd name="T5" fmla="*/ 16 h 26"/>
                <a:gd name="T6" fmla="*/ 0 w 19"/>
                <a:gd name="T7" fmla="*/ 25 h 26"/>
                <a:gd name="T8" fmla="*/ 0 60000 65536"/>
                <a:gd name="T9" fmla="*/ 0 60000 65536"/>
                <a:gd name="T10" fmla="*/ 0 60000 65536"/>
                <a:gd name="T11" fmla="*/ 0 60000 65536"/>
                <a:gd name="T12" fmla="*/ 0 w 19"/>
                <a:gd name="T13" fmla="*/ 0 h 26"/>
                <a:gd name="T14" fmla="*/ 19 w 19"/>
                <a:gd name="T15" fmla="*/ 26 h 26"/>
              </a:gdLst>
              <a:ahLst/>
              <a:cxnLst>
                <a:cxn ang="T8">
                  <a:pos x="T0" y="T1"/>
                </a:cxn>
                <a:cxn ang="T9">
                  <a:pos x="T2" y="T3"/>
                </a:cxn>
                <a:cxn ang="T10">
                  <a:pos x="T4" y="T5"/>
                </a:cxn>
                <a:cxn ang="T11">
                  <a:pos x="T6" y="T7"/>
                </a:cxn>
              </a:cxnLst>
              <a:rect l="T12" t="T13" r="T14" b="T15"/>
              <a:pathLst>
                <a:path w="19" h="26">
                  <a:moveTo>
                    <a:pt x="0" y="25"/>
                  </a:moveTo>
                  <a:lnTo>
                    <a:pt x="8" y="0"/>
                  </a:lnTo>
                  <a:lnTo>
                    <a:pt x="18" y="16"/>
                  </a:lnTo>
                  <a:lnTo>
                    <a:pt x="0" y="2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8" name="Freeform 165"/>
            <p:cNvSpPr>
              <a:spLocks/>
            </p:cNvSpPr>
            <p:nvPr/>
          </p:nvSpPr>
          <p:spPr bwMode="auto">
            <a:xfrm>
              <a:off x="1840" y="1964"/>
              <a:ext cx="28" cy="26"/>
            </a:xfrm>
            <a:custGeom>
              <a:avLst/>
              <a:gdLst>
                <a:gd name="T0" fmla="*/ 0 w 28"/>
                <a:gd name="T1" fmla="*/ 8 h 26"/>
                <a:gd name="T2" fmla="*/ 10 w 28"/>
                <a:gd name="T3" fmla="*/ 25 h 26"/>
                <a:gd name="T4" fmla="*/ 27 w 28"/>
                <a:gd name="T5" fmla="*/ 16 h 26"/>
                <a:gd name="T6" fmla="*/ 18 w 28"/>
                <a:gd name="T7" fmla="*/ 0 h 26"/>
                <a:gd name="T8" fmla="*/ 0 w 28"/>
                <a:gd name="T9" fmla="*/ 8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8"/>
                  </a:moveTo>
                  <a:lnTo>
                    <a:pt x="10" y="25"/>
                  </a:lnTo>
                  <a:lnTo>
                    <a:pt x="27" y="16"/>
                  </a:lnTo>
                  <a:lnTo>
                    <a:pt x="18" y="0"/>
                  </a:lnTo>
                  <a:lnTo>
                    <a:pt x="0" y="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9" name="Freeform 166"/>
            <p:cNvSpPr>
              <a:spLocks/>
            </p:cNvSpPr>
            <p:nvPr/>
          </p:nvSpPr>
          <p:spPr bwMode="auto">
            <a:xfrm>
              <a:off x="1859" y="1955"/>
              <a:ext cx="18" cy="27"/>
            </a:xfrm>
            <a:custGeom>
              <a:avLst/>
              <a:gdLst>
                <a:gd name="T0" fmla="*/ 0 w 18"/>
                <a:gd name="T1" fmla="*/ 9 h 27"/>
                <a:gd name="T2" fmla="*/ 8 w 18"/>
                <a:gd name="T3" fmla="*/ 26 h 27"/>
                <a:gd name="T4" fmla="*/ 17 w 18"/>
                <a:gd name="T5" fmla="*/ 0 h 27"/>
                <a:gd name="T6" fmla="*/ 0 w 18"/>
                <a:gd name="T7" fmla="*/ 9 h 27"/>
                <a:gd name="T8" fmla="*/ 0 60000 65536"/>
                <a:gd name="T9" fmla="*/ 0 60000 65536"/>
                <a:gd name="T10" fmla="*/ 0 60000 65536"/>
                <a:gd name="T11" fmla="*/ 0 60000 65536"/>
                <a:gd name="T12" fmla="*/ 0 w 18"/>
                <a:gd name="T13" fmla="*/ 0 h 27"/>
                <a:gd name="T14" fmla="*/ 18 w 18"/>
                <a:gd name="T15" fmla="*/ 27 h 27"/>
              </a:gdLst>
              <a:ahLst/>
              <a:cxnLst>
                <a:cxn ang="T8">
                  <a:pos x="T0" y="T1"/>
                </a:cxn>
                <a:cxn ang="T9">
                  <a:pos x="T2" y="T3"/>
                </a:cxn>
                <a:cxn ang="T10">
                  <a:pos x="T4" y="T5"/>
                </a:cxn>
                <a:cxn ang="T11">
                  <a:pos x="T6" y="T7"/>
                </a:cxn>
              </a:cxnLst>
              <a:rect l="T12" t="T13" r="T14" b="T15"/>
              <a:pathLst>
                <a:path w="18" h="27">
                  <a:moveTo>
                    <a:pt x="0" y="9"/>
                  </a:moveTo>
                  <a:lnTo>
                    <a:pt x="8" y="26"/>
                  </a:lnTo>
                  <a:lnTo>
                    <a:pt x="17"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0" name="Freeform 167"/>
            <p:cNvSpPr>
              <a:spLocks/>
            </p:cNvSpPr>
            <p:nvPr/>
          </p:nvSpPr>
          <p:spPr bwMode="auto">
            <a:xfrm>
              <a:off x="1867" y="1955"/>
              <a:ext cx="20" cy="27"/>
            </a:xfrm>
            <a:custGeom>
              <a:avLst/>
              <a:gdLst>
                <a:gd name="T0" fmla="*/ 0 w 20"/>
                <a:gd name="T1" fmla="*/ 26 h 27"/>
                <a:gd name="T2" fmla="*/ 10 w 20"/>
                <a:gd name="T3" fmla="*/ 0 h 27"/>
                <a:gd name="T4" fmla="*/ 19 w 20"/>
                <a:gd name="T5" fmla="*/ 17 h 27"/>
                <a:gd name="T6" fmla="*/ 0 w 20"/>
                <a:gd name="T7" fmla="*/ 26 h 27"/>
                <a:gd name="T8" fmla="*/ 0 60000 65536"/>
                <a:gd name="T9" fmla="*/ 0 60000 65536"/>
                <a:gd name="T10" fmla="*/ 0 60000 65536"/>
                <a:gd name="T11" fmla="*/ 0 60000 65536"/>
                <a:gd name="T12" fmla="*/ 0 w 20"/>
                <a:gd name="T13" fmla="*/ 0 h 27"/>
                <a:gd name="T14" fmla="*/ 20 w 20"/>
                <a:gd name="T15" fmla="*/ 27 h 27"/>
              </a:gdLst>
              <a:ahLst/>
              <a:cxnLst>
                <a:cxn ang="T8">
                  <a:pos x="T0" y="T1"/>
                </a:cxn>
                <a:cxn ang="T9">
                  <a:pos x="T2" y="T3"/>
                </a:cxn>
                <a:cxn ang="T10">
                  <a:pos x="T4" y="T5"/>
                </a:cxn>
                <a:cxn ang="T11">
                  <a:pos x="T6" y="T7"/>
                </a:cxn>
              </a:cxnLst>
              <a:rect l="T12" t="T13" r="T14" b="T15"/>
              <a:pathLst>
                <a:path w="20" h="27">
                  <a:moveTo>
                    <a:pt x="0" y="26"/>
                  </a:moveTo>
                  <a:lnTo>
                    <a:pt x="10" y="0"/>
                  </a:lnTo>
                  <a:lnTo>
                    <a:pt x="19" y="17"/>
                  </a:lnTo>
                  <a:lnTo>
                    <a:pt x="0"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1" name="Freeform 168"/>
            <p:cNvSpPr>
              <a:spLocks/>
            </p:cNvSpPr>
            <p:nvPr/>
          </p:nvSpPr>
          <p:spPr bwMode="auto">
            <a:xfrm>
              <a:off x="1859" y="1955"/>
              <a:ext cx="28" cy="27"/>
            </a:xfrm>
            <a:custGeom>
              <a:avLst/>
              <a:gdLst>
                <a:gd name="T0" fmla="*/ 0 w 28"/>
                <a:gd name="T1" fmla="*/ 9 h 27"/>
                <a:gd name="T2" fmla="*/ 8 w 28"/>
                <a:gd name="T3" fmla="*/ 26 h 27"/>
                <a:gd name="T4" fmla="*/ 27 w 28"/>
                <a:gd name="T5" fmla="*/ 17 h 27"/>
                <a:gd name="T6" fmla="*/ 18 w 28"/>
                <a:gd name="T7" fmla="*/ 0 h 27"/>
                <a:gd name="T8" fmla="*/ 0 w 28"/>
                <a:gd name="T9" fmla="*/ 9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0" y="9"/>
                  </a:moveTo>
                  <a:lnTo>
                    <a:pt x="8" y="26"/>
                  </a:lnTo>
                  <a:lnTo>
                    <a:pt x="27" y="17"/>
                  </a:lnTo>
                  <a:lnTo>
                    <a:pt x="18"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72" name="Freeform 169"/>
            <p:cNvSpPr>
              <a:spLocks/>
            </p:cNvSpPr>
            <p:nvPr/>
          </p:nvSpPr>
          <p:spPr bwMode="auto">
            <a:xfrm>
              <a:off x="1876" y="1949"/>
              <a:ext cx="21" cy="24"/>
            </a:xfrm>
            <a:custGeom>
              <a:avLst/>
              <a:gdLst>
                <a:gd name="T0" fmla="*/ 0 w 21"/>
                <a:gd name="T1" fmla="*/ 6 h 24"/>
                <a:gd name="T2" fmla="*/ 9 w 21"/>
                <a:gd name="T3" fmla="*/ 23 h 24"/>
                <a:gd name="T4" fmla="*/ 20 w 21"/>
                <a:gd name="T5" fmla="*/ 0 h 24"/>
                <a:gd name="T6" fmla="*/ 0 w 21"/>
                <a:gd name="T7" fmla="*/ 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6"/>
                  </a:moveTo>
                  <a:lnTo>
                    <a:pt x="9" y="23"/>
                  </a:lnTo>
                  <a:lnTo>
                    <a:pt x="20" y="0"/>
                  </a:lnTo>
                  <a:lnTo>
                    <a:pt x="0" y="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3" name="Freeform 170"/>
            <p:cNvSpPr>
              <a:spLocks/>
            </p:cNvSpPr>
            <p:nvPr/>
          </p:nvSpPr>
          <p:spPr bwMode="auto">
            <a:xfrm>
              <a:off x="1886" y="1949"/>
              <a:ext cx="19" cy="24"/>
            </a:xfrm>
            <a:custGeom>
              <a:avLst/>
              <a:gdLst>
                <a:gd name="T0" fmla="*/ 0 w 19"/>
                <a:gd name="T1" fmla="*/ 23 h 24"/>
                <a:gd name="T2" fmla="*/ 10 w 19"/>
                <a:gd name="T3" fmla="*/ 0 h 24"/>
                <a:gd name="T4" fmla="*/ 18 w 19"/>
                <a:gd name="T5" fmla="*/ 16 h 24"/>
                <a:gd name="T6" fmla="*/ 0 w 19"/>
                <a:gd name="T7" fmla="*/ 23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23"/>
                  </a:moveTo>
                  <a:lnTo>
                    <a:pt x="10" y="0"/>
                  </a:lnTo>
                  <a:lnTo>
                    <a:pt x="18" y="16"/>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4" name="Freeform 171"/>
            <p:cNvSpPr>
              <a:spLocks/>
            </p:cNvSpPr>
            <p:nvPr/>
          </p:nvSpPr>
          <p:spPr bwMode="auto">
            <a:xfrm>
              <a:off x="1876" y="1949"/>
              <a:ext cx="29" cy="24"/>
            </a:xfrm>
            <a:custGeom>
              <a:avLst/>
              <a:gdLst>
                <a:gd name="T0" fmla="*/ 0 w 29"/>
                <a:gd name="T1" fmla="*/ 6 h 24"/>
                <a:gd name="T2" fmla="*/ 9 w 29"/>
                <a:gd name="T3" fmla="*/ 23 h 24"/>
                <a:gd name="T4" fmla="*/ 28 w 29"/>
                <a:gd name="T5" fmla="*/ 16 h 24"/>
                <a:gd name="T6" fmla="*/ 20 w 29"/>
                <a:gd name="T7" fmla="*/ 0 h 24"/>
                <a:gd name="T8" fmla="*/ 0 w 29"/>
                <a:gd name="T9" fmla="*/ 6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0" y="6"/>
                  </a:moveTo>
                  <a:lnTo>
                    <a:pt x="9" y="23"/>
                  </a:lnTo>
                  <a:lnTo>
                    <a:pt x="28" y="16"/>
                  </a:lnTo>
                  <a:lnTo>
                    <a:pt x="20" y="0"/>
                  </a:lnTo>
                  <a:lnTo>
                    <a:pt x="0" y="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75" name="Freeform 172"/>
            <p:cNvSpPr>
              <a:spLocks/>
            </p:cNvSpPr>
            <p:nvPr/>
          </p:nvSpPr>
          <p:spPr bwMode="auto">
            <a:xfrm>
              <a:off x="1896" y="1942"/>
              <a:ext cx="21" cy="25"/>
            </a:xfrm>
            <a:custGeom>
              <a:avLst/>
              <a:gdLst>
                <a:gd name="T0" fmla="*/ 0 w 21"/>
                <a:gd name="T1" fmla="*/ 7 h 25"/>
                <a:gd name="T2" fmla="*/ 7 w 21"/>
                <a:gd name="T3" fmla="*/ 24 h 25"/>
                <a:gd name="T4" fmla="*/ 20 w 21"/>
                <a:gd name="T5" fmla="*/ 0 h 25"/>
                <a:gd name="T6" fmla="*/ 0 w 21"/>
                <a:gd name="T7" fmla="*/ 7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0" y="7"/>
                  </a:moveTo>
                  <a:lnTo>
                    <a:pt x="7" y="24"/>
                  </a:lnTo>
                  <a:lnTo>
                    <a:pt x="20" y="0"/>
                  </a:lnTo>
                  <a:lnTo>
                    <a:pt x="0" y="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6" name="Freeform 173"/>
            <p:cNvSpPr>
              <a:spLocks/>
            </p:cNvSpPr>
            <p:nvPr/>
          </p:nvSpPr>
          <p:spPr bwMode="auto">
            <a:xfrm>
              <a:off x="1904" y="1942"/>
              <a:ext cx="20" cy="25"/>
            </a:xfrm>
            <a:custGeom>
              <a:avLst/>
              <a:gdLst>
                <a:gd name="T0" fmla="*/ 0 w 20"/>
                <a:gd name="T1" fmla="*/ 24 h 25"/>
                <a:gd name="T2" fmla="*/ 12 w 20"/>
                <a:gd name="T3" fmla="*/ 0 h 25"/>
                <a:gd name="T4" fmla="*/ 19 w 20"/>
                <a:gd name="T5" fmla="*/ 17 h 25"/>
                <a:gd name="T6" fmla="*/ 0 w 20"/>
                <a:gd name="T7" fmla="*/ 24 h 25"/>
                <a:gd name="T8" fmla="*/ 0 60000 65536"/>
                <a:gd name="T9" fmla="*/ 0 60000 65536"/>
                <a:gd name="T10" fmla="*/ 0 60000 65536"/>
                <a:gd name="T11" fmla="*/ 0 60000 65536"/>
                <a:gd name="T12" fmla="*/ 0 w 20"/>
                <a:gd name="T13" fmla="*/ 0 h 25"/>
                <a:gd name="T14" fmla="*/ 20 w 20"/>
                <a:gd name="T15" fmla="*/ 25 h 25"/>
              </a:gdLst>
              <a:ahLst/>
              <a:cxnLst>
                <a:cxn ang="T8">
                  <a:pos x="T0" y="T1"/>
                </a:cxn>
                <a:cxn ang="T9">
                  <a:pos x="T2" y="T3"/>
                </a:cxn>
                <a:cxn ang="T10">
                  <a:pos x="T4" y="T5"/>
                </a:cxn>
                <a:cxn ang="T11">
                  <a:pos x="T6" y="T7"/>
                </a:cxn>
              </a:cxnLst>
              <a:rect l="T12" t="T13" r="T14" b="T15"/>
              <a:pathLst>
                <a:path w="20" h="25">
                  <a:moveTo>
                    <a:pt x="0" y="24"/>
                  </a:moveTo>
                  <a:lnTo>
                    <a:pt x="12" y="0"/>
                  </a:lnTo>
                  <a:lnTo>
                    <a:pt x="19" y="17"/>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7" name="Freeform 174"/>
            <p:cNvSpPr>
              <a:spLocks/>
            </p:cNvSpPr>
            <p:nvPr/>
          </p:nvSpPr>
          <p:spPr bwMode="auto">
            <a:xfrm>
              <a:off x="1896" y="1942"/>
              <a:ext cx="28" cy="25"/>
            </a:xfrm>
            <a:custGeom>
              <a:avLst/>
              <a:gdLst>
                <a:gd name="T0" fmla="*/ 0 w 28"/>
                <a:gd name="T1" fmla="*/ 7 h 25"/>
                <a:gd name="T2" fmla="*/ 7 w 28"/>
                <a:gd name="T3" fmla="*/ 24 h 25"/>
                <a:gd name="T4" fmla="*/ 27 w 28"/>
                <a:gd name="T5" fmla="*/ 17 h 25"/>
                <a:gd name="T6" fmla="*/ 20 w 28"/>
                <a:gd name="T7" fmla="*/ 0 h 25"/>
                <a:gd name="T8" fmla="*/ 0 w 28"/>
                <a:gd name="T9" fmla="*/ 7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7"/>
                  </a:moveTo>
                  <a:lnTo>
                    <a:pt x="7" y="24"/>
                  </a:lnTo>
                  <a:lnTo>
                    <a:pt x="27" y="17"/>
                  </a:lnTo>
                  <a:lnTo>
                    <a:pt x="20" y="0"/>
                  </a:lnTo>
                  <a:lnTo>
                    <a:pt x="0" y="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78" name="Freeform 175"/>
            <p:cNvSpPr>
              <a:spLocks/>
            </p:cNvSpPr>
            <p:nvPr/>
          </p:nvSpPr>
          <p:spPr bwMode="auto">
            <a:xfrm>
              <a:off x="1916" y="1935"/>
              <a:ext cx="23" cy="25"/>
            </a:xfrm>
            <a:custGeom>
              <a:avLst/>
              <a:gdLst>
                <a:gd name="T0" fmla="*/ 0 w 23"/>
                <a:gd name="T1" fmla="*/ 6 h 25"/>
                <a:gd name="T2" fmla="*/ 7 w 23"/>
                <a:gd name="T3" fmla="*/ 24 h 25"/>
                <a:gd name="T4" fmla="*/ 22 w 23"/>
                <a:gd name="T5" fmla="*/ 0 h 25"/>
                <a:gd name="T6" fmla="*/ 0 w 23"/>
                <a:gd name="T7" fmla="*/ 6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6"/>
                  </a:moveTo>
                  <a:lnTo>
                    <a:pt x="7" y="24"/>
                  </a:lnTo>
                  <a:lnTo>
                    <a:pt x="22" y="0"/>
                  </a:lnTo>
                  <a:lnTo>
                    <a:pt x="0" y="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9" name="Freeform 176"/>
            <p:cNvSpPr>
              <a:spLocks/>
            </p:cNvSpPr>
            <p:nvPr/>
          </p:nvSpPr>
          <p:spPr bwMode="auto">
            <a:xfrm>
              <a:off x="1923" y="1935"/>
              <a:ext cx="21" cy="25"/>
            </a:xfrm>
            <a:custGeom>
              <a:avLst/>
              <a:gdLst>
                <a:gd name="T0" fmla="*/ 0 w 21"/>
                <a:gd name="T1" fmla="*/ 24 h 25"/>
                <a:gd name="T2" fmla="*/ 13 w 21"/>
                <a:gd name="T3" fmla="*/ 0 h 25"/>
                <a:gd name="T4" fmla="*/ 20 w 21"/>
                <a:gd name="T5" fmla="*/ 17 h 25"/>
                <a:gd name="T6" fmla="*/ 0 w 21"/>
                <a:gd name="T7" fmla="*/ 24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0" y="24"/>
                  </a:moveTo>
                  <a:lnTo>
                    <a:pt x="13" y="0"/>
                  </a:lnTo>
                  <a:lnTo>
                    <a:pt x="20" y="17"/>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0" name="Freeform 177"/>
            <p:cNvSpPr>
              <a:spLocks/>
            </p:cNvSpPr>
            <p:nvPr/>
          </p:nvSpPr>
          <p:spPr bwMode="auto">
            <a:xfrm>
              <a:off x="1916" y="1935"/>
              <a:ext cx="28" cy="25"/>
            </a:xfrm>
            <a:custGeom>
              <a:avLst/>
              <a:gdLst>
                <a:gd name="T0" fmla="*/ 0 w 28"/>
                <a:gd name="T1" fmla="*/ 6 h 25"/>
                <a:gd name="T2" fmla="*/ 6 w 28"/>
                <a:gd name="T3" fmla="*/ 24 h 25"/>
                <a:gd name="T4" fmla="*/ 27 w 28"/>
                <a:gd name="T5" fmla="*/ 17 h 25"/>
                <a:gd name="T6" fmla="*/ 20 w 28"/>
                <a:gd name="T7" fmla="*/ 0 h 25"/>
                <a:gd name="T8" fmla="*/ 0 w 28"/>
                <a:gd name="T9" fmla="*/ 6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6"/>
                  </a:moveTo>
                  <a:lnTo>
                    <a:pt x="6" y="24"/>
                  </a:lnTo>
                  <a:lnTo>
                    <a:pt x="27" y="17"/>
                  </a:lnTo>
                  <a:lnTo>
                    <a:pt x="20" y="0"/>
                  </a:lnTo>
                  <a:lnTo>
                    <a:pt x="0" y="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81" name="Freeform 178"/>
            <p:cNvSpPr>
              <a:spLocks/>
            </p:cNvSpPr>
            <p:nvPr/>
          </p:nvSpPr>
          <p:spPr bwMode="auto">
            <a:xfrm>
              <a:off x="1938" y="1928"/>
              <a:ext cx="23" cy="26"/>
            </a:xfrm>
            <a:custGeom>
              <a:avLst/>
              <a:gdLst>
                <a:gd name="T0" fmla="*/ 0 w 23"/>
                <a:gd name="T1" fmla="*/ 6 h 26"/>
                <a:gd name="T2" fmla="*/ 6 w 23"/>
                <a:gd name="T3" fmla="*/ 25 h 26"/>
                <a:gd name="T4" fmla="*/ 22 w 23"/>
                <a:gd name="T5" fmla="*/ 0 h 26"/>
                <a:gd name="T6" fmla="*/ 0 w 23"/>
                <a:gd name="T7" fmla="*/ 6 h 26"/>
                <a:gd name="T8" fmla="*/ 0 60000 65536"/>
                <a:gd name="T9" fmla="*/ 0 60000 65536"/>
                <a:gd name="T10" fmla="*/ 0 60000 65536"/>
                <a:gd name="T11" fmla="*/ 0 60000 65536"/>
                <a:gd name="T12" fmla="*/ 0 w 23"/>
                <a:gd name="T13" fmla="*/ 0 h 26"/>
                <a:gd name="T14" fmla="*/ 23 w 23"/>
                <a:gd name="T15" fmla="*/ 26 h 26"/>
              </a:gdLst>
              <a:ahLst/>
              <a:cxnLst>
                <a:cxn ang="T8">
                  <a:pos x="T0" y="T1"/>
                </a:cxn>
                <a:cxn ang="T9">
                  <a:pos x="T2" y="T3"/>
                </a:cxn>
                <a:cxn ang="T10">
                  <a:pos x="T4" y="T5"/>
                </a:cxn>
                <a:cxn ang="T11">
                  <a:pos x="T6" y="T7"/>
                </a:cxn>
              </a:cxnLst>
              <a:rect l="T12" t="T13" r="T14" b="T15"/>
              <a:pathLst>
                <a:path w="23" h="26">
                  <a:moveTo>
                    <a:pt x="0" y="6"/>
                  </a:moveTo>
                  <a:lnTo>
                    <a:pt x="6" y="25"/>
                  </a:lnTo>
                  <a:lnTo>
                    <a:pt x="22" y="0"/>
                  </a:lnTo>
                  <a:lnTo>
                    <a:pt x="0" y="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2" name="Freeform 179"/>
            <p:cNvSpPr>
              <a:spLocks/>
            </p:cNvSpPr>
            <p:nvPr/>
          </p:nvSpPr>
          <p:spPr bwMode="auto">
            <a:xfrm>
              <a:off x="1943" y="1928"/>
              <a:ext cx="23" cy="26"/>
            </a:xfrm>
            <a:custGeom>
              <a:avLst/>
              <a:gdLst>
                <a:gd name="T0" fmla="*/ 0 w 23"/>
                <a:gd name="T1" fmla="*/ 25 h 26"/>
                <a:gd name="T2" fmla="*/ 16 w 23"/>
                <a:gd name="T3" fmla="*/ 0 h 26"/>
                <a:gd name="T4" fmla="*/ 22 w 23"/>
                <a:gd name="T5" fmla="*/ 18 h 26"/>
                <a:gd name="T6" fmla="*/ 0 w 23"/>
                <a:gd name="T7" fmla="*/ 25 h 26"/>
                <a:gd name="T8" fmla="*/ 0 60000 65536"/>
                <a:gd name="T9" fmla="*/ 0 60000 65536"/>
                <a:gd name="T10" fmla="*/ 0 60000 65536"/>
                <a:gd name="T11" fmla="*/ 0 60000 65536"/>
                <a:gd name="T12" fmla="*/ 0 w 23"/>
                <a:gd name="T13" fmla="*/ 0 h 26"/>
                <a:gd name="T14" fmla="*/ 23 w 23"/>
                <a:gd name="T15" fmla="*/ 26 h 26"/>
              </a:gdLst>
              <a:ahLst/>
              <a:cxnLst>
                <a:cxn ang="T8">
                  <a:pos x="T0" y="T1"/>
                </a:cxn>
                <a:cxn ang="T9">
                  <a:pos x="T2" y="T3"/>
                </a:cxn>
                <a:cxn ang="T10">
                  <a:pos x="T4" y="T5"/>
                </a:cxn>
                <a:cxn ang="T11">
                  <a:pos x="T6" y="T7"/>
                </a:cxn>
              </a:cxnLst>
              <a:rect l="T12" t="T13" r="T14" b="T15"/>
              <a:pathLst>
                <a:path w="23" h="26">
                  <a:moveTo>
                    <a:pt x="0" y="25"/>
                  </a:moveTo>
                  <a:lnTo>
                    <a:pt x="16" y="0"/>
                  </a:lnTo>
                  <a:lnTo>
                    <a:pt x="22" y="18"/>
                  </a:lnTo>
                  <a:lnTo>
                    <a:pt x="0" y="2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3" name="Freeform 180"/>
            <p:cNvSpPr>
              <a:spLocks/>
            </p:cNvSpPr>
            <p:nvPr/>
          </p:nvSpPr>
          <p:spPr bwMode="auto">
            <a:xfrm>
              <a:off x="1938" y="1928"/>
              <a:ext cx="28" cy="26"/>
            </a:xfrm>
            <a:custGeom>
              <a:avLst/>
              <a:gdLst>
                <a:gd name="T0" fmla="*/ 0 w 28"/>
                <a:gd name="T1" fmla="*/ 6 h 26"/>
                <a:gd name="T2" fmla="*/ 6 w 28"/>
                <a:gd name="T3" fmla="*/ 25 h 26"/>
                <a:gd name="T4" fmla="*/ 27 w 28"/>
                <a:gd name="T5" fmla="*/ 18 h 26"/>
                <a:gd name="T6" fmla="*/ 21 w 28"/>
                <a:gd name="T7" fmla="*/ 0 h 26"/>
                <a:gd name="T8" fmla="*/ 0 w 28"/>
                <a:gd name="T9" fmla="*/ 6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6"/>
                  </a:moveTo>
                  <a:lnTo>
                    <a:pt x="6" y="25"/>
                  </a:lnTo>
                  <a:lnTo>
                    <a:pt x="27" y="18"/>
                  </a:lnTo>
                  <a:lnTo>
                    <a:pt x="21" y="0"/>
                  </a:lnTo>
                  <a:lnTo>
                    <a:pt x="0" y="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84" name="Freeform 181"/>
            <p:cNvSpPr>
              <a:spLocks/>
            </p:cNvSpPr>
            <p:nvPr/>
          </p:nvSpPr>
          <p:spPr bwMode="auto">
            <a:xfrm>
              <a:off x="1960" y="1923"/>
              <a:ext cx="24" cy="23"/>
            </a:xfrm>
            <a:custGeom>
              <a:avLst/>
              <a:gdLst>
                <a:gd name="T0" fmla="*/ 0 w 24"/>
                <a:gd name="T1" fmla="*/ 5 h 23"/>
                <a:gd name="T2" fmla="*/ 5 w 24"/>
                <a:gd name="T3" fmla="*/ 22 h 23"/>
                <a:gd name="T4" fmla="*/ 23 w 24"/>
                <a:gd name="T5" fmla="*/ 0 h 23"/>
                <a:gd name="T6" fmla="*/ 0 w 24"/>
                <a:gd name="T7" fmla="*/ 5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5"/>
                  </a:moveTo>
                  <a:lnTo>
                    <a:pt x="5" y="22"/>
                  </a:lnTo>
                  <a:lnTo>
                    <a:pt x="23" y="0"/>
                  </a:lnTo>
                  <a:lnTo>
                    <a:pt x="0" y="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5" name="Freeform 182"/>
            <p:cNvSpPr>
              <a:spLocks/>
            </p:cNvSpPr>
            <p:nvPr/>
          </p:nvSpPr>
          <p:spPr bwMode="auto">
            <a:xfrm>
              <a:off x="1965" y="1923"/>
              <a:ext cx="24" cy="23"/>
            </a:xfrm>
            <a:custGeom>
              <a:avLst/>
              <a:gdLst>
                <a:gd name="T0" fmla="*/ 0 w 24"/>
                <a:gd name="T1" fmla="*/ 22 h 23"/>
                <a:gd name="T2" fmla="*/ 18 w 24"/>
                <a:gd name="T3" fmla="*/ 0 h 23"/>
                <a:gd name="T4" fmla="*/ 23 w 24"/>
                <a:gd name="T5" fmla="*/ 16 h 23"/>
                <a:gd name="T6" fmla="*/ 0 w 24"/>
                <a:gd name="T7" fmla="*/ 22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18" y="0"/>
                  </a:lnTo>
                  <a:lnTo>
                    <a:pt x="23" y="16"/>
                  </a:lnTo>
                  <a:lnTo>
                    <a:pt x="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6" name="Freeform 183"/>
            <p:cNvSpPr>
              <a:spLocks/>
            </p:cNvSpPr>
            <p:nvPr/>
          </p:nvSpPr>
          <p:spPr bwMode="auto">
            <a:xfrm>
              <a:off x="1960" y="1923"/>
              <a:ext cx="29" cy="23"/>
            </a:xfrm>
            <a:custGeom>
              <a:avLst/>
              <a:gdLst>
                <a:gd name="T0" fmla="*/ 0 w 29"/>
                <a:gd name="T1" fmla="*/ 5 h 23"/>
                <a:gd name="T2" fmla="*/ 5 w 29"/>
                <a:gd name="T3" fmla="*/ 22 h 23"/>
                <a:gd name="T4" fmla="*/ 28 w 29"/>
                <a:gd name="T5" fmla="*/ 16 h 23"/>
                <a:gd name="T6" fmla="*/ 23 w 29"/>
                <a:gd name="T7" fmla="*/ 0 h 23"/>
                <a:gd name="T8" fmla="*/ 0 w 29"/>
                <a:gd name="T9" fmla="*/ 5 h 23"/>
                <a:gd name="T10" fmla="*/ 0 60000 65536"/>
                <a:gd name="T11" fmla="*/ 0 60000 65536"/>
                <a:gd name="T12" fmla="*/ 0 60000 65536"/>
                <a:gd name="T13" fmla="*/ 0 60000 65536"/>
                <a:gd name="T14" fmla="*/ 0 60000 65536"/>
                <a:gd name="T15" fmla="*/ 0 w 29"/>
                <a:gd name="T16" fmla="*/ 0 h 23"/>
                <a:gd name="T17" fmla="*/ 29 w 29"/>
                <a:gd name="T18" fmla="*/ 23 h 23"/>
              </a:gdLst>
              <a:ahLst/>
              <a:cxnLst>
                <a:cxn ang="T10">
                  <a:pos x="T0" y="T1"/>
                </a:cxn>
                <a:cxn ang="T11">
                  <a:pos x="T2" y="T3"/>
                </a:cxn>
                <a:cxn ang="T12">
                  <a:pos x="T4" y="T5"/>
                </a:cxn>
                <a:cxn ang="T13">
                  <a:pos x="T6" y="T7"/>
                </a:cxn>
                <a:cxn ang="T14">
                  <a:pos x="T8" y="T9"/>
                </a:cxn>
              </a:cxnLst>
              <a:rect l="T15" t="T16" r="T17" b="T18"/>
              <a:pathLst>
                <a:path w="29" h="23">
                  <a:moveTo>
                    <a:pt x="0" y="5"/>
                  </a:moveTo>
                  <a:lnTo>
                    <a:pt x="5" y="22"/>
                  </a:lnTo>
                  <a:lnTo>
                    <a:pt x="28" y="16"/>
                  </a:lnTo>
                  <a:lnTo>
                    <a:pt x="23" y="0"/>
                  </a:lnTo>
                  <a:lnTo>
                    <a:pt x="0" y="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87" name="Freeform 184"/>
            <p:cNvSpPr>
              <a:spLocks/>
            </p:cNvSpPr>
            <p:nvPr/>
          </p:nvSpPr>
          <p:spPr bwMode="auto">
            <a:xfrm>
              <a:off x="1983" y="1917"/>
              <a:ext cx="23" cy="24"/>
            </a:xfrm>
            <a:custGeom>
              <a:avLst/>
              <a:gdLst>
                <a:gd name="T0" fmla="*/ 0 w 23"/>
                <a:gd name="T1" fmla="*/ 5 h 24"/>
                <a:gd name="T2" fmla="*/ 4 w 23"/>
                <a:gd name="T3" fmla="*/ 23 h 24"/>
                <a:gd name="T4" fmla="*/ 22 w 23"/>
                <a:gd name="T5" fmla="*/ 0 h 24"/>
                <a:gd name="T6" fmla="*/ 0 w 23"/>
                <a:gd name="T7" fmla="*/ 5 h 24"/>
                <a:gd name="T8" fmla="*/ 0 60000 65536"/>
                <a:gd name="T9" fmla="*/ 0 60000 65536"/>
                <a:gd name="T10" fmla="*/ 0 60000 65536"/>
                <a:gd name="T11" fmla="*/ 0 60000 65536"/>
                <a:gd name="T12" fmla="*/ 0 w 23"/>
                <a:gd name="T13" fmla="*/ 0 h 24"/>
                <a:gd name="T14" fmla="*/ 23 w 23"/>
                <a:gd name="T15" fmla="*/ 24 h 24"/>
              </a:gdLst>
              <a:ahLst/>
              <a:cxnLst>
                <a:cxn ang="T8">
                  <a:pos x="T0" y="T1"/>
                </a:cxn>
                <a:cxn ang="T9">
                  <a:pos x="T2" y="T3"/>
                </a:cxn>
                <a:cxn ang="T10">
                  <a:pos x="T4" y="T5"/>
                </a:cxn>
                <a:cxn ang="T11">
                  <a:pos x="T6" y="T7"/>
                </a:cxn>
              </a:cxnLst>
              <a:rect l="T12" t="T13" r="T14" b="T15"/>
              <a:pathLst>
                <a:path w="23" h="24">
                  <a:moveTo>
                    <a:pt x="0" y="5"/>
                  </a:moveTo>
                  <a:lnTo>
                    <a:pt x="4" y="23"/>
                  </a:lnTo>
                  <a:lnTo>
                    <a:pt x="22" y="0"/>
                  </a:lnTo>
                  <a:lnTo>
                    <a:pt x="0" y="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8" name="Freeform 185"/>
            <p:cNvSpPr>
              <a:spLocks/>
            </p:cNvSpPr>
            <p:nvPr/>
          </p:nvSpPr>
          <p:spPr bwMode="auto">
            <a:xfrm>
              <a:off x="1988" y="1917"/>
              <a:ext cx="26" cy="24"/>
            </a:xfrm>
            <a:custGeom>
              <a:avLst/>
              <a:gdLst>
                <a:gd name="T0" fmla="*/ 0 w 26"/>
                <a:gd name="T1" fmla="*/ 23 h 24"/>
                <a:gd name="T2" fmla="*/ 20 w 26"/>
                <a:gd name="T3" fmla="*/ 0 h 24"/>
                <a:gd name="T4" fmla="*/ 25 w 26"/>
                <a:gd name="T5" fmla="*/ 17 h 24"/>
                <a:gd name="T6" fmla="*/ 0 w 26"/>
                <a:gd name="T7" fmla="*/ 23 h 24"/>
                <a:gd name="T8" fmla="*/ 0 60000 65536"/>
                <a:gd name="T9" fmla="*/ 0 60000 65536"/>
                <a:gd name="T10" fmla="*/ 0 60000 65536"/>
                <a:gd name="T11" fmla="*/ 0 60000 65536"/>
                <a:gd name="T12" fmla="*/ 0 w 26"/>
                <a:gd name="T13" fmla="*/ 0 h 24"/>
                <a:gd name="T14" fmla="*/ 26 w 26"/>
                <a:gd name="T15" fmla="*/ 24 h 24"/>
              </a:gdLst>
              <a:ahLst/>
              <a:cxnLst>
                <a:cxn ang="T8">
                  <a:pos x="T0" y="T1"/>
                </a:cxn>
                <a:cxn ang="T9">
                  <a:pos x="T2" y="T3"/>
                </a:cxn>
                <a:cxn ang="T10">
                  <a:pos x="T4" y="T5"/>
                </a:cxn>
                <a:cxn ang="T11">
                  <a:pos x="T6" y="T7"/>
                </a:cxn>
              </a:cxnLst>
              <a:rect l="T12" t="T13" r="T14" b="T15"/>
              <a:pathLst>
                <a:path w="26" h="24">
                  <a:moveTo>
                    <a:pt x="0" y="23"/>
                  </a:moveTo>
                  <a:lnTo>
                    <a:pt x="20" y="0"/>
                  </a:lnTo>
                  <a:lnTo>
                    <a:pt x="25" y="17"/>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9" name="Freeform 186"/>
            <p:cNvSpPr>
              <a:spLocks/>
            </p:cNvSpPr>
            <p:nvPr/>
          </p:nvSpPr>
          <p:spPr bwMode="auto">
            <a:xfrm>
              <a:off x="1983" y="1917"/>
              <a:ext cx="31" cy="24"/>
            </a:xfrm>
            <a:custGeom>
              <a:avLst/>
              <a:gdLst>
                <a:gd name="T0" fmla="*/ 0 w 31"/>
                <a:gd name="T1" fmla="*/ 5 h 24"/>
                <a:gd name="T2" fmla="*/ 5 w 31"/>
                <a:gd name="T3" fmla="*/ 23 h 24"/>
                <a:gd name="T4" fmla="*/ 30 w 31"/>
                <a:gd name="T5" fmla="*/ 17 h 24"/>
                <a:gd name="T6" fmla="*/ 25 w 31"/>
                <a:gd name="T7" fmla="*/ 0 h 24"/>
                <a:gd name="T8" fmla="*/ 0 w 31"/>
                <a:gd name="T9" fmla="*/ 5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0" y="5"/>
                  </a:moveTo>
                  <a:lnTo>
                    <a:pt x="5" y="23"/>
                  </a:lnTo>
                  <a:lnTo>
                    <a:pt x="30" y="17"/>
                  </a:lnTo>
                  <a:lnTo>
                    <a:pt x="25" y="0"/>
                  </a:lnTo>
                  <a:lnTo>
                    <a:pt x="0" y="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0" name="Freeform 187"/>
            <p:cNvSpPr>
              <a:spLocks/>
            </p:cNvSpPr>
            <p:nvPr/>
          </p:nvSpPr>
          <p:spPr bwMode="auto">
            <a:xfrm>
              <a:off x="2005" y="1912"/>
              <a:ext cx="28" cy="24"/>
            </a:xfrm>
            <a:custGeom>
              <a:avLst/>
              <a:gdLst>
                <a:gd name="T0" fmla="*/ 0 w 28"/>
                <a:gd name="T1" fmla="*/ 5 h 24"/>
                <a:gd name="T2" fmla="*/ 5 w 28"/>
                <a:gd name="T3" fmla="*/ 23 h 24"/>
                <a:gd name="T4" fmla="*/ 27 w 28"/>
                <a:gd name="T5" fmla="*/ 0 h 24"/>
                <a:gd name="T6" fmla="*/ 0 w 28"/>
                <a:gd name="T7" fmla="*/ 5 h 24"/>
                <a:gd name="T8" fmla="*/ 0 60000 65536"/>
                <a:gd name="T9" fmla="*/ 0 60000 65536"/>
                <a:gd name="T10" fmla="*/ 0 60000 65536"/>
                <a:gd name="T11" fmla="*/ 0 60000 65536"/>
                <a:gd name="T12" fmla="*/ 0 w 28"/>
                <a:gd name="T13" fmla="*/ 0 h 24"/>
                <a:gd name="T14" fmla="*/ 28 w 28"/>
                <a:gd name="T15" fmla="*/ 24 h 24"/>
              </a:gdLst>
              <a:ahLst/>
              <a:cxnLst>
                <a:cxn ang="T8">
                  <a:pos x="T0" y="T1"/>
                </a:cxn>
                <a:cxn ang="T9">
                  <a:pos x="T2" y="T3"/>
                </a:cxn>
                <a:cxn ang="T10">
                  <a:pos x="T4" y="T5"/>
                </a:cxn>
                <a:cxn ang="T11">
                  <a:pos x="T6" y="T7"/>
                </a:cxn>
              </a:cxnLst>
              <a:rect l="T12" t="T13" r="T14" b="T15"/>
              <a:pathLst>
                <a:path w="28" h="24">
                  <a:moveTo>
                    <a:pt x="0" y="5"/>
                  </a:moveTo>
                  <a:lnTo>
                    <a:pt x="5" y="23"/>
                  </a:lnTo>
                  <a:lnTo>
                    <a:pt x="27" y="0"/>
                  </a:lnTo>
                  <a:lnTo>
                    <a:pt x="0" y="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1" name="Freeform 188"/>
            <p:cNvSpPr>
              <a:spLocks/>
            </p:cNvSpPr>
            <p:nvPr/>
          </p:nvSpPr>
          <p:spPr bwMode="auto">
            <a:xfrm>
              <a:off x="2013" y="1912"/>
              <a:ext cx="24" cy="24"/>
            </a:xfrm>
            <a:custGeom>
              <a:avLst/>
              <a:gdLst>
                <a:gd name="T0" fmla="*/ 0 w 24"/>
                <a:gd name="T1" fmla="*/ 23 h 24"/>
                <a:gd name="T2" fmla="*/ 19 w 24"/>
                <a:gd name="T3" fmla="*/ 0 h 24"/>
                <a:gd name="T4" fmla="*/ 23 w 24"/>
                <a:gd name="T5" fmla="*/ 17 h 24"/>
                <a:gd name="T6" fmla="*/ 0 w 24"/>
                <a:gd name="T7" fmla="*/ 23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3"/>
                  </a:moveTo>
                  <a:lnTo>
                    <a:pt x="19" y="0"/>
                  </a:lnTo>
                  <a:lnTo>
                    <a:pt x="23" y="17"/>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2" name="Freeform 189"/>
            <p:cNvSpPr>
              <a:spLocks/>
            </p:cNvSpPr>
            <p:nvPr/>
          </p:nvSpPr>
          <p:spPr bwMode="auto">
            <a:xfrm>
              <a:off x="2005" y="1912"/>
              <a:ext cx="32" cy="24"/>
            </a:xfrm>
            <a:custGeom>
              <a:avLst/>
              <a:gdLst>
                <a:gd name="T0" fmla="*/ 0 w 32"/>
                <a:gd name="T1" fmla="*/ 5 h 24"/>
                <a:gd name="T2" fmla="*/ 5 w 32"/>
                <a:gd name="T3" fmla="*/ 23 h 24"/>
                <a:gd name="T4" fmla="*/ 31 w 32"/>
                <a:gd name="T5" fmla="*/ 17 h 24"/>
                <a:gd name="T6" fmla="*/ 26 w 32"/>
                <a:gd name="T7" fmla="*/ 0 h 24"/>
                <a:gd name="T8" fmla="*/ 0 w 32"/>
                <a:gd name="T9" fmla="*/ 5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0" y="5"/>
                  </a:moveTo>
                  <a:lnTo>
                    <a:pt x="5" y="23"/>
                  </a:lnTo>
                  <a:lnTo>
                    <a:pt x="31" y="17"/>
                  </a:lnTo>
                  <a:lnTo>
                    <a:pt x="26" y="0"/>
                  </a:lnTo>
                  <a:lnTo>
                    <a:pt x="0" y="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3" name="Freeform 190"/>
            <p:cNvSpPr>
              <a:spLocks/>
            </p:cNvSpPr>
            <p:nvPr/>
          </p:nvSpPr>
          <p:spPr bwMode="auto">
            <a:xfrm>
              <a:off x="2032" y="1906"/>
              <a:ext cx="25" cy="25"/>
            </a:xfrm>
            <a:custGeom>
              <a:avLst/>
              <a:gdLst>
                <a:gd name="T0" fmla="*/ 0 w 25"/>
                <a:gd name="T1" fmla="*/ 4 h 25"/>
                <a:gd name="T2" fmla="*/ 3 w 25"/>
                <a:gd name="T3" fmla="*/ 24 h 25"/>
                <a:gd name="T4" fmla="*/ 24 w 25"/>
                <a:gd name="T5" fmla="*/ 0 h 25"/>
                <a:gd name="T6" fmla="*/ 0 w 25"/>
                <a:gd name="T7" fmla="*/ 4 h 25"/>
                <a:gd name="T8" fmla="*/ 0 60000 65536"/>
                <a:gd name="T9" fmla="*/ 0 60000 65536"/>
                <a:gd name="T10" fmla="*/ 0 60000 65536"/>
                <a:gd name="T11" fmla="*/ 0 60000 65536"/>
                <a:gd name="T12" fmla="*/ 0 w 25"/>
                <a:gd name="T13" fmla="*/ 0 h 25"/>
                <a:gd name="T14" fmla="*/ 25 w 25"/>
                <a:gd name="T15" fmla="*/ 25 h 25"/>
              </a:gdLst>
              <a:ahLst/>
              <a:cxnLst>
                <a:cxn ang="T8">
                  <a:pos x="T0" y="T1"/>
                </a:cxn>
                <a:cxn ang="T9">
                  <a:pos x="T2" y="T3"/>
                </a:cxn>
                <a:cxn ang="T10">
                  <a:pos x="T4" y="T5"/>
                </a:cxn>
                <a:cxn ang="T11">
                  <a:pos x="T6" y="T7"/>
                </a:cxn>
              </a:cxnLst>
              <a:rect l="T12" t="T13" r="T14" b="T15"/>
              <a:pathLst>
                <a:path w="25" h="25">
                  <a:moveTo>
                    <a:pt x="0" y="4"/>
                  </a:moveTo>
                  <a:lnTo>
                    <a:pt x="3" y="24"/>
                  </a:lnTo>
                  <a:lnTo>
                    <a:pt x="24" y="0"/>
                  </a:lnTo>
                  <a:lnTo>
                    <a:pt x="0" y="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4" name="Freeform 191"/>
            <p:cNvSpPr>
              <a:spLocks/>
            </p:cNvSpPr>
            <p:nvPr/>
          </p:nvSpPr>
          <p:spPr bwMode="auto">
            <a:xfrm>
              <a:off x="2036" y="1906"/>
              <a:ext cx="24" cy="25"/>
            </a:xfrm>
            <a:custGeom>
              <a:avLst/>
              <a:gdLst>
                <a:gd name="T0" fmla="*/ 0 w 24"/>
                <a:gd name="T1" fmla="*/ 24 h 25"/>
                <a:gd name="T2" fmla="*/ 19 w 24"/>
                <a:gd name="T3" fmla="*/ 0 h 25"/>
                <a:gd name="T4" fmla="*/ 23 w 24"/>
                <a:gd name="T5" fmla="*/ 18 h 25"/>
                <a:gd name="T6" fmla="*/ 0 w 24"/>
                <a:gd name="T7" fmla="*/ 24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24"/>
                  </a:moveTo>
                  <a:lnTo>
                    <a:pt x="19" y="0"/>
                  </a:lnTo>
                  <a:lnTo>
                    <a:pt x="23" y="18"/>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5" name="Freeform 192"/>
            <p:cNvSpPr>
              <a:spLocks/>
            </p:cNvSpPr>
            <p:nvPr/>
          </p:nvSpPr>
          <p:spPr bwMode="auto">
            <a:xfrm>
              <a:off x="2032" y="1906"/>
              <a:ext cx="28" cy="25"/>
            </a:xfrm>
            <a:custGeom>
              <a:avLst/>
              <a:gdLst>
                <a:gd name="T0" fmla="*/ 0 w 28"/>
                <a:gd name="T1" fmla="*/ 4 h 25"/>
                <a:gd name="T2" fmla="*/ 3 w 28"/>
                <a:gd name="T3" fmla="*/ 24 h 25"/>
                <a:gd name="T4" fmla="*/ 27 w 28"/>
                <a:gd name="T5" fmla="*/ 18 h 25"/>
                <a:gd name="T6" fmla="*/ 23 w 28"/>
                <a:gd name="T7" fmla="*/ 0 h 25"/>
                <a:gd name="T8" fmla="*/ 0 w 28"/>
                <a:gd name="T9" fmla="*/ 4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4"/>
                  </a:moveTo>
                  <a:lnTo>
                    <a:pt x="3" y="24"/>
                  </a:lnTo>
                  <a:lnTo>
                    <a:pt x="27" y="18"/>
                  </a:lnTo>
                  <a:lnTo>
                    <a:pt x="23" y="0"/>
                  </a:lnTo>
                  <a:lnTo>
                    <a:pt x="0" y="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6" name="Freeform 193"/>
            <p:cNvSpPr>
              <a:spLocks/>
            </p:cNvSpPr>
            <p:nvPr/>
          </p:nvSpPr>
          <p:spPr bwMode="auto">
            <a:xfrm>
              <a:off x="2056" y="1904"/>
              <a:ext cx="28" cy="21"/>
            </a:xfrm>
            <a:custGeom>
              <a:avLst/>
              <a:gdLst>
                <a:gd name="T0" fmla="*/ 0 w 28"/>
                <a:gd name="T1" fmla="*/ 4 h 21"/>
                <a:gd name="T2" fmla="*/ 4 w 28"/>
                <a:gd name="T3" fmla="*/ 20 h 21"/>
                <a:gd name="T4" fmla="*/ 27 w 28"/>
                <a:gd name="T5" fmla="*/ 0 h 21"/>
                <a:gd name="T6" fmla="*/ 0 w 28"/>
                <a:gd name="T7" fmla="*/ 4 h 21"/>
                <a:gd name="T8" fmla="*/ 0 60000 65536"/>
                <a:gd name="T9" fmla="*/ 0 60000 65536"/>
                <a:gd name="T10" fmla="*/ 0 60000 65536"/>
                <a:gd name="T11" fmla="*/ 0 60000 65536"/>
                <a:gd name="T12" fmla="*/ 0 w 28"/>
                <a:gd name="T13" fmla="*/ 0 h 21"/>
                <a:gd name="T14" fmla="*/ 28 w 28"/>
                <a:gd name="T15" fmla="*/ 21 h 21"/>
              </a:gdLst>
              <a:ahLst/>
              <a:cxnLst>
                <a:cxn ang="T8">
                  <a:pos x="T0" y="T1"/>
                </a:cxn>
                <a:cxn ang="T9">
                  <a:pos x="T2" y="T3"/>
                </a:cxn>
                <a:cxn ang="T10">
                  <a:pos x="T4" y="T5"/>
                </a:cxn>
                <a:cxn ang="T11">
                  <a:pos x="T6" y="T7"/>
                </a:cxn>
              </a:cxnLst>
              <a:rect l="T12" t="T13" r="T14" b="T15"/>
              <a:pathLst>
                <a:path w="28" h="21">
                  <a:moveTo>
                    <a:pt x="0" y="4"/>
                  </a:moveTo>
                  <a:lnTo>
                    <a:pt x="4" y="20"/>
                  </a:lnTo>
                  <a:lnTo>
                    <a:pt x="27" y="0"/>
                  </a:lnTo>
                  <a:lnTo>
                    <a:pt x="0" y="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7" name="Freeform 194"/>
            <p:cNvSpPr>
              <a:spLocks/>
            </p:cNvSpPr>
            <p:nvPr/>
          </p:nvSpPr>
          <p:spPr bwMode="auto">
            <a:xfrm>
              <a:off x="2059" y="1904"/>
              <a:ext cx="29" cy="21"/>
            </a:xfrm>
            <a:custGeom>
              <a:avLst/>
              <a:gdLst>
                <a:gd name="T0" fmla="*/ 0 w 29"/>
                <a:gd name="T1" fmla="*/ 20 h 21"/>
                <a:gd name="T2" fmla="*/ 23 w 29"/>
                <a:gd name="T3" fmla="*/ 0 h 21"/>
                <a:gd name="T4" fmla="*/ 28 w 29"/>
                <a:gd name="T5" fmla="*/ 16 h 21"/>
                <a:gd name="T6" fmla="*/ 0 w 29"/>
                <a:gd name="T7" fmla="*/ 2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0"/>
                  </a:moveTo>
                  <a:lnTo>
                    <a:pt x="23" y="0"/>
                  </a:lnTo>
                  <a:lnTo>
                    <a:pt x="28" y="16"/>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8" name="Freeform 195"/>
            <p:cNvSpPr>
              <a:spLocks/>
            </p:cNvSpPr>
            <p:nvPr/>
          </p:nvSpPr>
          <p:spPr bwMode="auto">
            <a:xfrm>
              <a:off x="2056" y="1904"/>
              <a:ext cx="32" cy="21"/>
            </a:xfrm>
            <a:custGeom>
              <a:avLst/>
              <a:gdLst>
                <a:gd name="T0" fmla="*/ 0 w 32"/>
                <a:gd name="T1" fmla="*/ 4 h 21"/>
                <a:gd name="T2" fmla="*/ 4 w 32"/>
                <a:gd name="T3" fmla="*/ 20 h 21"/>
                <a:gd name="T4" fmla="*/ 31 w 32"/>
                <a:gd name="T5" fmla="*/ 16 h 21"/>
                <a:gd name="T6" fmla="*/ 27 w 32"/>
                <a:gd name="T7" fmla="*/ 0 h 21"/>
                <a:gd name="T8" fmla="*/ 0 w 32"/>
                <a:gd name="T9" fmla="*/ 4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0" y="4"/>
                  </a:moveTo>
                  <a:lnTo>
                    <a:pt x="4" y="20"/>
                  </a:lnTo>
                  <a:lnTo>
                    <a:pt x="31" y="16"/>
                  </a:lnTo>
                  <a:lnTo>
                    <a:pt x="27" y="0"/>
                  </a:lnTo>
                  <a:lnTo>
                    <a:pt x="0" y="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9" name="Freeform 196"/>
            <p:cNvSpPr>
              <a:spLocks/>
            </p:cNvSpPr>
            <p:nvPr/>
          </p:nvSpPr>
          <p:spPr bwMode="auto">
            <a:xfrm>
              <a:off x="2083" y="1898"/>
              <a:ext cx="28" cy="23"/>
            </a:xfrm>
            <a:custGeom>
              <a:avLst/>
              <a:gdLst>
                <a:gd name="T0" fmla="*/ 0 w 28"/>
                <a:gd name="T1" fmla="*/ 4 h 23"/>
                <a:gd name="T2" fmla="*/ 3 w 28"/>
                <a:gd name="T3" fmla="*/ 22 h 23"/>
                <a:gd name="T4" fmla="*/ 27 w 28"/>
                <a:gd name="T5" fmla="*/ 0 h 23"/>
                <a:gd name="T6" fmla="*/ 0 w 28"/>
                <a:gd name="T7" fmla="*/ 4 h 23"/>
                <a:gd name="T8" fmla="*/ 0 60000 65536"/>
                <a:gd name="T9" fmla="*/ 0 60000 65536"/>
                <a:gd name="T10" fmla="*/ 0 60000 65536"/>
                <a:gd name="T11" fmla="*/ 0 60000 65536"/>
                <a:gd name="T12" fmla="*/ 0 w 28"/>
                <a:gd name="T13" fmla="*/ 0 h 23"/>
                <a:gd name="T14" fmla="*/ 28 w 28"/>
                <a:gd name="T15" fmla="*/ 23 h 23"/>
              </a:gdLst>
              <a:ahLst/>
              <a:cxnLst>
                <a:cxn ang="T8">
                  <a:pos x="T0" y="T1"/>
                </a:cxn>
                <a:cxn ang="T9">
                  <a:pos x="T2" y="T3"/>
                </a:cxn>
                <a:cxn ang="T10">
                  <a:pos x="T4" y="T5"/>
                </a:cxn>
                <a:cxn ang="T11">
                  <a:pos x="T6" y="T7"/>
                </a:cxn>
              </a:cxnLst>
              <a:rect l="T12" t="T13" r="T14" b="T15"/>
              <a:pathLst>
                <a:path w="28" h="23">
                  <a:moveTo>
                    <a:pt x="0" y="4"/>
                  </a:moveTo>
                  <a:lnTo>
                    <a:pt x="3" y="22"/>
                  </a:lnTo>
                  <a:lnTo>
                    <a:pt x="27" y="0"/>
                  </a:lnTo>
                  <a:lnTo>
                    <a:pt x="0" y="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0" name="Freeform 197"/>
            <p:cNvSpPr>
              <a:spLocks/>
            </p:cNvSpPr>
            <p:nvPr/>
          </p:nvSpPr>
          <p:spPr bwMode="auto">
            <a:xfrm>
              <a:off x="2087" y="1898"/>
              <a:ext cx="26" cy="23"/>
            </a:xfrm>
            <a:custGeom>
              <a:avLst/>
              <a:gdLst>
                <a:gd name="T0" fmla="*/ 0 w 26"/>
                <a:gd name="T1" fmla="*/ 22 h 23"/>
                <a:gd name="T2" fmla="*/ 22 w 26"/>
                <a:gd name="T3" fmla="*/ 0 h 23"/>
                <a:gd name="T4" fmla="*/ 25 w 26"/>
                <a:gd name="T5" fmla="*/ 18 h 23"/>
                <a:gd name="T6" fmla="*/ 0 w 26"/>
                <a:gd name="T7" fmla="*/ 22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0" y="22"/>
                  </a:moveTo>
                  <a:lnTo>
                    <a:pt x="22" y="0"/>
                  </a:lnTo>
                  <a:lnTo>
                    <a:pt x="25" y="18"/>
                  </a:lnTo>
                  <a:lnTo>
                    <a:pt x="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1" name="Freeform 198"/>
            <p:cNvSpPr>
              <a:spLocks/>
            </p:cNvSpPr>
            <p:nvPr/>
          </p:nvSpPr>
          <p:spPr bwMode="auto">
            <a:xfrm>
              <a:off x="2083" y="1898"/>
              <a:ext cx="30" cy="23"/>
            </a:xfrm>
            <a:custGeom>
              <a:avLst/>
              <a:gdLst>
                <a:gd name="T0" fmla="*/ 0 w 30"/>
                <a:gd name="T1" fmla="*/ 4 h 23"/>
                <a:gd name="T2" fmla="*/ 3 w 30"/>
                <a:gd name="T3" fmla="*/ 22 h 23"/>
                <a:gd name="T4" fmla="*/ 29 w 30"/>
                <a:gd name="T5" fmla="*/ 18 h 23"/>
                <a:gd name="T6" fmla="*/ 26 w 30"/>
                <a:gd name="T7" fmla="*/ 0 h 23"/>
                <a:gd name="T8" fmla="*/ 0 w 30"/>
                <a:gd name="T9" fmla="*/ 4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4"/>
                  </a:moveTo>
                  <a:lnTo>
                    <a:pt x="3" y="22"/>
                  </a:lnTo>
                  <a:lnTo>
                    <a:pt x="29" y="18"/>
                  </a:lnTo>
                  <a:lnTo>
                    <a:pt x="26" y="0"/>
                  </a:lnTo>
                  <a:lnTo>
                    <a:pt x="0" y="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02" name="Freeform 199"/>
            <p:cNvSpPr>
              <a:spLocks/>
            </p:cNvSpPr>
            <p:nvPr/>
          </p:nvSpPr>
          <p:spPr bwMode="auto">
            <a:xfrm>
              <a:off x="2110" y="1895"/>
              <a:ext cx="29" cy="23"/>
            </a:xfrm>
            <a:custGeom>
              <a:avLst/>
              <a:gdLst>
                <a:gd name="T0" fmla="*/ 0 w 29"/>
                <a:gd name="T1" fmla="*/ 3 h 23"/>
                <a:gd name="T2" fmla="*/ 3 w 29"/>
                <a:gd name="T3" fmla="*/ 22 h 23"/>
                <a:gd name="T4" fmla="*/ 28 w 29"/>
                <a:gd name="T5" fmla="*/ 0 h 23"/>
                <a:gd name="T6" fmla="*/ 0 w 29"/>
                <a:gd name="T7" fmla="*/ 3 h 23"/>
                <a:gd name="T8" fmla="*/ 0 60000 65536"/>
                <a:gd name="T9" fmla="*/ 0 60000 65536"/>
                <a:gd name="T10" fmla="*/ 0 60000 65536"/>
                <a:gd name="T11" fmla="*/ 0 60000 65536"/>
                <a:gd name="T12" fmla="*/ 0 w 29"/>
                <a:gd name="T13" fmla="*/ 0 h 23"/>
                <a:gd name="T14" fmla="*/ 29 w 29"/>
                <a:gd name="T15" fmla="*/ 23 h 23"/>
              </a:gdLst>
              <a:ahLst/>
              <a:cxnLst>
                <a:cxn ang="T8">
                  <a:pos x="T0" y="T1"/>
                </a:cxn>
                <a:cxn ang="T9">
                  <a:pos x="T2" y="T3"/>
                </a:cxn>
                <a:cxn ang="T10">
                  <a:pos x="T4" y="T5"/>
                </a:cxn>
                <a:cxn ang="T11">
                  <a:pos x="T6" y="T7"/>
                </a:cxn>
              </a:cxnLst>
              <a:rect l="T12" t="T13" r="T14" b="T15"/>
              <a:pathLst>
                <a:path w="29" h="23">
                  <a:moveTo>
                    <a:pt x="0" y="3"/>
                  </a:moveTo>
                  <a:lnTo>
                    <a:pt x="3" y="22"/>
                  </a:lnTo>
                  <a:lnTo>
                    <a:pt x="28" y="0"/>
                  </a:lnTo>
                  <a:lnTo>
                    <a:pt x="0" y="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3" name="Freeform 200"/>
            <p:cNvSpPr>
              <a:spLocks/>
            </p:cNvSpPr>
            <p:nvPr/>
          </p:nvSpPr>
          <p:spPr bwMode="auto">
            <a:xfrm>
              <a:off x="2112" y="1895"/>
              <a:ext cx="29" cy="23"/>
            </a:xfrm>
            <a:custGeom>
              <a:avLst/>
              <a:gdLst>
                <a:gd name="T0" fmla="*/ 0 w 29"/>
                <a:gd name="T1" fmla="*/ 22 h 23"/>
                <a:gd name="T2" fmla="*/ 25 w 29"/>
                <a:gd name="T3" fmla="*/ 0 h 23"/>
                <a:gd name="T4" fmla="*/ 28 w 29"/>
                <a:gd name="T5" fmla="*/ 18 h 23"/>
                <a:gd name="T6" fmla="*/ 0 w 29"/>
                <a:gd name="T7" fmla="*/ 22 h 23"/>
                <a:gd name="T8" fmla="*/ 0 60000 65536"/>
                <a:gd name="T9" fmla="*/ 0 60000 65536"/>
                <a:gd name="T10" fmla="*/ 0 60000 65536"/>
                <a:gd name="T11" fmla="*/ 0 60000 65536"/>
                <a:gd name="T12" fmla="*/ 0 w 29"/>
                <a:gd name="T13" fmla="*/ 0 h 23"/>
                <a:gd name="T14" fmla="*/ 29 w 29"/>
                <a:gd name="T15" fmla="*/ 23 h 23"/>
              </a:gdLst>
              <a:ahLst/>
              <a:cxnLst>
                <a:cxn ang="T8">
                  <a:pos x="T0" y="T1"/>
                </a:cxn>
                <a:cxn ang="T9">
                  <a:pos x="T2" y="T3"/>
                </a:cxn>
                <a:cxn ang="T10">
                  <a:pos x="T4" y="T5"/>
                </a:cxn>
                <a:cxn ang="T11">
                  <a:pos x="T6" y="T7"/>
                </a:cxn>
              </a:cxnLst>
              <a:rect l="T12" t="T13" r="T14" b="T15"/>
              <a:pathLst>
                <a:path w="29" h="23">
                  <a:moveTo>
                    <a:pt x="0" y="22"/>
                  </a:moveTo>
                  <a:lnTo>
                    <a:pt x="25" y="0"/>
                  </a:lnTo>
                  <a:lnTo>
                    <a:pt x="28" y="18"/>
                  </a:lnTo>
                  <a:lnTo>
                    <a:pt x="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4" name="Freeform 201"/>
            <p:cNvSpPr>
              <a:spLocks/>
            </p:cNvSpPr>
            <p:nvPr/>
          </p:nvSpPr>
          <p:spPr bwMode="auto">
            <a:xfrm>
              <a:off x="2110" y="1895"/>
              <a:ext cx="31" cy="23"/>
            </a:xfrm>
            <a:custGeom>
              <a:avLst/>
              <a:gdLst>
                <a:gd name="T0" fmla="*/ 0 w 31"/>
                <a:gd name="T1" fmla="*/ 3 h 23"/>
                <a:gd name="T2" fmla="*/ 2 w 31"/>
                <a:gd name="T3" fmla="*/ 22 h 23"/>
                <a:gd name="T4" fmla="*/ 30 w 31"/>
                <a:gd name="T5" fmla="*/ 18 h 23"/>
                <a:gd name="T6" fmla="*/ 27 w 31"/>
                <a:gd name="T7" fmla="*/ 0 h 23"/>
                <a:gd name="T8" fmla="*/ 0 w 31"/>
                <a:gd name="T9" fmla="*/ 3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0" y="3"/>
                  </a:moveTo>
                  <a:lnTo>
                    <a:pt x="2" y="22"/>
                  </a:lnTo>
                  <a:lnTo>
                    <a:pt x="30" y="18"/>
                  </a:lnTo>
                  <a:lnTo>
                    <a:pt x="27" y="0"/>
                  </a:lnTo>
                  <a:lnTo>
                    <a:pt x="0" y="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05" name="Freeform 202"/>
            <p:cNvSpPr>
              <a:spLocks/>
            </p:cNvSpPr>
            <p:nvPr/>
          </p:nvSpPr>
          <p:spPr bwMode="auto">
            <a:xfrm>
              <a:off x="2138" y="1892"/>
              <a:ext cx="28" cy="22"/>
            </a:xfrm>
            <a:custGeom>
              <a:avLst/>
              <a:gdLst>
                <a:gd name="T0" fmla="*/ 0 w 28"/>
                <a:gd name="T1" fmla="*/ 2 h 22"/>
                <a:gd name="T2" fmla="*/ 2 w 28"/>
                <a:gd name="T3" fmla="*/ 21 h 22"/>
                <a:gd name="T4" fmla="*/ 27 w 28"/>
                <a:gd name="T5" fmla="*/ 0 h 22"/>
                <a:gd name="T6" fmla="*/ 0 w 28"/>
                <a:gd name="T7" fmla="*/ 2 h 22"/>
                <a:gd name="T8" fmla="*/ 0 60000 65536"/>
                <a:gd name="T9" fmla="*/ 0 60000 65536"/>
                <a:gd name="T10" fmla="*/ 0 60000 65536"/>
                <a:gd name="T11" fmla="*/ 0 60000 65536"/>
                <a:gd name="T12" fmla="*/ 0 w 28"/>
                <a:gd name="T13" fmla="*/ 0 h 22"/>
                <a:gd name="T14" fmla="*/ 28 w 28"/>
                <a:gd name="T15" fmla="*/ 22 h 22"/>
              </a:gdLst>
              <a:ahLst/>
              <a:cxnLst>
                <a:cxn ang="T8">
                  <a:pos x="T0" y="T1"/>
                </a:cxn>
                <a:cxn ang="T9">
                  <a:pos x="T2" y="T3"/>
                </a:cxn>
                <a:cxn ang="T10">
                  <a:pos x="T4" y="T5"/>
                </a:cxn>
                <a:cxn ang="T11">
                  <a:pos x="T6" y="T7"/>
                </a:cxn>
              </a:cxnLst>
              <a:rect l="T12" t="T13" r="T14" b="T15"/>
              <a:pathLst>
                <a:path w="28" h="22">
                  <a:moveTo>
                    <a:pt x="0" y="2"/>
                  </a:moveTo>
                  <a:lnTo>
                    <a:pt x="2" y="21"/>
                  </a:lnTo>
                  <a:lnTo>
                    <a:pt x="27" y="0"/>
                  </a:lnTo>
                  <a:lnTo>
                    <a:pt x="0" y="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6" name="Freeform 203"/>
            <p:cNvSpPr>
              <a:spLocks/>
            </p:cNvSpPr>
            <p:nvPr/>
          </p:nvSpPr>
          <p:spPr bwMode="auto">
            <a:xfrm>
              <a:off x="2140" y="1892"/>
              <a:ext cx="31" cy="22"/>
            </a:xfrm>
            <a:custGeom>
              <a:avLst/>
              <a:gdLst>
                <a:gd name="T0" fmla="*/ 0 w 31"/>
                <a:gd name="T1" fmla="*/ 21 h 22"/>
                <a:gd name="T2" fmla="*/ 26 w 31"/>
                <a:gd name="T3" fmla="*/ 0 h 22"/>
                <a:gd name="T4" fmla="*/ 30 w 31"/>
                <a:gd name="T5" fmla="*/ 17 h 22"/>
                <a:gd name="T6" fmla="*/ 0 w 31"/>
                <a:gd name="T7" fmla="*/ 21 h 22"/>
                <a:gd name="T8" fmla="*/ 0 60000 65536"/>
                <a:gd name="T9" fmla="*/ 0 60000 65536"/>
                <a:gd name="T10" fmla="*/ 0 60000 65536"/>
                <a:gd name="T11" fmla="*/ 0 60000 65536"/>
                <a:gd name="T12" fmla="*/ 0 w 31"/>
                <a:gd name="T13" fmla="*/ 0 h 22"/>
                <a:gd name="T14" fmla="*/ 31 w 31"/>
                <a:gd name="T15" fmla="*/ 22 h 22"/>
              </a:gdLst>
              <a:ahLst/>
              <a:cxnLst>
                <a:cxn ang="T8">
                  <a:pos x="T0" y="T1"/>
                </a:cxn>
                <a:cxn ang="T9">
                  <a:pos x="T2" y="T3"/>
                </a:cxn>
                <a:cxn ang="T10">
                  <a:pos x="T4" y="T5"/>
                </a:cxn>
                <a:cxn ang="T11">
                  <a:pos x="T6" y="T7"/>
                </a:cxn>
              </a:cxnLst>
              <a:rect l="T12" t="T13" r="T14" b="T15"/>
              <a:pathLst>
                <a:path w="31" h="22">
                  <a:moveTo>
                    <a:pt x="0" y="21"/>
                  </a:moveTo>
                  <a:lnTo>
                    <a:pt x="26" y="0"/>
                  </a:lnTo>
                  <a:lnTo>
                    <a:pt x="30" y="17"/>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7" name="Freeform 204"/>
            <p:cNvSpPr>
              <a:spLocks/>
            </p:cNvSpPr>
            <p:nvPr/>
          </p:nvSpPr>
          <p:spPr bwMode="auto">
            <a:xfrm>
              <a:off x="2138" y="1892"/>
              <a:ext cx="33" cy="22"/>
            </a:xfrm>
            <a:custGeom>
              <a:avLst/>
              <a:gdLst>
                <a:gd name="T0" fmla="*/ 0 w 33"/>
                <a:gd name="T1" fmla="*/ 2 h 22"/>
                <a:gd name="T2" fmla="*/ 3 w 33"/>
                <a:gd name="T3" fmla="*/ 21 h 22"/>
                <a:gd name="T4" fmla="*/ 32 w 33"/>
                <a:gd name="T5" fmla="*/ 17 h 22"/>
                <a:gd name="T6" fmla="*/ 29 w 33"/>
                <a:gd name="T7" fmla="*/ 0 h 22"/>
                <a:gd name="T8" fmla="*/ 0 w 33"/>
                <a:gd name="T9" fmla="*/ 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2"/>
                  </a:moveTo>
                  <a:lnTo>
                    <a:pt x="3" y="21"/>
                  </a:lnTo>
                  <a:lnTo>
                    <a:pt x="32" y="17"/>
                  </a:lnTo>
                  <a:lnTo>
                    <a:pt x="29" y="0"/>
                  </a:lnTo>
                  <a:lnTo>
                    <a:pt x="0" y="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08" name="Freeform 205"/>
            <p:cNvSpPr>
              <a:spLocks/>
            </p:cNvSpPr>
            <p:nvPr/>
          </p:nvSpPr>
          <p:spPr bwMode="auto">
            <a:xfrm>
              <a:off x="2165" y="1890"/>
              <a:ext cx="29" cy="20"/>
            </a:xfrm>
            <a:custGeom>
              <a:avLst/>
              <a:gdLst>
                <a:gd name="T0" fmla="*/ 0 w 29"/>
                <a:gd name="T1" fmla="*/ 2 h 20"/>
                <a:gd name="T2" fmla="*/ 2 w 29"/>
                <a:gd name="T3" fmla="*/ 19 h 20"/>
                <a:gd name="T4" fmla="*/ 28 w 29"/>
                <a:gd name="T5" fmla="*/ 0 h 20"/>
                <a:gd name="T6" fmla="*/ 0 w 29"/>
                <a:gd name="T7" fmla="*/ 2 h 20"/>
                <a:gd name="T8" fmla="*/ 0 60000 65536"/>
                <a:gd name="T9" fmla="*/ 0 60000 65536"/>
                <a:gd name="T10" fmla="*/ 0 60000 65536"/>
                <a:gd name="T11" fmla="*/ 0 60000 65536"/>
                <a:gd name="T12" fmla="*/ 0 w 29"/>
                <a:gd name="T13" fmla="*/ 0 h 20"/>
                <a:gd name="T14" fmla="*/ 29 w 29"/>
                <a:gd name="T15" fmla="*/ 20 h 20"/>
              </a:gdLst>
              <a:ahLst/>
              <a:cxnLst>
                <a:cxn ang="T8">
                  <a:pos x="T0" y="T1"/>
                </a:cxn>
                <a:cxn ang="T9">
                  <a:pos x="T2" y="T3"/>
                </a:cxn>
                <a:cxn ang="T10">
                  <a:pos x="T4" y="T5"/>
                </a:cxn>
                <a:cxn ang="T11">
                  <a:pos x="T6" y="T7"/>
                </a:cxn>
              </a:cxnLst>
              <a:rect l="T12" t="T13" r="T14" b="T15"/>
              <a:pathLst>
                <a:path w="29" h="20">
                  <a:moveTo>
                    <a:pt x="0" y="2"/>
                  </a:moveTo>
                  <a:lnTo>
                    <a:pt x="2" y="19"/>
                  </a:lnTo>
                  <a:lnTo>
                    <a:pt x="28" y="0"/>
                  </a:lnTo>
                  <a:lnTo>
                    <a:pt x="0" y="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9" name="Freeform 206"/>
            <p:cNvSpPr>
              <a:spLocks/>
            </p:cNvSpPr>
            <p:nvPr/>
          </p:nvSpPr>
          <p:spPr bwMode="auto">
            <a:xfrm>
              <a:off x="2170" y="1890"/>
              <a:ext cx="28" cy="20"/>
            </a:xfrm>
            <a:custGeom>
              <a:avLst/>
              <a:gdLst>
                <a:gd name="T0" fmla="*/ 0 w 28"/>
                <a:gd name="T1" fmla="*/ 19 h 20"/>
                <a:gd name="T2" fmla="*/ 25 w 28"/>
                <a:gd name="T3" fmla="*/ 0 h 20"/>
                <a:gd name="T4" fmla="*/ 27 w 28"/>
                <a:gd name="T5" fmla="*/ 17 h 20"/>
                <a:gd name="T6" fmla="*/ 0 w 28"/>
                <a:gd name="T7" fmla="*/ 19 h 20"/>
                <a:gd name="T8" fmla="*/ 0 60000 65536"/>
                <a:gd name="T9" fmla="*/ 0 60000 65536"/>
                <a:gd name="T10" fmla="*/ 0 60000 65536"/>
                <a:gd name="T11" fmla="*/ 0 60000 65536"/>
                <a:gd name="T12" fmla="*/ 0 w 28"/>
                <a:gd name="T13" fmla="*/ 0 h 20"/>
                <a:gd name="T14" fmla="*/ 28 w 28"/>
                <a:gd name="T15" fmla="*/ 20 h 20"/>
              </a:gdLst>
              <a:ahLst/>
              <a:cxnLst>
                <a:cxn ang="T8">
                  <a:pos x="T0" y="T1"/>
                </a:cxn>
                <a:cxn ang="T9">
                  <a:pos x="T2" y="T3"/>
                </a:cxn>
                <a:cxn ang="T10">
                  <a:pos x="T4" y="T5"/>
                </a:cxn>
                <a:cxn ang="T11">
                  <a:pos x="T6" y="T7"/>
                </a:cxn>
              </a:cxnLst>
              <a:rect l="T12" t="T13" r="T14" b="T15"/>
              <a:pathLst>
                <a:path w="28" h="20">
                  <a:moveTo>
                    <a:pt x="0" y="19"/>
                  </a:moveTo>
                  <a:lnTo>
                    <a:pt x="25" y="0"/>
                  </a:lnTo>
                  <a:lnTo>
                    <a:pt x="27" y="17"/>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0" name="Freeform 207"/>
            <p:cNvSpPr>
              <a:spLocks/>
            </p:cNvSpPr>
            <p:nvPr/>
          </p:nvSpPr>
          <p:spPr bwMode="auto">
            <a:xfrm>
              <a:off x="2165" y="1890"/>
              <a:ext cx="33" cy="20"/>
            </a:xfrm>
            <a:custGeom>
              <a:avLst/>
              <a:gdLst>
                <a:gd name="T0" fmla="*/ 0 w 33"/>
                <a:gd name="T1" fmla="*/ 2 h 20"/>
                <a:gd name="T2" fmla="*/ 3 w 33"/>
                <a:gd name="T3" fmla="*/ 19 h 20"/>
                <a:gd name="T4" fmla="*/ 32 w 33"/>
                <a:gd name="T5" fmla="*/ 17 h 20"/>
                <a:gd name="T6" fmla="*/ 30 w 33"/>
                <a:gd name="T7" fmla="*/ 0 h 20"/>
                <a:gd name="T8" fmla="*/ 0 w 33"/>
                <a:gd name="T9" fmla="*/ 2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2"/>
                  </a:moveTo>
                  <a:lnTo>
                    <a:pt x="3" y="19"/>
                  </a:lnTo>
                  <a:lnTo>
                    <a:pt x="32" y="17"/>
                  </a:lnTo>
                  <a:lnTo>
                    <a:pt x="30" y="0"/>
                  </a:lnTo>
                  <a:lnTo>
                    <a:pt x="0" y="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11" name="Freeform 208"/>
            <p:cNvSpPr>
              <a:spLocks/>
            </p:cNvSpPr>
            <p:nvPr/>
          </p:nvSpPr>
          <p:spPr bwMode="auto">
            <a:xfrm>
              <a:off x="2193" y="1887"/>
              <a:ext cx="32" cy="20"/>
            </a:xfrm>
            <a:custGeom>
              <a:avLst/>
              <a:gdLst>
                <a:gd name="T0" fmla="*/ 0 w 32"/>
                <a:gd name="T1" fmla="*/ 2 h 20"/>
                <a:gd name="T2" fmla="*/ 2 w 32"/>
                <a:gd name="T3" fmla="*/ 19 h 20"/>
                <a:gd name="T4" fmla="*/ 31 w 32"/>
                <a:gd name="T5" fmla="*/ 0 h 20"/>
                <a:gd name="T6" fmla="*/ 0 w 32"/>
                <a:gd name="T7" fmla="*/ 2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2"/>
                  </a:moveTo>
                  <a:lnTo>
                    <a:pt x="2" y="19"/>
                  </a:lnTo>
                  <a:lnTo>
                    <a:pt x="31" y="0"/>
                  </a:lnTo>
                  <a:lnTo>
                    <a:pt x="0" y="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2" name="Freeform 209"/>
            <p:cNvSpPr>
              <a:spLocks/>
            </p:cNvSpPr>
            <p:nvPr/>
          </p:nvSpPr>
          <p:spPr bwMode="auto">
            <a:xfrm>
              <a:off x="2197" y="1887"/>
              <a:ext cx="29" cy="20"/>
            </a:xfrm>
            <a:custGeom>
              <a:avLst/>
              <a:gdLst>
                <a:gd name="T0" fmla="*/ 0 w 29"/>
                <a:gd name="T1" fmla="*/ 19 h 20"/>
                <a:gd name="T2" fmla="*/ 26 w 29"/>
                <a:gd name="T3" fmla="*/ 0 h 20"/>
                <a:gd name="T4" fmla="*/ 28 w 29"/>
                <a:gd name="T5" fmla="*/ 16 h 20"/>
                <a:gd name="T6" fmla="*/ 0 w 29"/>
                <a:gd name="T7" fmla="*/ 19 h 20"/>
                <a:gd name="T8" fmla="*/ 0 60000 65536"/>
                <a:gd name="T9" fmla="*/ 0 60000 65536"/>
                <a:gd name="T10" fmla="*/ 0 60000 65536"/>
                <a:gd name="T11" fmla="*/ 0 60000 65536"/>
                <a:gd name="T12" fmla="*/ 0 w 29"/>
                <a:gd name="T13" fmla="*/ 0 h 20"/>
                <a:gd name="T14" fmla="*/ 29 w 29"/>
                <a:gd name="T15" fmla="*/ 20 h 20"/>
              </a:gdLst>
              <a:ahLst/>
              <a:cxnLst>
                <a:cxn ang="T8">
                  <a:pos x="T0" y="T1"/>
                </a:cxn>
                <a:cxn ang="T9">
                  <a:pos x="T2" y="T3"/>
                </a:cxn>
                <a:cxn ang="T10">
                  <a:pos x="T4" y="T5"/>
                </a:cxn>
                <a:cxn ang="T11">
                  <a:pos x="T6" y="T7"/>
                </a:cxn>
              </a:cxnLst>
              <a:rect l="T12" t="T13" r="T14" b="T15"/>
              <a:pathLst>
                <a:path w="29" h="20">
                  <a:moveTo>
                    <a:pt x="0" y="19"/>
                  </a:moveTo>
                  <a:lnTo>
                    <a:pt x="26" y="0"/>
                  </a:lnTo>
                  <a:lnTo>
                    <a:pt x="28" y="16"/>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3" name="Freeform 210"/>
            <p:cNvSpPr>
              <a:spLocks/>
            </p:cNvSpPr>
            <p:nvPr/>
          </p:nvSpPr>
          <p:spPr bwMode="auto">
            <a:xfrm>
              <a:off x="2193" y="1887"/>
              <a:ext cx="33" cy="20"/>
            </a:xfrm>
            <a:custGeom>
              <a:avLst/>
              <a:gdLst>
                <a:gd name="T0" fmla="*/ 0 w 33"/>
                <a:gd name="T1" fmla="*/ 2 h 20"/>
                <a:gd name="T2" fmla="*/ 2 w 33"/>
                <a:gd name="T3" fmla="*/ 19 h 20"/>
                <a:gd name="T4" fmla="*/ 32 w 33"/>
                <a:gd name="T5" fmla="*/ 16 h 20"/>
                <a:gd name="T6" fmla="*/ 30 w 33"/>
                <a:gd name="T7" fmla="*/ 0 h 20"/>
                <a:gd name="T8" fmla="*/ 0 w 33"/>
                <a:gd name="T9" fmla="*/ 2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2"/>
                  </a:moveTo>
                  <a:lnTo>
                    <a:pt x="2" y="19"/>
                  </a:lnTo>
                  <a:lnTo>
                    <a:pt x="32" y="16"/>
                  </a:lnTo>
                  <a:lnTo>
                    <a:pt x="30" y="0"/>
                  </a:lnTo>
                  <a:lnTo>
                    <a:pt x="0" y="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14" name="Freeform 211"/>
            <p:cNvSpPr>
              <a:spLocks/>
            </p:cNvSpPr>
            <p:nvPr/>
          </p:nvSpPr>
          <p:spPr bwMode="auto">
            <a:xfrm>
              <a:off x="2224" y="1887"/>
              <a:ext cx="30" cy="19"/>
            </a:xfrm>
            <a:custGeom>
              <a:avLst/>
              <a:gdLst>
                <a:gd name="T0" fmla="*/ 0 w 30"/>
                <a:gd name="T1" fmla="*/ 1 h 19"/>
                <a:gd name="T2" fmla="*/ 1 w 30"/>
                <a:gd name="T3" fmla="*/ 18 h 19"/>
                <a:gd name="T4" fmla="*/ 29 w 30"/>
                <a:gd name="T5" fmla="*/ 0 h 19"/>
                <a:gd name="T6" fmla="*/ 0 w 30"/>
                <a:gd name="T7" fmla="*/ 1 h 19"/>
                <a:gd name="T8" fmla="*/ 0 60000 65536"/>
                <a:gd name="T9" fmla="*/ 0 60000 65536"/>
                <a:gd name="T10" fmla="*/ 0 60000 65536"/>
                <a:gd name="T11" fmla="*/ 0 60000 65536"/>
                <a:gd name="T12" fmla="*/ 0 w 30"/>
                <a:gd name="T13" fmla="*/ 0 h 19"/>
                <a:gd name="T14" fmla="*/ 30 w 30"/>
                <a:gd name="T15" fmla="*/ 19 h 19"/>
              </a:gdLst>
              <a:ahLst/>
              <a:cxnLst>
                <a:cxn ang="T8">
                  <a:pos x="T0" y="T1"/>
                </a:cxn>
                <a:cxn ang="T9">
                  <a:pos x="T2" y="T3"/>
                </a:cxn>
                <a:cxn ang="T10">
                  <a:pos x="T4" y="T5"/>
                </a:cxn>
                <a:cxn ang="T11">
                  <a:pos x="T6" y="T7"/>
                </a:cxn>
              </a:cxnLst>
              <a:rect l="T12" t="T13" r="T14" b="T15"/>
              <a:pathLst>
                <a:path w="30" h="19">
                  <a:moveTo>
                    <a:pt x="0" y="1"/>
                  </a:moveTo>
                  <a:lnTo>
                    <a:pt x="1" y="18"/>
                  </a:lnTo>
                  <a:lnTo>
                    <a:pt x="29"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5" name="Freeform 212"/>
            <p:cNvSpPr>
              <a:spLocks/>
            </p:cNvSpPr>
            <p:nvPr/>
          </p:nvSpPr>
          <p:spPr bwMode="auto">
            <a:xfrm>
              <a:off x="2225" y="1887"/>
              <a:ext cx="31" cy="19"/>
            </a:xfrm>
            <a:custGeom>
              <a:avLst/>
              <a:gdLst>
                <a:gd name="T0" fmla="*/ 0 w 31"/>
                <a:gd name="T1" fmla="*/ 18 h 19"/>
                <a:gd name="T2" fmla="*/ 29 w 31"/>
                <a:gd name="T3" fmla="*/ 0 h 19"/>
                <a:gd name="T4" fmla="*/ 30 w 31"/>
                <a:gd name="T5" fmla="*/ 16 h 19"/>
                <a:gd name="T6" fmla="*/ 0 w 31"/>
                <a:gd name="T7" fmla="*/ 18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0" y="18"/>
                  </a:moveTo>
                  <a:lnTo>
                    <a:pt x="29" y="0"/>
                  </a:lnTo>
                  <a:lnTo>
                    <a:pt x="30" y="16"/>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6" name="Freeform 213"/>
            <p:cNvSpPr>
              <a:spLocks/>
            </p:cNvSpPr>
            <p:nvPr/>
          </p:nvSpPr>
          <p:spPr bwMode="auto">
            <a:xfrm>
              <a:off x="2224" y="1887"/>
              <a:ext cx="32" cy="19"/>
            </a:xfrm>
            <a:custGeom>
              <a:avLst/>
              <a:gdLst>
                <a:gd name="T0" fmla="*/ 0 w 32"/>
                <a:gd name="T1" fmla="*/ 1 h 19"/>
                <a:gd name="T2" fmla="*/ 1 w 32"/>
                <a:gd name="T3" fmla="*/ 18 h 19"/>
                <a:gd name="T4" fmla="*/ 31 w 32"/>
                <a:gd name="T5" fmla="*/ 16 h 19"/>
                <a:gd name="T6" fmla="*/ 30 w 32"/>
                <a:gd name="T7" fmla="*/ 0 h 19"/>
                <a:gd name="T8" fmla="*/ 0 w 32"/>
                <a:gd name="T9" fmla="*/ 1 h 19"/>
                <a:gd name="T10" fmla="*/ 0 60000 65536"/>
                <a:gd name="T11" fmla="*/ 0 60000 65536"/>
                <a:gd name="T12" fmla="*/ 0 60000 65536"/>
                <a:gd name="T13" fmla="*/ 0 60000 65536"/>
                <a:gd name="T14" fmla="*/ 0 60000 65536"/>
                <a:gd name="T15" fmla="*/ 0 w 32"/>
                <a:gd name="T16" fmla="*/ 0 h 19"/>
                <a:gd name="T17" fmla="*/ 32 w 32"/>
                <a:gd name="T18" fmla="*/ 19 h 19"/>
              </a:gdLst>
              <a:ahLst/>
              <a:cxnLst>
                <a:cxn ang="T10">
                  <a:pos x="T0" y="T1"/>
                </a:cxn>
                <a:cxn ang="T11">
                  <a:pos x="T2" y="T3"/>
                </a:cxn>
                <a:cxn ang="T12">
                  <a:pos x="T4" y="T5"/>
                </a:cxn>
                <a:cxn ang="T13">
                  <a:pos x="T6" y="T7"/>
                </a:cxn>
                <a:cxn ang="T14">
                  <a:pos x="T8" y="T9"/>
                </a:cxn>
              </a:cxnLst>
              <a:rect l="T15" t="T16" r="T17" b="T18"/>
              <a:pathLst>
                <a:path w="32" h="19">
                  <a:moveTo>
                    <a:pt x="0" y="1"/>
                  </a:moveTo>
                  <a:lnTo>
                    <a:pt x="1" y="18"/>
                  </a:lnTo>
                  <a:lnTo>
                    <a:pt x="31" y="16"/>
                  </a:lnTo>
                  <a:lnTo>
                    <a:pt x="30"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17" name="Freeform 214"/>
            <p:cNvSpPr>
              <a:spLocks/>
            </p:cNvSpPr>
            <p:nvPr/>
          </p:nvSpPr>
          <p:spPr bwMode="auto">
            <a:xfrm>
              <a:off x="2253" y="1884"/>
              <a:ext cx="31" cy="21"/>
            </a:xfrm>
            <a:custGeom>
              <a:avLst/>
              <a:gdLst>
                <a:gd name="T0" fmla="*/ 0 w 31"/>
                <a:gd name="T1" fmla="*/ 1 h 21"/>
                <a:gd name="T2" fmla="*/ 0 w 31"/>
                <a:gd name="T3" fmla="*/ 20 h 21"/>
                <a:gd name="T4" fmla="*/ 30 w 31"/>
                <a:gd name="T5" fmla="*/ 0 h 21"/>
                <a:gd name="T6" fmla="*/ 0 w 31"/>
                <a:gd name="T7" fmla="*/ 1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1"/>
                  </a:moveTo>
                  <a:lnTo>
                    <a:pt x="0" y="20"/>
                  </a:lnTo>
                  <a:lnTo>
                    <a:pt x="30"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8" name="Freeform 215"/>
            <p:cNvSpPr>
              <a:spLocks/>
            </p:cNvSpPr>
            <p:nvPr/>
          </p:nvSpPr>
          <p:spPr bwMode="auto">
            <a:xfrm>
              <a:off x="2255" y="1884"/>
              <a:ext cx="29" cy="21"/>
            </a:xfrm>
            <a:custGeom>
              <a:avLst/>
              <a:gdLst>
                <a:gd name="T0" fmla="*/ 0 w 29"/>
                <a:gd name="T1" fmla="*/ 20 h 21"/>
                <a:gd name="T2" fmla="*/ 27 w 29"/>
                <a:gd name="T3" fmla="*/ 0 h 21"/>
                <a:gd name="T4" fmla="*/ 28 w 29"/>
                <a:gd name="T5" fmla="*/ 18 h 21"/>
                <a:gd name="T6" fmla="*/ 0 w 29"/>
                <a:gd name="T7" fmla="*/ 2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0"/>
                  </a:moveTo>
                  <a:lnTo>
                    <a:pt x="27" y="0"/>
                  </a:lnTo>
                  <a:lnTo>
                    <a:pt x="28" y="18"/>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9" name="Freeform 216"/>
            <p:cNvSpPr>
              <a:spLocks/>
            </p:cNvSpPr>
            <p:nvPr/>
          </p:nvSpPr>
          <p:spPr bwMode="auto">
            <a:xfrm>
              <a:off x="2253" y="1884"/>
              <a:ext cx="31" cy="21"/>
            </a:xfrm>
            <a:custGeom>
              <a:avLst/>
              <a:gdLst>
                <a:gd name="T0" fmla="*/ 0 w 31"/>
                <a:gd name="T1" fmla="*/ 1 h 21"/>
                <a:gd name="T2" fmla="*/ 0 w 31"/>
                <a:gd name="T3" fmla="*/ 20 h 21"/>
                <a:gd name="T4" fmla="*/ 30 w 31"/>
                <a:gd name="T5" fmla="*/ 18 h 21"/>
                <a:gd name="T6" fmla="*/ 29 w 31"/>
                <a:gd name="T7" fmla="*/ 0 h 21"/>
                <a:gd name="T8" fmla="*/ 0 w 31"/>
                <a:gd name="T9" fmla="*/ 1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1"/>
                  </a:moveTo>
                  <a:lnTo>
                    <a:pt x="0" y="20"/>
                  </a:lnTo>
                  <a:lnTo>
                    <a:pt x="30" y="18"/>
                  </a:lnTo>
                  <a:lnTo>
                    <a:pt x="29"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0" name="Freeform 217"/>
            <p:cNvSpPr>
              <a:spLocks/>
            </p:cNvSpPr>
            <p:nvPr/>
          </p:nvSpPr>
          <p:spPr bwMode="auto">
            <a:xfrm>
              <a:off x="2283" y="1882"/>
              <a:ext cx="30" cy="21"/>
            </a:xfrm>
            <a:custGeom>
              <a:avLst/>
              <a:gdLst>
                <a:gd name="T0" fmla="*/ 0 w 30"/>
                <a:gd name="T1" fmla="*/ 1 h 21"/>
                <a:gd name="T2" fmla="*/ 0 w 30"/>
                <a:gd name="T3" fmla="*/ 20 h 21"/>
                <a:gd name="T4" fmla="*/ 29 w 30"/>
                <a:gd name="T5" fmla="*/ 0 h 21"/>
                <a:gd name="T6" fmla="*/ 0 w 30"/>
                <a:gd name="T7" fmla="*/ 1 h 21"/>
                <a:gd name="T8" fmla="*/ 0 60000 65536"/>
                <a:gd name="T9" fmla="*/ 0 60000 65536"/>
                <a:gd name="T10" fmla="*/ 0 60000 65536"/>
                <a:gd name="T11" fmla="*/ 0 60000 65536"/>
                <a:gd name="T12" fmla="*/ 0 w 30"/>
                <a:gd name="T13" fmla="*/ 0 h 21"/>
                <a:gd name="T14" fmla="*/ 30 w 30"/>
                <a:gd name="T15" fmla="*/ 21 h 21"/>
              </a:gdLst>
              <a:ahLst/>
              <a:cxnLst>
                <a:cxn ang="T8">
                  <a:pos x="T0" y="T1"/>
                </a:cxn>
                <a:cxn ang="T9">
                  <a:pos x="T2" y="T3"/>
                </a:cxn>
                <a:cxn ang="T10">
                  <a:pos x="T4" y="T5"/>
                </a:cxn>
                <a:cxn ang="T11">
                  <a:pos x="T6" y="T7"/>
                </a:cxn>
              </a:cxnLst>
              <a:rect l="T12" t="T13" r="T14" b="T15"/>
              <a:pathLst>
                <a:path w="30" h="21">
                  <a:moveTo>
                    <a:pt x="0" y="1"/>
                  </a:moveTo>
                  <a:lnTo>
                    <a:pt x="0" y="20"/>
                  </a:lnTo>
                  <a:lnTo>
                    <a:pt x="29"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1" name="Freeform 218"/>
            <p:cNvSpPr>
              <a:spLocks/>
            </p:cNvSpPr>
            <p:nvPr/>
          </p:nvSpPr>
          <p:spPr bwMode="auto">
            <a:xfrm>
              <a:off x="2283" y="1882"/>
              <a:ext cx="31" cy="21"/>
            </a:xfrm>
            <a:custGeom>
              <a:avLst/>
              <a:gdLst>
                <a:gd name="T0" fmla="*/ 0 w 31"/>
                <a:gd name="T1" fmla="*/ 20 h 21"/>
                <a:gd name="T2" fmla="*/ 29 w 31"/>
                <a:gd name="T3" fmla="*/ 0 h 21"/>
                <a:gd name="T4" fmla="*/ 30 w 31"/>
                <a:gd name="T5" fmla="*/ 18 h 21"/>
                <a:gd name="T6" fmla="*/ 0 w 31"/>
                <a:gd name="T7" fmla="*/ 20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20"/>
                  </a:moveTo>
                  <a:lnTo>
                    <a:pt x="29" y="0"/>
                  </a:lnTo>
                  <a:lnTo>
                    <a:pt x="30" y="18"/>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2" name="Freeform 219"/>
            <p:cNvSpPr>
              <a:spLocks/>
            </p:cNvSpPr>
            <p:nvPr/>
          </p:nvSpPr>
          <p:spPr bwMode="auto">
            <a:xfrm>
              <a:off x="2283" y="1882"/>
              <a:ext cx="31" cy="21"/>
            </a:xfrm>
            <a:custGeom>
              <a:avLst/>
              <a:gdLst>
                <a:gd name="T0" fmla="*/ 0 w 31"/>
                <a:gd name="T1" fmla="*/ 1 h 21"/>
                <a:gd name="T2" fmla="*/ 0 w 31"/>
                <a:gd name="T3" fmla="*/ 20 h 21"/>
                <a:gd name="T4" fmla="*/ 30 w 31"/>
                <a:gd name="T5" fmla="*/ 18 h 21"/>
                <a:gd name="T6" fmla="*/ 29 w 31"/>
                <a:gd name="T7" fmla="*/ 0 h 21"/>
                <a:gd name="T8" fmla="*/ 0 w 31"/>
                <a:gd name="T9" fmla="*/ 1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1"/>
                  </a:moveTo>
                  <a:lnTo>
                    <a:pt x="0" y="20"/>
                  </a:lnTo>
                  <a:lnTo>
                    <a:pt x="30" y="18"/>
                  </a:lnTo>
                  <a:lnTo>
                    <a:pt x="29"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3" name="Freeform 220"/>
            <p:cNvSpPr>
              <a:spLocks/>
            </p:cNvSpPr>
            <p:nvPr/>
          </p:nvSpPr>
          <p:spPr bwMode="auto">
            <a:xfrm>
              <a:off x="2312" y="1881"/>
              <a:ext cx="32" cy="20"/>
            </a:xfrm>
            <a:custGeom>
              <a:avLst/>
              <a:gdLst>
                <a:gd name="T0" fmla="*/ 0 w 32"/>
                <a:gd name="T1" fmla="*/ 0 h 20"/>
                <a:gd name="T2" fmla="*/ 0 w 32"/>
                <a:gd name="T3" fmla="*/ 19 h 20"/>
                <a:gd name="T4" fmla="*/ 31 w 32"/>
                <a:gd name="T5" fmla="*/ 0 h 20"/>
                <a:gd name="T6" fmla="*/ 0 w 32"/>
                <a:gd name="T7" fmla="*/ 0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0"/>
                  </a:moveTo>
                  <a:lnTo>
                    <a:pt x="0" y="19"/>
                  </a:lnTo>
                  <a:lnTo>
                    <a:pt x="3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4" name="Freeform 221"/>
            <p:cNvSpPr>
              <a:spLocks/>
            </p:cNvSpPr>
            <p:nvPr/>
          </p:nvSpPr>
          <p:spPr bwMode="auto">
            <a:xfrm>
              <a:off x="2313" y="1881"/>
              <a:ext cx="32" cy="20"/>
            </a:xfrm>
            <a:custGeom>
              <a:avLst/>
              <a:gdLst>
                <a:gd name="T0" fmla="*/ 0 w 32"/>
                <a:gd name="T1" fmla="*/ 19 h 20"/>
                <a:gd name="T2" fmla="*/ 30 w 32"/>
                <a:gd name="T3" fmla="*/ 0 h 20"/>
                <a:gd name="T4" fmla="*/ 31 w 32"/>
                <a:gd name="T5" fmla="*/ 18 h 20"/>
                <a:gd name="T6" fmla="*/ 0 w 32"/>
                <a:gd name="T7" fmla="*/ 19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19"/>
                  </a:moveTo>
                  <a:lnTo>
                    <a:pt x="30" y="0"/>
                  </a:lnTo>
                  <a:lnTo>
                    <a:pt x="31"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5" name="Freeform 222"/>
            <p:cNvSpPr>
              <a:spLocks/>
            </p:cNvSpPr>
            <p:nvPr/>
          </p:nvSpPr>
          <p:spPr bwMode="auto">
            <a:xfrm>
              <a:off x="2312" y="1881"/>
              <a:ext cx="33" cy="20"/>
            </a:xfrm>
            <a:custGeom>
              <a:avLst/>
              <a:gdLst>
                <a:gd name="T0" fmla="*/ 0 w 33"/>
                <a:gd name="T1" fmla="*/ 0 h 20"/>
                <a:gd name="T2" fmla="*/ 0 w 33"/>
                <a:gd name="T3" fmla="*/ 19 h 20"/>
                <a:gd name="T4" fmla="*/ 32 w 33"/>
                <a:gd name="T5" fmla="*/ 18 h 20"/>
                <a:gd name="T6" fmla="*/ 31 w 33"/>
                <a:gd name="T7" fmla="*/ 0 h 20"/>
                <a:gd name="T8" fmla="*/ 0 w 33"/>
                <a:gd name="T9" fmla="*/ 0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0"/>
                  </a:moveTo>
                  <a:lnTo>
                    <a:pt x="0" y="19"/>
                  </a:lnTo>
                  <a:lnTo>
                    <a:pt x="32" y="18"/>
                  </a:lnTo>
                  <a:lnTo>
                    <a:pt x="31"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6" name="Freeform 223"/>
            <p:cNvSpPr>
              <a:spLocks/>
            </p:cNvSpPr>
            <p:nvPr/>
          </p:nvSpPr>
          <p:spPr bwMode="auto">
            <a:xfrm>
              <a:off x="2343" y="1881"/>
              <a:ext cx="32" cy="20"/>
            </a:xfrm>
            <a:custGeom>
              <a:avLst/>
              <a:gdLst>
                <a:gd name="T0" fmla="*/ 0 w 32"/>
                <a:gd name="T1" fmla="*/ 0 h 20"/>
                <a:gd name="T2" fmla="*/ 0 w 32"/>
                <a:gd name="T3" fmla="*/ 19 h 20"/>
                <a:gd name="T4" fmla="*/ 31 w 32"/>
                <a:gd name="T5" fmla="*/ 0 h 20"/>
                <a:gd name="T6" fmla="*/ 0 w 32"/>
                <a:gd name="T7" fmla="*/ 0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0"/>
                  </a:moveTo>
                  <a:lnTo>
                    <a:pt x="0" y="19"/>
                  </a:lnTo>
                  <a:lnTo>
                    <a:pt x="3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7" name="Freeform 224"/>
            <p:cNvSpPr>
              <a:spLocks/>
            </p:cNvSpPr>
            <p:nvPr/>
          </p:nvSpPr>
          <p:spPr bwMode="auto">
            <a:xfrm>
              <a:off x="2344" y="1881"/>
              <a:ext cx="31" cy="20"/>
            </a:xfrm>
            <a:custGeom>
              <a:avLst/>
              <a:gdLst>
                <a:gd name="T0" fmla="*/ 0 w 31"/>
                <a:gd name="T1" fmla="*/ 19 h 20"/>
                <a:gd name="T2" fmla="*/ 29 w 31"/>
                <a:gd name="T3" fmla="*/ 0 h 20"/>
                <a:gd name="T4" fmla="*/ 30 w 31"/>
                <a:gd name="T5" fmla="*/ 17 h 20"/>
                <a:gd name="T6" fmla="*/ 0 w 31"/>
                <a:gd name="T7" fmla="*/ 19 h 20"/>
                <a:gd name="T8" fmla="*/ 0 60000 65536"/>
                <a:gd name="T9" fmla="*/ 0 60000 65536"/>
                <a:gd name="T10" fmla="*/ 0 60000 65536"/>
                <a:gd name="T11" fmla="*/ 0 60000 65536"/>
                <a:gd name="T12" fmla="*/ 0 w 31"/>
                <a:gd name="T13" fmla="*/ 0 h 20"/>
                <a:gd name="T14" fmla="*/ 31 w 31"/>
                <a:gd name="T15" fmla="*/ 20 h 20"/>
              </a:gdLst>
              <a:ahLst/>
              <a:cxnLst>
                <a:cxn ang="T8">
                  <a:pos x="T0" y="T1"/>
                </a:cxn>
                <a:cxn ang="T9">
                  <a:pos x="T2" y="T3"/>
                </a:cxn>
                <a:cxn ang="T10">
                  <a:pos x="T4" y="T5"/>
                </a:cxn>
                <a:cxn ang="T11">
                  <a:pos x="T6" y="T7"/>
                </a:cxn>
              </a:cxnLst>
              <a:rect l="T12" t="T13" r="T14" b="T15"/>
              <a:pathLst>
                <a:path w="31" h="20">
                  <a:moveTo>
                    <a:pt x="0" y="19"/>
                  </a:moveTo>
                  <a:lnTo>
                    <a:pt x="29" y="0"/>
                  </a:lnTo>
                  <a:lnTo>
                    <a:pt x="30" y="17"/>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8" name="Freeform 225"/>
            <p:cNvSpPr>
              <a:spLocks/>
            </p:cNvSpPr>
            <p:nvPr/>
          </p:nvSpPr>
          <p:spPr bwMode="auto">
            <a:xfrm>
              <a:off x="2343" y="1881"/>
              <a:ext cx="32" cy="20"/>
            </a:xfrm>
            <a:custGeom>
              <a:avLst/>
              <a:gdLst>
                <a:gd name="T0" fmla="*/ 0 w 32"/>
                <a:gd name="T1" fmla="*/ 0 h 20"/>
                <a:gd name="T2" fmla="*/ 0 w 32"/>
                <a:gd name="T3" fmla="*/ 19 h 20"/>
                <a:gd name="T4" fmla="*/ 31 w 32"/>
                <a:gd name="T5" fmla="*/ 17 h 20"/>
                <a:gd name="T6" fmla="*/ 30 w 32"/>
                <a:gd name="T7" fmla="*/ 0 h 20"/>
                <a:gd name="T8" fmla="*/ 0 w 32"/>
                <a:gd name="T9" fmla="*/ 0 h 20"/>
                <a:gd name="T10" fmla="*/ 0 60000 65536"/>
                <a:gd name="T11" fmla="*/ 0 60000 65536"/>
                <a:gd name="T12" fmla="*/ 0 60000 65536"/>
                <a:gd name="T13" fmla="*/ 0 60000 65536"/>
                <a:gd name="T14" fmla="*/ 0 60000 65536"/>
                <a:gd name="T15" fmla="*/ 0 w 32"/>
                <a:gd name="T16" fmla="*/ 0 h 20"/>
                <a:gd name="T17" fmla="*/ 32 w 32"/>
                <a:gd name="T18" fmla="*/ 20 h 20"/>
              </a:gdLst>
              <a:ahLst/>
              <a:cxnLst>
                <a:cxn ang="T10">
                  <a:pos x="T0" y="T1"/>
                </a:cxn>
                <a:cxn ang="T11">
                  <a:pos x="T2" y="T3"/>
                </a:cxn>
                <a:cxn ang="T12">
                  <a:pos x="T4" y="T5"/>
                </a:cxn>
                <a:cxn ang="T13">
                  <a:pos x="T6" y="T7"/>
                </a:cxn>
                <a:cxn ang="T14">
                  <a:pos x="T8" y="T9"/>
                </a:cxn>
              </a:cxnLst>
              <a:rect l="T15" t="T16" r="T17" b="T18"/>
              <a:pathLst>
                <a:path w="32" h="20">
                  <a:moveTo>
                    <a:pt x="0" y="0"/>
                  </a:moveTo>
                  <a:lnTo>
                    <a:pt x="0" y="19"/>
                  </a:lnTo>
                  <a:lnTo>
                    <a:pt x="31" y="17"/>
                  </a:lnTo>
                  <a:lnTo>
                    <a:pt x="30"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9" name="Freeform 226"/>
            <p:cNvSpPr>
              <a:spLocks/>
            </p:cNvSpPr>
            <p:nvPr/>
          </p:nvSpPr>
          <p:spPr bwMode="auto">
            <a:xfrm>
              <a:off x="2374" y="1879"/>
              <a:ext cx="35" cy="20"/>
            </a:xfrm>
            <a:custGeom>
              <a:avLst/>
              <a:gdLst>
                <a:gd name="T0" fmla="*/ 0 w 35"/>
                <a:gd name="T1" fmla="*/ 1 h 20"/>
                <a:gd name="T2" fmla="*/ 1 w 35"/>
                <a:gd name="T3" fmla="*/ 19 h 20"/>
                <a:gd name="T4" fmla="*/ 34 w 35"/>
                <a:gd name="T5" fmla="*/ 0 h 20"/>
                <a:gd name="T6" fmla="*/ 0 w 35"/>
                <a:gd name="T7" fmla="*/ 1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
                  </a:moveTo>
                  <a:lnTo>
                    <a:pt x="1" y="19"/>
                  </a:lnTo>
                  <a:lnTo>
                    <a:pt x="34"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0" name="Freeform 227"/>
            <p:cNvSpPr>
              <a:spLocks/>
            </p:cNvSpPr>
            <p:nvPr/>
          </p:nvSpPr>
          <p:spPr bwMode="auto">
            <a:xfrm>
              <a:off x="2374" y="1879"/>
              <a:ext cx="35" cy="20"/>
            </a:xfrm>
            <a:custGeom>
              <a:avLst/>
              <a:gdLst>
                <a:gd name="T0" fmla="*/ 0 w 35"/>
                <a:gd name="T1" fmla="*/ 19 h 20"/>
                <a:gd name="T2" fmla="*/ 32 w 35"/>
                <a:gd name="T3" fmla="*/ 0 h 20"/>
                <a:gd name="T4" fmla="*/ 34 w 35"/>
                <a:gd name="T5" fmla="*/ 18 h 20"/>
                <a:gd name="T6" fmla="*/ 0 w 35"/>
                <a:gd name="T7" fmla="*/ 1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9"/>
                  </a:moveTo>
                  <a:lnTo>
                    <a:pt x="32" y="0"/>
                  </a:lnTo>
                  <a:lnTo>
                    <a:pt x="34"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1" name="Freeform 228"/>
            <p:cNvSpPr>
              <a:spLocks/>
            </p:cNvSpPr>
            <p:nvPr/>
          </p:nvSpPr>
          <p:spPr bwMode="auto">
            <a:xfrm>
              <a:off x="2374" y="1879"/>
              <a:ext cx="35" cy="20"/>
            </a:xfrm>
            <a:custGeom>
              <a:avLst/>
              <a:gdLst>
                <a:gd name="T0" fmla="*/ 0 w 35"/>
                <a:gd name="T1" fmla="*/ 1 h 20"/>
                <a:gd name="T2" fmla="*/ 1 w 35"/>
                <a:gd name="T3" fmla="*/ 19 h 20"/>
                <a:gd name="T4" fmla="*/ 34 w 35"/>
                <a:gd name="T5" fmla="*/ 18 h 20"/>
                <a:gd name="T6" fmla="*/ 32 w 35"/>
                <a:gd name="T7" fmla="*/ 0 h 20"/>
                <a:gd name="T8" fmla="*/ 0 w 35"/>
                <a:gd name="T9" fmla="*/ 1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1"/>
                  </a:moveTo>
                  <a:lnTo>
                    <a:pt x="1" y="19"/>
                  </a:lnTo>
                  <a:lnTo>
                    <a:pt x="34" y="18"/>
                  </a:lnTo>
                  <a:lnTo>
                    <a:pt x="32"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32" name="Freeform 229"/>
            <p:cNvSpPr>
              <a:spLocks/>
            </p:cNvSpPr>
            <p:nvPr/>
          </p:nvSpPr>
          <p:spPr bwMode="auto">
            <a:xfrm>
              <a:off x="2408" y="1878"/>
              <a:ext cx="32" cy="20"/>
            </a:xfrm>
            <a:custGeom>
              <a:avLst/>
              <a:gdLst>
                <a:gd name="T0" fmla="*/ 0 w 32"/>
                <a:gd name="T1" fmla="*/ 0 h 20"/>
                <a:gd name="T2" fmla="*/ 0 w 32"/>
                <a:gd name="T3" fmla="*/ 19 h 20"/>
                <a:gd name="T4" fmla="*/ 31 w 32"/>
                <a:gd name="T5" fmla="*/ 0 h 20"/>
                <a:gd name="T6" fmla="*/ 0 w 32"/>
                <a:gd name="T7" fmla="*/ 0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0"/>
                  </a:moveTo>
                  <a:lnTo>
                    <a:pt x="0" y="19"/>
                  </a:lnTo>
                  <a:lnTo>
                    <a:pt x="3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3" name="Freeform 230"/>
            <p:cNvSpPr>
              <a:spLocks/>
            </p:cNvSpPr>
            <p:nvPr/>
          </p:nvSpPr>
          <p:spPr bwMode="auto">
            <a:xfrm>
              <a:off x="2408" y="1878"/>
              <a:ext cx="33" cy="20"/>
            </a:xfrm>
            <a:custGeom>
              <a:avLst/>
              <a:gdLst>
                <a:gd name="T0" fmla="*/ 0 w 33"/>
                <a:gd name="T1" fmla="*/ 19 h 20"/>
                <a:gd name="T2" fmla="*/ 31 w 33"/>
                <a:gd name="T3" fmla="*/ 0 h 20"/>
                <a:gd name="T4" fmla="*/ 32 w 33"/>
                <a:gd name="T5" fmla="*/ 18 h 20"/>
                <a:gd name="T6" fmla="*/ 0 w 33"/>
                <a:gd name="T7" fmla="*/ 19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0" y="19"/>
                  </a:moveTo>
                  <a:lnTo>
                    <a:pt x="31" y="0"/>
                  </a:lnTo>
                  <a:lnTo>
                    <a:pt x="32"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4" name="Freeform 231"/>
            <p:cNvSpPr>
              <a:spLocks/>
            </p:cNvSpPr>
            <p:nvPr/>
          </p:nvSpPr>
          <p:spPr bwMode="auto">
            <a:xfrm>
              <a:off x="2408" y="1878"/>
              <a:ext cx="33" cy="20"/>
            </a:xfrm>
            <a:custGeom>
              <a:avLst/>
              <a:gdLst>
                <a:gd name="T0" fmla="*/ 0 w 33"/>
                <a:gd name="T1" fmla="*/ 0 h 20"/>
                <a:gd name="T2" fmla="*/ 0 w 33"/>
                <a:gd name="T3" fmla="*/ 19 h 20"/>
                <a:gd name="T4" fmla="*/ 32 w 33"/>
                <a:gd name="T5" fmla="*/ 18 h 20"/>
                <a:gd name="T6" fmla="*/ 31 w 33"/>
                <a:gd name="T7" fmla="*/ 0 h 20"/>
                <a:gd name="T8" fmla="*/ 0 w 33"/>
                <a:gd name="T9" fmla="*/ 0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0"/>
                  </a:moveTo>
                  <a:lnTo>
                    <a:pt x="0" y="19"/>
                  </a:lnTo>
                  <a:lnTo>
                    <a:pt x="32" y="18"/>
                  </a:lnTo>
                  <a:lnTo>
                    <a:pt x="31"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35" name="Freeform 232"/>
            <p:cNvSpPr>
              <a:spLocks/>
            </p:cNvSpPr>
            <p:nvPr/>
          </p:nvSpPr>
          <p:spPr bwMode="auto">
            <a:xfrm>
              <a:off x="2439" y="1877"/>
              <a:ext cx="33" cy="20"/>
            </a:xfrm>
            <a:custGeom>
              <a:avLst/>
              <a:gdLst>
                <a:gd name="T0" fmla="*/ 0 w 33"/>
                <a:gd name="T1" fmla="*/ 0 h 20"/>
                <a:gd name="T2" fmla="*/ 0 w 33"/>
                <a:gd name="T3" fmla="*/ 19 h 20"/>
                <a:gd name="T4" fmla="*/ 32 w 33"/>
                <a:gd name="T5" fmla="*/ 0 h 20"/>
                <a:gd name="T6" fmla="*/ 0 w 33"/>
                <a:gd name="T7" fmla="*/ 0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0" y="0"/>
                  </a:moveTo>
                  <a:lnTo>
                    <a:pt x="0" y="19"/>
                  </a:lnTo>
                  <a:lnTo>
                    <a:pt x="32"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6" name="Freeform 233"/>
            <p:cNvSpPr>
              <a:spLocks/>
            </p:cNvSpPr>
            <p:nvPr/>
          </p:nvSpPr>
          <p:spPr bwMode="auto">
            <a:xfrm>
              <a:off x="2440" y="1877"/>
              <a:ext cx="33" cy="20"/>
            </a:xfrm>
            <a:custGeom>
              <a:avLst/>
              <a:gdLst>
                <a:gd name="T0" fmla="*/ 0 w 33"/>
                <a:gd name="T1" fmla="*/ 19 h 20"/>
                <a:gd name="T2" fmla="*/ 31 w 33"/>
                <a:gd name="T3" fmla="*/ 0 h 20"/>
                <a:gd name="T4" fmla="*/ 32 w 33"/>
                <a:gd name="T5" fmla="*/ 17 h 20"/>
                <a:gd name="T6" fmla="*/ 0 w 33"/>
                <a:gd name="T7" fmla="*/ 19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0" y="19"/>
                  </a:moveTo>
                  <a:lnTo>
                    <a:pt x="31" y="0"/>
                  </a:lnTo>
                  <a:lnTo>
                    <a:pt x="32" y="17"/>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7" name="Freeform 234"/>
            <p:cNvSpPr>
              <a:spLocks/>
            </p:cNvSpPr>
            <p:nvPr/>
          </p:nvSpPr>
          <p:spPr bwMode="auto">
            <a:xfrm>
              <a:off x="2439" y="1877"/>
              <a:ext cx="34" cy="20"/>
            </a:xfrm>
            <a:custGeom>
              <a:avLst/>
              <a:gdLst>
                <a:gd name="T0" fmla="*/ 0 w 34"/>
                <a:gd name="T1" fmla="*/ 0 h 20"/>
                <a:gd name="T2" fmla="*/ 0 w 34"/>
                <a:gd name="T3" fmla="*/ 19 h 20"/>
                <a:gd name="T4" fmla="*/ 33 w 34"/>
                <a:gd name="T5" fmla="*/ 17 h 20"/>
                <a:gd name="T6" fmla="*/ 32 w 34"/>
                <a:gd name="T7" fmla="*/ 0 h 20"/>
                <a:gd name="T8" fmla="*/ 0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0"/>
                  </a:moveTo>
                  <a:lnTo>
                    <a:pt x="0" y="19"/>
                  </a:lnTo>
                  <a:lnTo>
                    <a:pt x="33" y="17"/>
                  </a:lnTo>
                  <a:lnTo>
                    <a:pt x="32"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38" name="Freeform 235"/>
            <p:cNvSpPr>
              <a:spLocks/>
            </p:cNvSpPr>
            <p:nvPr/>
          </p:nvSpPr>
          <p:spPr bwMode="auto">
            <a:xfrm>
              <a:off x="2471" y="1875"/>
              <a:ext cx="36" cy="19"/>
            </a:xfrm>
            <a:custGeom>
              <a:avLst/>
              <a:gdLst>
                <a:gd name="T0" fmla="*/ 0 w 36"/>
                <a:gd name="T1" fmla="*/ 1 h 19"/>
                <a:gd name="T2" fmla="*/ 0 w 36"/>
                <a:gd name="T3" fmla="*/ 18 h 19"/>
                <a:gd name="T4" fmla="*/ 35 w 36"/>
                <a:gd name="T5" fmla="*/ 0 h 19"/>
                <a:gd name="T6" fmla="*/ 0 w 36"/>
                <a:gd name="T7" fmla="*/ 1 h 19"/>
                <a:gd name="T8" fmla="*/ 0 60000 65536"/>
                <a:gd name="T9" fmla="*/ 0 60000 65536"/>
                <a:gd name="T10" fmla="*/ 0 60000 65536"/>
                <a:gd name="T11" fmla="*/ 0 60000 65536"/>
                <a:gd name="T12" fmla="*/ 0 w 36"/>
                <a:gd name="T13" fmla="*/ 0 h 19"/>
                <a:gd name="T14" fmla="*/ 36 w 36"/>
                <a:gd name="T15" fmla="*/ 19 h 19"/>
              </a:gdLst>
              <a:ahLst/>
              <a:cxnLst>
                <a:cxn ang="T8">
                  <a:pos x="T0" y="T1"/>
                </a:cxn>
                <a:cxn ang="T9">
                  <a:pos x="T2" y="T3"/>
                </a:cxn>
                <a:cxn ang="T10">
                  <a:pos x="T4" y="T5"/>
                </a:cxn>
                <a:cxn ang="T11">
                  <a:pos x="T6" y="T7"/>
                </a:cxn>
              </a:cxnLst>
              <a:rect l="T12" t="T13" r="T14" b="T15"/>
              <a:pathLst>
                <a:path w="36" h="19">
                  <a:moveTo>
                    <a:pt x="0" y="1"/>
                  </a:moveTo>
                  <a:lnTo>
                    <a:pt x="0" y="18"/>
                  </a:lnTo>
                  <a:lnTo>
                    <a:pt x="35"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9" name="Freeform 236"/>
            <p:cNvSpPr>
              <a:spLocks/>
            </p:cNvSpPr>
            <p:nvPr/>
          </p:nvSpPr>
          <p:spPr bwMode="auto">
            <a:xfrm>
              <a:off x="2472" y="1875"/>
              <a:ext cx="36" cy="19"/>
            </a:xfrm>
            <a:custGeom>
              <a:avLst/>
              <a:gdLst>
                <a:gd name="T0" fmla="*/ 0 w 36"/>
                <a:gd name="T1" fmla="*/ 18 h 19"/>
                <a:gd name="T2" fmla="*/ 34 w 36"/>
                <a:gd name="T3" fmla="*/ 0 h 19"/>
                <a:gd name="T4" fmla="*/ 35 w 36"/>
                <a:gd name="T5" fmla="*/ 17 h 19"/>
                <a:gd name="T6" fmla="*/ 0 w 36"/>
                <a:gd name="T7" fmla="*/ 18 h 19"/>
                <a:gd name="T8" fmla="*/ 0 60000 65536"/>
                <a:gd name="T9" fmla="*/ 0 60000 65536"/>
                <a:gd name="T10" fmla="*/ 0 60000 65536"/>
                <a:gd name="T11" fmla="*/ 0 60000 65536"/>
                <a:gd name="T12" fmla="*/ 0 w 36"/>
                <a:gd name="T13" fmla="*/ 0 h 19"/>
                <a:gd name="T14" fmla="*/ 36 w 36"/>
                <a:gd name="T15" fmla="*/ 19 h 19"/>
              </a:gdLst>
              <a:ahLst/>
              <a:cxnLst>
                <a:cxn ang="T8">
                  <a:pos x="T0" y="T1"/>
                </a:cxn>
                <a:cxn ang="T9">
                  <a:pos x="T2" y="T3"/>
                </a:cxn>
                <a:cxn ang="T10">
                  <a:pos x="T4" y="T5"/>
                </a:cxn>
                <a:cxn ang="T11">
                  <a:pos x="T6" y="T7"/>
                </a:cxn>
              </a:cxnLst>
              <a:rect l="T12" t="T13" r="T14" b="T15"/>
              <a:pathLst>
                <a:path w="36" h="19">
                  <a:moveTo>
                    <a:pt x="0" y="18"/>
                  </a:moveTo>
                  <a:lnTo>
                    <a:pt x="34" y="0"/>
                  </a:lnTo>
                  <a:lnTo>
                    <a:pt x="35"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0" name="Freeform 237"/>
            <p:cNvSpPr>
              <a:spLocks/>
            </p:cNvSpPr>
            <p:nvPr/>
          </p:nvSpPr>
          <p:spPr bwMode="auto">
            <a:xfrm>
              <a:off x="2471" y="1875"/>
              <a:ext cx="37" cy="19"/>
            </a:xfrm>
            <a:custGeom>
              <a:avLst/>
              <a:gdLst>
                <a:gd name="T0" fmla="*/ 0 w 37"/>
                <a:gd name="T1" fmla="*/ 1 h 19"/>
                <a:gd name="T2" fmla="*/ 0 w 37"/>
                <a:gd name="T3" fmla="*/ 18 h 19"/>
                <a:gd name="T4" fmla="*/ 36 w 37"/>
                <a:gd name="T5" fmla="*/ 17 h 19"/>
                <a:gd name="T6" fmla="*/ 35 w 37"/>
                <a:gd name="T7" fmla="*/ 0 h 19"/>
                <a:gd name="T8" fmla="*/ 0 w 37"/>
                <a:gd name="T9" fmla="*/ 1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0" y="1"/>
                  </a:moveTo>
                  <a:lnTo>
                    <a:pt x="0" y="18"/>
                  </a:lnTo>
                  <a:lnTo>
                    <a:pt x="36" y="17"/>
                  </a:lnTo>
                  <a:lnTo>
                    <a:pt x="35"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41" name="Freeform 238"/>
            <p:cNvSpPr>
              <a:spLocks/>
            </p:cNvSpPr>
            <p:nvPr/>
          </p:nvSpPr>
          <p:spPr bwMode="auto">
            <a:xfrm>
              <a:off x="2506" y="1874"/>
              <a:ext cx="35" cy="20"/>
            </a:xfrm>
            <a:custGeom>
              <a:avLst/>
              <a:gdLst>
                <a:gd name="T0" fmla="*/ 0 w 35"/>
                <a:gd name="T1" fmla="*/ 0 h 20"/>
                <a:gd name="T2" fmla="*/ 0 w 35"/>
                <a:gd name="T3" fmla="*/ 19 h 20"/>
                <a:gd name="T4" fmla="*/ 34 w 35"/>
                <a:gd name="T5" fmla="*/ 0 h 20"/>
                <a:gd name="T6" fmla="*/ 0 w 35"/>
                <a:gd name="T7" fmla="*/ 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0"/>
                  </a:moveTo>
                  <a:lnTo>
                    <a:pt x="0" y="19"/>
                  </a:lnTo>
                  <a:lnTo>
                    <a:pt x="34"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2" name="Freeform 239"/>
            <p:cNvSpPr>
              <a:spLocks/>
            </p:cNvSpPr>
            <p:nvPr/>
          </p:nvSpPr>
          <p:spPr bwMode="auto">
            <a:xfrm>
              <a:off x="2507" y="1874"/>
              <a:ext cx="35" cy="20"/>
            </a:xfrm>
            <a:custGeom>
              <a:avLst/>
              <a:gdLst>
                <a:gd name="T0" fmla="*/ 0 w 35"/>
                <a:gd name="T1" fmla="*/ 19 h 20"/>
                <a:gd name="T2" fmla="*/ 33 w 35"/>
                <a:gd name="T3" fmla="*/ 0 h 20"/>
                <a:gd name="T4" fmla="*/ 34 w 35"/>
                <a:gd name="T5" fmla="*/ 18 h 20"/>
                <a:gd name="T6" fmla="*/ 0 w 35"/>
                <a:gd name="T7" fmla="*/ 1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9"/>
                  </a:moveTo>
                  <a:lnTo>
                    <a:pt x="33" y="0"/>
                  </a:lnTo>
                  <a:lnTo>
                    <a:pt x="34"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3" name="Freeform 240"/>
            <p:cNvSpPr>
              <a:spLocks/>
            </p:cNvSpPr>
            <p:nvPr/>
          </p:nvSpPr>
          <p:spPr bwMode="auto">
            <a:xfrm>
              <a:off x="2506" y="1874"/>
              <a:ext cx="36" cy="20"/>
            </a:xfrm>
            <a:custGeom>
              <a:avLst/>
              <a:gdLst>
                <a:gd name="T0" fmla="*/ 0 w 36"/>
                <a:gd name="T1" fmla="*/ 0 h 20"/>
                <a:gd name="T2" fmla="*/ 0 w 36"/>
                <a:gd name="T3" fmla="*/ 19 h 20"/>
                <a:gd name="T4" fmla="*/ 35 w 36"/>
                <a:gd name="T5" fmla="*/ 18 h 20"/>
                <a:gd name="T6" fmla="*/ 34 w 36"/>
                <a:gd name="T7" fmla="*/ 0 h 20"/>
                <a:gd name="T8" fmla="*/ 0 w 36"/>
                <a:gd name="T9" fmla="*/ 0 h 20"/>
                <a:gd name="T10" fmla="*/ 0 60000 65536"/>
                <a:gd name="T11" fmla="*/ 0 60000 65536"/>
                <a:gd name="T12" fmla="*/ 0 60000 65536"/>
                <a:gd name="T13" fmla="*/ 0 60000 65536"/>
                <a:gd name="T14" fmla="*/ 0 60000 65536"/>
                <a:gd name="T15" fmla="*/ 0 w 36"/>
                <a:gd name="T16" fmla="*/ 0 h 20"/>
                <a:gd name="T17" fmla="*/ 36 w 36"/>
                <a:gd name="T18" fmla="*/ 20 h 20"/>
              </a:gdLst>
              <a:ahLst/>
              <a:cxnLst>
                <a:cxn ang="T10">
                  <a:pos x="T0" y="T1"/>
                </a:cxn>
                <a:cxn ang="T11">
                  <a:pos x="T2" y="T3"/>
                </a:cxn>
                <a:cxn ang="T12">
                  <a:pos x="T4" y="T5"/>
                </a:cxn>
                <a:cxn ang="T13">
                  <a:pos x="T6" y="T7"/>
                </a:cxn>
                <a:cxn ang="T14">
                  <a:pos x="T8" y="T9"/>
                </a:cxn>
              </a:cxnLst>
              <a:rect l="T15" t="T16" r="T17" b="T18"/>
              <a:pathLst>
                <a:path w="36" h="20">
                  <a:moveTo>
                    <a:pt x="0" y="0"/>
                  </a:moveTo>
                  <a:lnTo>
                    <a:pt x="0" y="19"/>
                  </a:lnTo>
                  <a:lnTo>
                    <a:pt x="35" y="18"/>
                  </a:lnTo>
                  <a:lnTo>
                    <a:pt x="34"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44" name="Freeform 241"/>
            <p:cNvSpPr>
              <a:spLocks/>
            </p:cNvSpPr>
            <p:nvPr/>
          </p:nvSpPr>
          <p:spPr bwMode="auto">
            <a:xfrm>
              <a:off x="2540" y="1874"/>
              <a:ext cx="38" cy="19"/>
            </a:xfrm>
            <a:custGeom>
              <a:avLst/>
              <a:gdLst>
                <a:gd name="T0" fmla="*/ 0 w 38"/>
                <a:gd name="T1" fmla="*/ 0 h 19"/>
                <a:gd name="T2" fmla="*/ 0 w 38"/>
                <a:gd name="T3" fmla="*/ 18 h 19"/>
                <a:gd name="T4" fmla="*/ 37 w 38"/>
                <a:gd name="T5" fmla="*/ 0 h 19"/>
                <a:gd name="T6" fmla="*/ 0 w 38"/>
                <a:gd name="T7" fmla="*/ 0 h 19"/>
                <a:gd name="T8" fmla="*/ 0 60000 65536"/>
                <a:gd name="T9" fmla="*/ 0 60000 65536"/>
                <a:gd name="T10" fmla="*/ 0 60000 65536"/>
                <a:gd name="T11" fmla="*/ 0 60000 65536"/>
                <a:gd name="T12" fmla="*/ 0 w 38"/>
                <a:gd name="T13" fmla="*/ 0 h 19"/>
                <a:gd name="T14" fmla="*/ 38 w 38"/>
                <a:gd name="T15" fmla="*/ 19 h 19"/>
              </a:gdLst>
              <a:ahLst/>
              <a:cxnLst>
                <a:cxn ang="T8">
                  <a:pos x="T0" y="T1"/>
                </a:cxn>
                <a:cxn ang="T9">
                  <a:pos x="T2" y="T3"/>
                </a:cxn>
                <a:cxn ang="T10">
                  <a:pos x="T4" y="T5"/>
                </a:cxn>
                <a:cxn ang="T11">
                  <a:pos x="T6" y="T7"/>
                </a:cxn>
              </a:cxnLst>
              <a:rect l="T12" t="T13" r="T14" b="T15"/>
              <a:pathLst>
                <a:path w="38" h="19">
                  <a:moveTo>
                    <a:pt x="0" y="0"/>
                  </a:moveTo>
                  <a:lnTo>
                    <a:pt x="0" y="18"/>
                  </a:lnTo>
                  <a:lnTo>
                    <a:pt x="37"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5" name="Freeform 242"/>
            <p:cNvSpPr>
              <a:spLocks/>
            </p:cNvSpPr>
            <p:nvPr/>
          </p:nvSpPr>
          <p:spPr bwMode="auto">
            <a:xfrm>
              <a:off x="2541" y="1874"/>
              <a:ext cx="39" cy="19"/>
            </a:xfrm>
            <a:custGeom>
              <a:avLst/>
              <a:gdLst>
                <a:gd name="T0" fmla="*/ 0 w 39"/>
                <a:gd name="T1" fmla="*/ 18 h 19"/>
                <a:gd name="T2" fmla="*/ 37 w 39"/>
                <a:gd name="T3" fmla="*/ 0 h 19"/>
                <a:gd name="T4" fmla="*/ 38 w 39"/>
                <a:gd name="T5" fmla="*/ 16 h 19"/>
                <a:gd name="T6" fmla="*/ 0 w 39"/>
                <a:gd name="T7" fmla="*/ 18 h 19"/>
                <a:gd name="T8" fmla="*/ 0 60000 65536"/>
                <a:gd name="T9" fmla="*/ 0 60000 65536"/>
                <a:gd name="T10" fmla="*/ 0 60000 65536"/>
                <a:gd name="T11" fmla="*/ 0 60000 65536"/>
                <a:gd name="T12" fmla="*/ 0 w 39"/>
                <a:gd name="T13" fmla="*/ 0 h 19"/>
                <a:gd name="T14" fmla="*/ 39 w 39"/>
                <a:gd name="T15" fmla="*/ 19 h 19"/>
              </a:gdLst>
              <a:ahLst/>
              <a:cxnLst>
                <a:cxn ang="T8">
                  <a:pos x="T0" y="T1"/>
                </a:cxn>
                <a:cxn ang="T9">
                  <a:pos x="T2" y="T3"/>
                </a:cxn>
                <a:cxn ang="T10">
                  <a:pos x="T4" y="T5"/>
                </a:cxn>
                <a:cxn ang="T11">
                  <a:pos x="T6" y="T7"/>
                </a:cxn>
              </a:cxnLst>
              <a:rect l="T12" t="T13" r="T14" b="T15"/>
              <a:pathLst>
                <a:path w="39" h="19">
                  <a:moveTo>
                    <a:pt x="0" y="18"/>
                  </a:moveTo>
                  <a:lnTo>
                    <a:pt x="37" y="0"/>
                  </a:lnTo>
                  <a:lnTo>
                    <a:pt x="38" y="16"/>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6" name="Freeform 243"/>
            <p:cNvSpPr>
              <a:spLocks/>
            </p:cNvSpPr>
            <p:nvPr/>
          </p:nvSpPr>
          <p:spPr bwMode="auto">
            <a:xfrm>
              <a:off x="2540" y="1874"/>
              <a:ext cx="40" cy="19"/>
            </a:xfrm>
            <a:custGeom>
              <a:avLst/>
              <a:gdLst>
                <a:gd name="T0" fmla="*/ 0 w 40"/>
                <a:gd name="T1" fmla="*/ 0 h 19"/>
                <a:gd name="T2" fmla="*/ 0 w 40"/>
                <a:gd name="T3" fmla="*/ 18 h 19"/>
                <a:gd name="T4" fmla="*/ 39 w 40"/>
                <a:gd name="T5" fmla="*/ 16 h 19"/>
                <a:gd name="T6" fmla="*/ 38 w 40"/>
                <a:gd name="T7" fmla="*/ 0 h 19"/>
                <a:gd name="T8" fmla="*/ 0 w 40"/>
                <a:gd name="T9" fmla="*/ 0 h 19"/>
                <a:gd name="T10" fmla="*/ 0 60000 65536"/>
                <a:gd name="T11" fmla="*/ 0 60000 65536"/>
                <a:gd name="T12" fmla="*/ 0 60000 65536"/>
                <a:gd name="T13" fmla="*/ 0 60000 65536"/>
                <a:gd name="T14" fmla="*/ 0 60000 65536"/>
                <a:gd name="T15" fmla="*/ 0 w 40"/>
                <a:gd name="T16" fmla="*/ 0 h 19"/>
                <a:gd name="T17" fmla="*/ 40 w 40"/>
                <a:gd name="T18" fmla="*/ 19 h 19"/>
              </a:gdLst>
              <a:ahLst/>
              <a:cxnLst>
                <a:cxn ang="T10">
                  <a:pos x="T0" y="T1"/>
                </a:cxn>
                <a:cxn ang="T11">
                  <a:pos x="T2" y="T3"/>
                </a:cxn>
                <a:cxn ang="T12">
                  <a:pos x="T4" y="T5"/>
                </a:cxn>
                <a:cxn ang="T13">
                  <a:pos x="T6" y="T7"/>
                </a:cxn>
                <a:cxn ang="T14">
                  <a:pos x="T8" y="T9"/>
                </a:cxn>
              </a:cxnLst>
              <a:rect l="T15" t="T16" r="T17" b="T18"/>
              <a:pathLst>
                <a:path w="40" h="19">
                  <a:moveTo>
                    <a:pt x="0" y="0"/>
                  </a:moveTo>
                  <a:lnTo>
                    <a:pt x="0" y="18"/>
                  </a:lnTo>
                  <a:lnTo>
                    <a:pt x="39" y="16"/>
                  </a:lnTo>
                  <a:lnTo>
                    <a:pt x="38"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47" name="Freeform 244"/>
            <p:cNvSpPr>
              <a:spLocks/>
            </p:cNvSpPr>
            <p:nvPr/>
          </p:nvSpPr>
          <p:spPr bwMode="auto">
            <a:xfrm>
              <a:off x="2577" y="1872"/>
              <a:ext cx="43" cy="20"/>
            </a:xfrm>
            <a:custGeom>
              <a:avLst/>
              <a:gdLst>
                <a:gd name="T0" fmla="*/ 0 w 43"/>
                <a:gd name="T1" fmla="*/ 1 h 20"/>
                <a:gd name="T2" fmla="*/ 1 w 43"/>
                <a:gd name="T3" fmla="*/ 19 h 20"/>
                <a:gd name="T4" fmla="*/ 42 w 43"/>
                <a:gd name="T5" fmla="*/ 0 h 20"/>
                <a:gd name="T6" fmla="*/ 0 w 43"/>
                <a:gd name="T7" fmla="*/ 1 h 20"/>
                <a:gd name="T8" fmla="*/ 0 60000 65536"/>
                <a:gd name="T9" fmla="*/ 0 60000 65536"/>
                <a:gd name="T10" fmla="*/ 0 60000 65536"/>
                <a:gd name="T11" fmla="*/ 0 60000 65536"/>
                <a:gd name="T12" fmla="*/ 0 w 43"/>
                <a:gd name="T13" fmla="*/ 0 h 20"/>
                <a:gd name="T14" fmla="*/ 43 w 43"/>
                <a:gd name="T15" fmla="*/ 20 h 20"/>
              </a:gdLst>
              <a:ahLst/>
              <a:cxnLst>
                <a:cxn ang="T8">
                  <a:pos x="T0" y="T1"/>
                </a:cxn>
                <a:cxn ang="T9">
                  <a:pos x="T2" y="T3"/>
                </a:cxn>
                <a:cxn ang="T10">
                  <a:pos x="T4" y="T5"/>
                </a:cxn>
                <a:cxn ang="T11">
                  <a:pos x="T6" y="T7"/>
                </a:cxn>
              </a:cxnLst>
              <a:rect l="T12" t="T13" r="T14" b="T15"/>
              <a:pathLst>
                <a:path w="43" h="20">
                  <a:moveTo>
                    <a:pt x="0" y="1"/>
                  </a:moveTo>
                  <a:lnTo>
                    <a:pt x="1" y="19"/>
                  </a:lnTo>
                  <a:lnTo>
                    <a:pt x="42"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8" name="Freeform 245"/>
            <p:cNvSpPr>
              <a:spLocks/>
            </p:cNvSpPr>
            <p:nvPr/>
          </p:nvSpPr>
          <p:spPr bwMode="auto">
            <a:xfrm>
              <a:off x="2579" y="1872"/>
              <a:ext cx="42" cy="20"/>
            </a:xfrm>
            <a:custGeom>
              <a:avLst/>
              <a:gdLst>
                <a:gd name="T0" fmla="*/ 0 w 42"/>
                <a:gd name="T1" fmla="*/ 19 h 20"/>
                <a:gd name="T2" fmla="*/ 40 w 42"/>
                <a:gd name="T3" fmla="*/ 0 h 20"/>
                <a:gd name="T4" fmla="*/ 41 w 42"/>
                <a:gd name="T5" fmla="*/ 18 h 20"/>
                <a:gd name="T6" fmla="*/ 0 w 42"/>
                <a:gd name="T7" fmla="*/ 19 h 20"/>
                <a:gd name="T8" fmla="*/ 0 60000 65536"/>
                <a:gd name="T9" fmla="*/ 0 60000 65536"/>
                <a:gd name="T10" fmla="*/ 0 60000 65536"/>
                <a:gd name="T11" fmla="*/ 0 60000 65536"/>
                <a:gd name="T12" fmla="*/ 0 w 42"/>
                <a:gd name="T13" fmla="*/ 0 h 20"/>
                <a:gd name="T14" fmla="*/ 42 w 42"/>
                <a:gd name="T15" fmla="*/ 20 h 20"/>
              </a:gdLst>
              <a:ahLst/>
              <a:cxnLst>
                <a:cxn ang="T8">
                  <a:pos x="T0" y="T1"/>
                </a:cxn>
                <a:cxn ang="T9">
                  <a:pos x="T2" y="T3"/>
                </a:cxn>
                <a:cxn ang="T10">
                  <a:pos x="T4" y="T5"/>
                </a:cxn>
                <a:cxn ang="T11">
                  <a:pos x="T6" y="T7"/>
                </a:cxn>
              </a:cxnLst>
              <a:rect l="T12" t="T13" r="T14" b="T15"/>
              <a:pathLst>
                <a:path w="42" h="20">
                  <a:moveTo>
                    <a:pt x="0" y="19"/>
                  </a:moveTo>
                  <a:lnTo>
                    <a:pt x="40" y="0"/>
                  </a:lnTo>
                  <a:lnTo>
                    <a:pt x="41"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9" name="Freeform 246"/>
            <p:cNvSpPr>
              <a:spLocks/>
            </p:cNvSpPr>
            <p:nvPr/>
          </p:nvSpPr>
          <p:spPr bwMode="auto">
            <a:xfrm>
              <a:off x="2577" y="1872"/>
              <a:ext cx="44" cy="20"/>
            </a:xfrm>
            <a:custGeom>
              <a:avLst/>
              <a:gdLst>
                <a:gd name="T0" fmla="*/ 0 w 44"/>
                <a:gd name="T1" fmla="*/ 1 h 20"/>
                <a:gd name="T2" fmla="*/ 1 w 44"/>
                <a:gd name="T3" fmla="*/ 19 h 20"/>
                <a:gd name="T4" fmla="*/ 43 w 44"/>
                <a:gd name="T5" fmla="*/ 18 h 20"/>
                <a:gd name="T6" fmla="*/ 42 w 44"/>
                <a:gd name="T7" fmla="*/ 0 h 20"/>
                <a:gd name="T8" fmla="*/ 0 w 44"/>
                <a:gd name="T9" fmla="*/ 1 h 20"/>
                <a:gd name="T10" fmla="*/ 0 60000 65536"/>
                <a:gd name="T11" fmla="*/ 0 60000 65536"/>
                <a:gd name="T12" fmla="*/ 0 60000 65536"/>
                <a:gd name="T13" fmla="*/ 0 60000 65536"/>
                <a:gd name="T14" fmla="*/ 0 60000 65536"/>
                <a:gd name="T15" fmla="*/ 0 w 44"/>
                <a:gd name="T16" fmla="*/ 0 h 20"/>
                <a:gd name="T17" fmla="*/ 44 w 44"/>
                <a:gd name="T18" fmla="*/ 20 h 20"/>
              </a:gdLst>
              <a:ahLst/>
              <a:cxnLst>
                <a:cxn ang="T10">
                  <a:pos x="T0" y="T1"/>
                </a:cxn>
                <a:cxn ang="T11">
                  <a:pos x="T2" y="T3"/>
                </a:cxn>
                <a:cxn ang="T12">
                  <a:pos x="T4" y="T5"/>
                </a:cxn>
                <a:cxn ang="T13">
                  <a:pos x="T6" y="T7"/>
                </a:cxn>
                <a:cxn ang="T14">
                  <a:pos x="T8" y="T9"/>
                </a:cxn>
              </a:cxnLst>
              <a:rect l="T15" t="T16" r="T17" b="T18"/>
              <a:pathLst>
                <a:path w="44" h="20">
                  <a:moveTo>
                    <a:pt x="0" y="1"/>
                  </a:moveTo>
                  <a:lnTo>
                    <a:pt x="1" y="19"/>
                  </a:lnTo>
                  <a:lnTo>
                    <a:pt x="43" y="18"/>
                  </a:lnTo>
                  <a:lnTo>
                    <a:pt x="42"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0" name="Freeform 247"/>
            <p:cNvSpPr>
              <a:spLocks/>
            </p:cNvSpPr>
            <p:nvPr/>
          </p:nvSpPr>
          <p:spPr bwMode="auto">
            <a:xfrm>
              <a:off x="2619" y="1870"/>
              <a:ext cx="43" cy="21"/>
            </a:xfrm>
            <a:custGeom>
              <a:avLst/>
              <a:gdLst>
                <a:gd name="T0" fmla="*/ 0 w 43"/>
                <a:gd name="T1" fmla="*/ 0 h 21"/>
                <a:gd name="T2" fmla="*/ 0 w 43"/>
                <a:gd name="T3" fmla="*/ 20 h 21"/>
                <a:gd name="T4" fmla="*/ 42 w 43"/>
                <a:gd name="T5" fmla="*/ 0 h 21"/>
                <a:gd name="T6" fmla="*/ 0 w 43"/>
                <a:gd name="T7" fmla="*/ 0 h 21"/>
                <a:gd name="T8" fmla="*/ 0 60000 65536"/>
                <a:gd name="T9" fmla="*/ 0 60000 65536"/>
                <a:gd name="T10" fmla="*/ 0 60000 65536"/>
                <a:gd name="T11" fmla="*/ 0 60000 65536"/>
                <a:gd name="T12" fmla="*/ 0 w 43"/>
                <a:gd name="T13" fmla="*/ 0 h 21"/>
                <a:gd name="T14" fmla="*/ 43 w 43"/>
                <a:gd name="T15" fmla="*/ 21 h 21"/>
              </a:gdLst>
              <a:ahLst/>
              <a:cxnLst>
                <a:cxn ang="T8">
                  <a:pos x="T0" y="T1"/>
                </a:cxn>
                <a:cxn ang="T9">
                  <a:pos x="T2" y="T3"/>
                </a:cxn>
                <a:cxn ang="T10">
                  <a:pos x="T4" y="T5"/>
                </a:cxn>
                <a:cxn ang="T11">
                  <a:pos x="T6" y="T7"/>
                </a:cxn>
              </a:cxnLst>
              <a:rect l="T12" t="T13" r="T14" b="T15"/>
              <a:pathLst>
                <a:path w="43" h="21">
                  <a:moveTo>
                    <a:pt x="0" y="0"/>
                  </a:moveTo>
                  <a:lnTo>
                    <a:pt x="0" y="20"/>
                  </a:lnTo>
                  <a:lnTo>
                    <a:pt x="42"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1" name="Freeform 248"/>
            <p:cNvSpPr>
              <a:spLocks/>
            </p:cNvSpPr>
            <p:nvPr/>
          </p:nvSpPr>
          <p:spPr bwMode="auto">
            <a:xfrm>
              <a:off x="2620" y="1870"/>
              <a:ext cx="43" cy="21"/>
            </a:xfrm>
            <a:custGeom>
              <a:avLst/>
              <a:gdLst>
                <a:gd name="T0" fmla="*/ 0 w 43"/>
                <a:gd name="T1" fmla="*/ 20 h 21"/>
                <a:gd name="T2" fmla="*/ 41 w 43"/>
                <a:gd name="T3" fmla="*/ 0 h 21"/>
                <a:gd name="T4" fmla="*/ 42 w 43"/>
                <a:gd name="T5" fmla="*/ 19 h 21"/>
                <a:gd name="T6" fmla="*/ 0 w 43"/>
                <a:gd name="T7" fmla="*/ 20 h 21"/>
                <a:gd name="T8" fmla="*/ 0 60000 65536"/>
                <a:gd name="T9" fmla="*/ 0 60000 65536"/>
                <a:gd name="T10" fmla="*/ 0 60000 65536"/>
                <a:gd name="T11" fmla="*/ 0 60000 65536"/>
                <a:gd name="T12" fmla="*/ 0 w 43"/>
                <a:gd name="T13" fmla="*/ 0 h 21"/>
                <a:gd name="T14" fmla="*/ 43 w 43"/>
                <a:gd name="T15" fmla="*/ 21 h 21"/>
              </a:gdLst>
              <a:ahLst/>
              <a:cxnLst>
                <a:cxn ang="T8">
                  <a:pos x="T0" y="T1"/>
                </a:cxn>
                <a:cxn ang="T9">
                  <a:pos x="T2" y="T3"/>
                </a:cxn>
                <a:cxn ang="T10">
                  <a:pos x="T4" y="T5"/>
                </a:cxn>
                <a:cxn ang="T11">
                  <a:pos x="T6" y="T7"/>
                </a:cxn>
              </a:cxnLst>
              <a:rect l="T12" t="T13" r="T14" b="T15"/>
              <a:pathLst>
                <a:path w="43" h="21">
                  <a:moveTo>
                    <a:pt x="0" y="20"/>
                  </a:moveTo>
                  <a:lnTo>
                    <a:pt x="41" y="0"/>
                  </a:lnTo>
                  <a:lnTo>
                    <a:pt x="42" y="19"/>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2" name="Freeform 249"/>
            <p:cNvSpPr>
              <a:spLocks/>
            </p:cNvSpPr>
            <p:nvPr/>
          </p:nvSpPr>
          <p:spPr bwMode="auto">
            <a:xfrm>
              <a:off x="2619" y="1870"/>
              <a:ext cx="44" cy="21"/>
            </a:xfrm>
            <a:custGeom>
              <a:avLst/>
              <a:gdLst>
                <a:gd name="T0" fmla="*/ 0 w 44"/>
                <a:gd name="T1" fmla="*/ 0 h 21"/>
                <a:gd name="T2" fmla="*/ 0 w 44"/>
                <a:gd name="T3" fmla="*/ 20 h 21"/>
                <a:gd name="T4" fmla="*/ 43 w 44"/>
                <a:gd name="T5" fmla="*/ 19 h 21"/>
                <a:gd name="T6" fmla="*/ 42 w 44"/>
                <a:gd name="T7" fmla="*/ 0 h 21"/>
                <a:gd name="T8" fmla="*/ 0 w 44"/>
                <a:gd name="T9" fmla="*/ 0 h 21"/>
                <a:gd name="T10" fmla="*/ 0 60000 65536"/>
                <a:gd name="T11" fmla="*/ 0 60000 65536"/>
                <a:gd name="T12" fmla="*/ 0 60000 65536"/>
                <a:gd name="T13" fmla="*/ 0 60000 65536"/>
                <a:gd name="T14" fmla="*/ 0 60000 65536"/>
                <a:gd name="T15" fmla="*/ 0 w 44"/>
                <a:gd name="T16" fmla="*/ 0 h 21"/>
                <a:gd name="T17" fmla="*/ 44 w 44"/>
                <a:gd name="T18" fmla="*/ 21 h 21"/>
              </a:gdLst>
              <a:ahLst/>
              <a:cxnLst>
                <a:cxn ang="T10">
                  <a:pos x="T0" y="T1"/>
                </a:cxn>
                <a:cxn ang="T11">
                  <a:pos x="T2" y="T3"/>
                </a:cxn>
                <a:cxn ang="T12">
                  <a:pos x="T4" y="T5"/>
                </a:cxn>
                <a:cxn ang="T13">
                  <a:pos x="T6" y="T7"/>
                </a:cxn>
                <a:cxn ang="T14">
                  <a:pos x="T8" y="T9"/>
                </a:cxn>
              </a:cxnLst>
              <a:rect l="T15" t="T16" r="T17" b="T18"/>
              <a:pathLst>
                <a:path w="44" h="21">
                  <a:moveTo>
                    <a:pt x="0" y="0"/>
                  </a:moveTo>
                  <a:lnTo>
                    <a:pt x="0" y="20"/>
                  </a:lnTo>
                  <a:lnTo>
                    <a:pt x="43" y="19"/>
                  </a:lnTo>
                  <a:lnTo>
                    <a:pt x="42"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3" name="Freeform 250"/>
            <p:cNvSpPr>
              <a:spLocks/>
            </p:cNvSpPr>
            <p:nvPr/>
          </p:nvSpPr>
          <p:spPr bwMode="auto">
            <a:xfrm>
              <a:off x="2661" y="1869"/>
              <a:ext cx="49" cy="19"/>
            </a:xfrm>
            <a:custGeom>
              <a:avLst/>
              <a:gdLst>
                <a:gd name="T0" fmla="*/ 0 w 49"/>
                <a:gd name="T1" fmla="*/ 0 h 19"/>
                <a:gd name="T2" fmla="*/ 1 w 49"/>
                <a:gd name="T3" fmla="*/ 18 h 19"/>
                <a:gd name="T4" fmla="*/ 48 w 49"/>
                <a:gd name="T5" fmla="*/ 0 h 19"/>
                <a:gd name="T6" fmla="*/ 0 w 49"/>
                <a:gd name="T7" fmla="*/ 0 h 19"/>
                <a:gd name="T8" fmla="*/ 0 60000 65536"/>
                <a:gd name="T9" fmla="*/ 0 60000 65536"/>
                <a:gd name="T10" fmla="*/ 0 60000 65536"/>
                <a:gd name="T11" fmla="*/ 0 60000 65536"/>
                <a:gd name="T12" fmla="*/ 0 w 49"/>
                <a:gd name="T13" fmla="*/ 0 h 19"/>
                <a:gd name="T14" fmla="*/ 49 w 49"/>
                <a:gd name="T15" fmla="*/ 19 h 19"/>
              </a:gdLst>
              <a:ahLst/>
              <a:cxnLst>
                <a:cxn ang="T8">
                  <a:pos x="T0" y="T1"/>
                </a:cxn>
                <a:cxn ang="T9">
                  <a:pos x="T2" y="T3"/>
                </a:cxn>
                <a:cxn ang="T10">
                  <a:pos x="T4" y="T5"/>
                </a:cxn>
                <a:cxn ang="T11">
                  <a:pos x="T6" y="T7"/>
                </a:cxn>
              </a:cxnLst>
              <a:rect l="T12" t="T13" r="T14" b="T15"/>
              <a:pathLst>
                <a:path w="49" h="19">
                  <a:moveTo>
                    <a:pt x="0" y="0"/>
                  </a:moveTo>
                  <a:lnTo>
                    <a:pt x="1" y="18"/>
                  </a:lnTo>
                  <a:lnTo>
                    <a:pt x="4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4" name="Freeform 251"/>
            <p:cNvSpPr>
              <a:spLocks/>
            </p:cNvSpPr>
            <p:nvPr/>
          </p:nvSpPr>
          <p:spPr bwMode="auto">
            <a:xfrm>
              <a:off x="2662" y="1869"/>
              <a:ext cx="48" cy="19"/>
            </a:xfrm>
            <a:custGeom>
              <a:avLst/>
              <a:gdLst>
                <a:gd name="T0" fmla="*/ 0 w 48"/>
                <a:gd name="T1" fmla="*/ 18 h 19"/>
                <a:gd name="T2" fmla="*/ 46 w 48"/>
                <a:gd name="T3" fmla="*/ 0 h 19"/>
                <a:gd name="T4" fmla="*/ 47 w 48"/>
                <a:gd name="T5" fmla="*/ 17 h 19"/>
                <a:gd name="T6" fmla="*/ 0 w 48"/>
                <a:gd name="T7" fmla="*/ 18 h 19"/>
                <a:gd name="T8" fmla="*/ 0 60000 65536"/>
                <a:gd name="T9" fmla="*/ 0 60000 65536"/>
                <a:gd name="T10" fmla="*/ 0 60000 65536"/>
                <a:gd name="T11" fmla="*/ 0 60000 65536"/>
                <a:gd name="T12" fmla="*/ 0 w 48"/>
                <a:gd name="T13" fmla="*/ 0 h 19"/>
                <a:gd name="T14" fmla="*/ 48 w 48"/>
                <a:gd name="T15" fmla="*/ 19 h 19"/>
              </a:gdLst>
              <a:ahLst/>
              <a:cxnLst>
                <a:cxn ang="T8">
                  <a:pos x="T0" y="T1"/>
                </a:cxn>
                <a:cxn ang="T9">
                  <a:pos x="T2" y="T3"/>
                </a:cxn>
                <a:cxn ang="T10">
                  <a:pos x="T4" y="T5"/>
                </a:cxn>
                <a:cxn ang="T11">
                  <a:pos x="T6" y="T7"/>
                </a:cxn>
              </a:cxnLst>
              <a:rect l="T12" t="T13" r="T14" b="T15"/>
              <a:pathLst>
                <a:path w="48" h="19">
                  <a:moveTo>
                    <a:pt x="0" y="18"/>
                  </a:moveTo>
                  <a:lnTo>
                    <a:pt x="46" y="0"/>
                  </a:lnTo>
                  <a:lnTo>
                    <a:pt x="47"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5" name="Freeform 252"/>
            <p:cNvSpPr>
              <a:spLocks/>
            </p:cNvSpPr>
            <p:nvPr/>
          </p:nvSpPr>
          <p:spPr bwMode="auto">
            <a:xfrm>
              <a:off x="2661" y="1869"/>
              <a:ext cx="49" cy="19"/>
            </a:xfrm>
            <a:custGeom>
              <a:avLst/>
              <a:gdLst>
                <a:gd name="T0" fmla="*/ 0 w 49"/>
                <a:gd name="T1" fmla="*/ 0 h 19"/>
                <a:gd name="T2" fmla="*/ 0 w 49"/>
                <a:gd name="T3" fmla="*/ 18 h 19"/>
                <a:gd name="T4" fmla="*/ 48 w 49"/>
                <a:gd name="T5" fmla="*/ 17 h 19"/>
                <a:gd name="T6" fmla="*/ 47 w 49"/>
                <a:gd name="T7" fmla="*/ 0 h 19"/>
                <a:gd name="T8" fmla="*/ 0 w 49"/>
                <a:gd name="T9" fmla="*/ 0 h 19"/>
                <a:gd name="T10" fmla="*/ 0 60000 65536"/>
                <a:gd name="T11" fmla="*/ 0 60000 65536"/>
                <a:gd name="T12" fmla="*/ 0 60000 65536"/>
                <a:gd name="T13" fmla="*/ 0 60000 65536"/>
                <a:gd name="T14" fmla="*/ 0 60000 65536"/>
                <a:gd name="T15" fmla="*/ 0 w 49"/>
                <a:gd name="T16" fmla="*/ 0 h 19"/>
                <a:gd name="T17" fmla="*/ 49 w 49"/>
                <a:gd name="T18" fmla="*/ 19 h 19"/>
              </a:gdLst>
              <a:ahLst/>
              <a:cxnLst>
                <a:cxn ang="T10">
                  <a:pos x="T0" y="T1"/>
                </a:cxn>
                <a:cxn ang="T11">
                  <a:pos x="T2" y="T3"/>
                </a:cxn>
                <a:cxn ang="T12">
                  <a:pos x="T4" y="T5"/>
                </a:cxn>
                <a:cxn ang="T13">
                  <a:pos x="T6" y="T7"/>
                </a:cxn>
                <a:cxn ang="T14">
                  <a:pos x="T8" y="T9"/>
                </a:cxn>
              </a:cxnLst>
              <a:rect l="T15" t="T16" r="T17" b="T18"/>
              <a:pathLst>
                <a:path w="49" h="19">
                  <a:moveTo>
                    <a:pt x="0" y="0"/>
                  </a:moveTo>
                  <a:lnTo>
                    <a:pt x="0" y="18"/>
                  </a:lnTo>
                  <a:lnTo>
                    <a:pt x="48" y="17"/>
                  </a:lnTo>
                  <a:lnTo>
                    <a:pt x="47"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6" name="Freeform 253"/>
            <p:cNvSpPr>
              <a:spLocks/>
            </p:cNvSpPr>
            <p:nvPr/>
          </p:nvSpPr>
          <p:spPr bwMode="auto">
            <a:xfrm>
              <a:off x="2709" y="1869"/>
              <a:ext cx="49" cy="19"/>
            </a:xfrm>
            <a:custGeom>
              <a:avLst/>
              <a:gdLst>
                <a:gd name="T0" fmla="*/ 0 w 49"/>
                <a:gd name="T1" fmla="*/ 0 h 19"/>
                <a:gd name="T2" fmla="*/ 0 w 49"/>
                <a:gd name="T3" fmla="*/ 18 h 19"/>
                <a:gd name="T4" fmla="*/ 48 w 49"/>
                <a:gd name="T5" fmla="*/ 0 h 19"/>
                <a:gd name="T6" fmla="*/ 0 w 49"/>
                <a:gd name="T7" fmla="*/ 0 h 19"/>
                <a:gd name="T8" fmla="*/ 0 60000 65536"/>
                <a:gd name="T9" fmla="*/ 0 60000 65536"/>
                <a:gd name="T10" fmla="*/ 0 60000 65536"/>
                <a:gd name="T11" fmla="*/ 0 60000 65536"/>
                <a:gd name="T12" fmla="*/ 0 w 49"/>
                <a:gd name="T13" fmla="*/ 0 h 19"/>
                <a:gd name="T14" fmla="*/ 49 w 49"/>
                <a:gd name="T15" fmla="*/ 19 h 19"/>
              </a:gdLst>
              <a:ahLst/>
              <a:cxnLst>
                <a:cxn ang="T8">
                  <a:pos x="T0" y="T1"/>
                </a:cxn>
                <a:cxn ang="T9">
                  <a:pos x="T2" y="T3"/>
                </a:cxn>
                <a:cxn ang="T10">
                  <a:pos x="T4" y="T5"/>
                </a:cxn>
                <a:cxn ang="T11">
                  <a:pos x="T6" y="T7"/>
                </a:cxn>
              </a:cxnLst>
              <a:rect l="T12" t="T13" r="T14" b="T15"/>
              <a:pathLst>
                <a:path w="49" h="19">
                  <a:moveTo>
                    <a:pt x="0" y="0"/>
                  </a:moveTo>
                  <a:lnTo>
                    <a:pt x="0" y="18"/>
                  </a:lnTo>
                  <a:lnTo>
                    <a:pt x="4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7" name="Freeform 254"/>
            <p:cNvSpPr>
              <a:spLocks/>
            </p:cNvSpPr>
            <p:nvPr/>
          </p:nvSpPr>
          <p:spPr bwMode="auto">
            <a:xfrm>
              <a:off x="2709" y="1869"/>
              <a:ext cx="51" cy="19"/>
            </a:xfrm>
            <a:custGeom>
              <a:avLst/>
              <a:gdLst>
                <a:gd name="T0" fmla="*/ 0 w 51"/>
                <a:gd name="T1" fmla="*/ 18 h 19"/>
                <a:gd name="T2" fmla="*/ 49 w 51"/>
                <a:gd name="T3" fmla="*/ 0 h 19"/>
                <a:gd name="T4" fmla="*/ 50 w 51"/>
                <a:gd name="T5" fmla="*/ 16 h 19"/>
                <a:gd name="T6" fmla="*/ 0 w 51"/>
                <a:gd name="T7" fmla="*/ 18 h 19"/>
                <a:gd name="T8" fmla="*/ 0 60000 65536"/>
                <a:gd name="T9" fmla="*/ 0 60000 65536"/>
                <a:gd name="T10" fmla="*/ 0 60000 65536"/>
                <a:gd name="T11" fmla="*/ 0 60000 65536"/>
                <a:gd name="T12" fmla="*/ 0 w 51"/>
                <a:gd name="T13" fmla="*/ 0 h 19"/>
                <a:gd name="T14" fmla="*/ 51 w 51"/>
                <a:gd name="T15" fmla="*/ 19 h 19"/>
              </a:gdLst>
              <a:ahLst/>
              <a:cxnLst>
                <a:cxn ang="T8">
                  <a:pos x="T0" y="T1"/>
                </a:cxn>
                <a:cxn ang="T9">
                  <a:pos x="T2" y="T3"/>
                </a:cxn>
                <a:cxn ang="T10">
                  <a:pos x="T4" y="T5"/>
                </a:cxn>
                <a:cxn ang="T11">
                  <a:pos x="T6" y="T7"/>
                </a:cxn>
              </a:cxnLst>
              <a:rect l="T12" t="T13" r="T14" b="T15"/>
              <a:pathLst>
                <a:path w="51" h="19">
                  <a:moveTo>
                    <a:pt x="0" y="18"/>
                  </a:moveTo>
                  <a:lnTo>
                    <a:pt x="49" y="0"/>
                  </a:lnTo>
                  <a:lnTo>
                    <a:pt x="50" y="16"/>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8" name="Freeform 255"/>
            <p:cNvSpPr>
              <a:spLocks/>
            </p:cNvSpPr>
            <p:nvPr/>
          </p:nvSpPr>
          <p:spPr bwMode="auto">
            <a:xfrm>
              <a:off x="2709" y="1869"/>
              <a:ext cx="51" cy="19"/>
            </a:xfrm>
            <a:custGeom>
              <a:avLst/>
              <a:gdLst>
                <a:gd name="T0" fmla="*/ 0 w 51"/>
                <a:gd name="T1" fmla="*/ 0 h 19"/>
                <a:gd name="T2" fmla="*/ 0 w 51"/>
                <a:gd name="T3" fmla="*/ 18 h 19"/>
                <a:gd name="T4" fmla="*/ 50 w 51"/>
                <a:gd name="T5" fmla="*/ 16 h 19"/>
                <a:gd name="T6" fmla="*/ 49 w 51"/>
                <a:gd name="T7" fmla="*/ 0 h 19"/>
                <a:gd name="T8" fmla="*/ 0 w 51"/>
                <a:gd name="T9" fmla="*/ 0 h 19"/>
                <a:gd name="T10" fmla="*/ 0 60000 65536"/>
                <a:gd name="T11" fmla="*/ 0 60000 65536"/>
                <a:gd name="T12" fmla="*/ 0 60000 65536"/>
                <a:gd name="T13" fmla="*/ 0 60000 65536"/>
                <a:gd name="T14" fmla="*/ 0 60000 65536"/>
                <a:gd name="T15" fmla="*/ 0 w 51"/>
                <a:gd name="T16" fmla="*/ 0 h 19"/>
                <a:gd name="T17" fmla="*/ 51 w 51"/>
                <a:gd name="T18" fmla="*/ 19 h 19"/>
              </a:gdLst>
              <a:ahLst/>
              <a:cxnLst>
                <a:cxn ang="T10">
                  <a:pos x="T0" y="T1"/>
                </a:cxn>
                <a:cxn ang="T11">
                  <a:pos x="T2" y="T3"/>
                </a:cxn>
                <a:cxn ang="T12">
                  <a:pos x="T4" y="T5"/>
                </a:cxn>
                <a:cxn ang="T13">
                  <a:pos x="T6" y="T7"/>
                </a:cxn>
                <a:cxn ang="T14">
                  <a:pos x="T8" y="T9"/>
                </a:cxn>
              </a:cxnLst>
              <a:rect l="T15" t="T16" r="T17" b="T18"/>
              <a:pathLst>
                <a:path w="51" h="19">
                  <a:moveTo>
                    <a:pt x="0" y="0"/>
                  </a:moveTo>
                  <a:lnTo>
                    <a:pt x="0" y="18"/>
                  </a:lnTo>
                  <a:lnTo>
                    <a:pt x="50" y="16"/>
                  </a:lnTo>
                  <a:lnTo>
                    <a:pt x="49"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9" name="Freeform 256"/>
            <p:cNvSpPr>
              <a:spLocks/>
            </p:cNvSpPr>
            <p:nvPr/>
          </p:nvSpPr>
          <p:spPr bwMode="auto">
            <a:xfrm>
              <a:off x="2757" y="1869"/>
              <a:ext cx="53" cy="19"/>
            </a:xfrm>
            <a:custGeom>
              <a:avLst/>
              <a:gdLst>
                <a:gd name="T0" fmla="*/ 0 w 53"/>
                <a:gd name="T1" fmla="*/ 1 h 19"/>
                <a:gd name="T2" fmla="*/ 0 w 53"/>
                <a:gd name="T3" fmla="*/ 18 h 19"/>
                <a:gd name="T4" fmla="*/ 52 w 53"/>
                <a:gd name="T5" fmla="*/ 0 h 19"/>
                <a:gd name="T6" fmla="*/ 0 w 53"/>
                <a:gd name="T7" fmla="*/ 1 h 19"/>
                <a:gd name="T8" fmla="*/ 0 60000 65536"/>
                <a:gd name="T9" fmla="*/ 0 60000 65536"/>
                <a:gd name="T10" fmla="*/ 0 60000 65536"/>
                <a:gd name="T11" fmla="*/ 0 60000 65536"/>
                <a:gd name="T12" fmla="*/ 0 w 53"/>
                <a:gd name="T13" fmla="*/ 0 h 19"/>
                <a:gd name="T14" fmla="*/ 53 w 53"/>
                <a:gd name="T15" fmla="*/ 19 h 19"/>
              </a:gdLst>
              <a:ahLst/>
              <a:cxnLst>
                <a:cxn ang="T8">
                  <a:pos x="T0" y="T1"/>
                </a:cxn>
                <a:cxn ang="T9">
                  <a:pos x="T2" y="T3"/>
                </a:cxn>
                <a:cxn ang="T10">
                  <a:pos x="T4" y="T5"/>
                </a:cxn>
                <a:cxn ang="T11">
                  <a:pos x="T6" y="T7"/>
                </a:cxn>
              </a:cxnLst>
              <a:rect l="T12" t="T13" r="T14" b="T15"/>
              <a:pathLst>
                <a:path w="53" h="19">
                  <a:moveTo>
                    <a:pt x="0" y="1"/>
                  </a:moveTo>
                  <a:lnTo>
                    <a:pt x="0" y="18"/>
                  </a:lnTo>
                  <a:lnTo>
                    <a:pt x="52"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0" name="Freeform 257"/>
            <p:cNvSpPr>
              <a:spLocks/>
            </p:cNvSpPr>
            <p:nvPr/>
          </p:nvSpPr>
          <p:spPr bwMode="auto">
            <a:xfrm>
              <a:off x="2759" y="1869"/>
              <a:ext cx="51" cy="19"/>
            </a:xfrm>
            <a:custGeom>
              <a:avLst/>
              <a:gdLst>
                <a:gd name="T0" fmla="*/ 0 w 51"/>
                <a:gd name="T1" fmla="*/ 18 h 19"/>
                <a:gd name="T2" fmla="*/ 49 w 51"/>
                <a:gd name="T3" fmla="*/ 0 h 19"/>
                <a:gd name="T4" fmla="*/ 50 w 51"/>
                <a:gd name="T5" fmla="*/ 17 h 19"/>
                <a:gd name="T6" fmla="*/ 0 w 51"/>
                <a:gd name="T7" fmla="*/ 18 h 19"/>
                <a:gd name="T8" fmla="*/ 0 60000 65536"/>
                <a:gd name="T9" fmla="*/ 0 60000 65536"/>
                <a:gd name="T10" fmla="*/ 0 60000 65536"/>
                <a:gd name="T11" fmla="*/ 0 60000 65536"/>
                <a:gd name="T12" fmla="*/ 0 w 51"/>
                <a:gd name="T13" fmla="*/ 0 h 19"/>
                <a:gd name="T14" fmla="*/ 51 w 51"/>
                <a:gd name="T15" fmla="*/ 19 h 19"/>
              </a:gdLst>
              <a:ahLst/>
              <a:cxnLst>
                <a:cxn ang="T8">
                  <a:pos x="T0" y="T1"/>
                </a:cxn>
                <a:cxn ang="T9">
                  <a:pos x="T2" y="T3"/>
                </a:cxn>
                <a:cxn ang="T10">
                  <a:pos x="T4" y="T5"/>
                </a:cxn>
                <a:cxn ang="T11">
                  <a:pos x="T6" y="T7"/>
                </a:cxn>
              </a:cxnLst>
              <a:rect l="T12" t="T13" r="T14" b="T15"/>
              <a:pathLst>
                <a:path w="51" h="19">
                  <a:moveTo>
                    <a:pt x="0" y="18"/>
                  </a:moveTo>
                  <a:lnTo>
                    <a:pt x="49" y="0"/>
                  </a:lnTo>
                  <a:lnTo>
                    <a:pt x="50"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1" name="Freeform 258"/>
            <p:cNvSpPr>
              <a:spLocks/>
            </p:cNvSpPr>
            <p:nvPr/>
          </p:nvSpPr>
          <p:spPr bwMode="auto">
            <a:xfrm>
              <a:off x="2757" y="1869"/>
              <a:ext cx="53" cy="19"/>
            </a:xfrm>
            <a:custGeom>
              <a:avLst/>
              <a:gdLst>
                <a:gd name="T0" fmla="*/ 0 w 53"/>
                <a:gd name="T1" fmla="*/ 1 h 19"/>
                <a:gd name="T2" fmla="*/ 0 w 53"/>
                <a:gd name="T3" fmla="*/ 18 h 19"/>
                <a:gd name="T4" fmla="*/ 52 w 53"/>
                <a:gd name="T5" fmla="*/ 17 h 19"/>
                <a:gd name="T6" fmla="*/ 51 w 53"/>
                <a:gd name="T7" fmla="*/ 0 h 19"/>
                <a:gd name="T8" fmla="*/ 0 w 53"/>
                <a:gd name="T9" fmla="*/ 1 h 19"/>
                <a:gd name="T10" fmla="*/ 0 60000 65536"/>
                <a:gd name="T11" fmla="*/ 0 60000 65536"/>
                <a:gd name="T12" fmla="*/ 0 60000 65536"/>
                <a:gd name="T13" fmla="*/ 0 60000 65536"/>
                <a:gd name="T14" fmla="*/ 0 60000 65536"/>
                <a:gd name="T15" fmla="*/ 0 w 53"/>
                <a:gd name="T16" fmla="*/ 0 h 19"/>
                <a:gd name="T17" fmla="*/ 53 w 53"/>
                <a:gd name="T18" fmla="*/ 19 h 19"/>
              </a:gdLst>
              <a:ahLst/>
              <a:cxnLst>
                <a:cxn ang="T10">
                  <a:pos x="T0" y="T1"/>
                </a:cxn>
                <a:cxn ang="T11">
                  <a:pos x="T2" y="T3"/>
                </a:cxn>
                <a:cxn ang="T12">
                  <a:pos x="T4" y="T5"/>
                </a:cxn>
                <a:cxn ang="T13">
                  <a:pos x="T6" y="T7"/>
                </a:cxn>
                <a:cxn ang="T14">
                  <a:pos x="T8" y="T9"/>
                </a:cxn>
              </a:cxnLst>
              <a:rect l="T15" t="T16" r="T17" b="T18"/>
              <a:pathLst>
                <a:path w="53" h="19">
                  <a:moveTo>
                    <a:pt x="0" y="1"/>
                  </a:moveTo>
                  <a:lnTo>
                    <a:pt x="0" y="18"/>
                  </a:lnTo>
                  <a:lnTo>
                    <a:pt x="52" y="17"/>
                  </a:lnTo>
                  <a:lnTo>
                    <a:pt x="51"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62" name="Freeform 259"/>
            <p:cNvSpPr>
              <a:spLocks/>
            </p:cNvSpPr>
            <p:nvPr/>
          </p:nvSpPr>
          <p:spPr bwMode="auto">
            <a:xfrm>
              <a:off x="2809" y="1868"/>
              <a:ext cx="56" cy="20"/>
            </a:xfrm>
            <a:custGeom>
              <a:avLst/>
              <a:gdLst>
                <a:gd name="T0" fmla="*/ 0 w 56"/>
                <a:gd name="T1" fmla="*/ 0 h 20"/>
                <a:gd name="T2" fmla="*/ 0 w 56"/>
                <a:gd name="T3" fmla="*/ 19 h 20"/>
                <a:gd name="T4" fmla="*/ 55 w 56"/>
                <a:gd name="T5" fmla="*/ 0 h 20"/>
                <a:gd name="T6" fmla="*/ 0 w 56"/>
                <a:gd name="T7" fmla="*/ 0 h 20"/>
                <a:gd name="T8" fmla="*/ 0 60000 65536"/>
                <a:gd name="T9" fmla="*/ 0 60000 65536"/>
                <a:gd name="T10" fmla="*/ 0 60000 65536"/>
                <a:gd name="T11" fmla="*/ 0 60000 65536"/>
                <a:gd name="T12" fmla="*/ 0 w 56"/>
                <a:gd name="T13" fmla="*/ 0 h 20"/>
                <a:gd name="T14" fmla="*/ 56 w 56"/>
                <a:gd name="T15" fmla="*/ 20 h 20"/>
              </a:gdLst>
              <a:ahLst/>
              <a:cxnLst>
                <a:cxn ang="T8">
                  <a:pos x="T0" y="T1"/>
                </a:cxn>
                <a:cxn ang="T9">
                  <a:pos x="T2" y="T3"/>
                </a:cxn>
                <a:cxn ang="T10">
                  <a:pos x="T4" y="T5"/>
                </a:cxn>
                <a:cxn ang="T11">
                  <a:pos x="T6" y="T7"/>
                </a:cxn>
              </a:cxnLst>
              <a:rect l="T12" t="T13" r="T14" b="T15"/>
              <a:pathLst>
                <a:path w="56" h="20">
                  <a:moveTo>
                    <a:pt x="0" y="0"/>
                  </a:moveTo>
                  <a:lnTo>
                    <a:pt x="0" y="19"/>
                  </a:lnTo>
                  <a:lnTo>
                    <a:pt x="55"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3" name="Freeform 260"/>
            <p:cNvSpPr>
              <a:spLocks/>
            </p:cNvSpPr>
            <p:nvPr/>
          </p:nvSpPr>
          <p:spPr bwMode="auto">
            <a:xfrm>
              <a:off x="2809" y="1868"/>
              <a:ext cx="56" cy="20"/>
            </a:xfrm>
            <a:custGeom>
              <a:avLst/>
              <a:gdLst>
                <a:gd name="T0" fmla="*/ 0 w 56"/>
                <a:gd name="T1" fmla="*/ 19 h 20"/>
                <a:gd name="T2" fmla="*/ 55 w 56"/>
                <a:gd name="T3" fmla="*/ 0 h 20"/>
                <a:gd name="T4" fmla="*/ 55 w 56"/>
                <a:gd name="T5" fmla="*/ 18 h 20"/>
                <a:gd name="T6" fmla="*/ 0 w 56"/>
                <a:gd name="T7" fmla="*/ 19 h 20"/>
                <a:gd name="T8" fmla="*/ 0 60000 65536"/>
                <a:gd name="T9" fmla="*/ 0 60000 65536"/>
                <a:gd name="T10" fmla="*/ 0 60000 65536"/>
                <a:gd name="T11" fmla="*/ 0 60000 65536"/>
                <a:gd name="T12" fmla="*/ 0 w 56"/>
                <a:gd name="T13" fmla="*/ 0 h 20"/>
                <a:gd name="T14" fmla="*/ 56 w 56"/>
                <a:gd name="T15" fmla="*/ 20 h 20"/>
              </a:gdLst>
              <a:ahLst/>
              <a:cxnLst>
                <a:cxn ang="T8">
                  <a:pos x="T0" y="T1"/>
                </a:cxn>
                <a:cxn ang="T9">
                  <a:pos x="T2" y="T3"/>
                </a:cxn>
                <a:cxn ang="T10">
                  <a:pos x="T4" y="T5"/>
                </a:cxn>
                <a:cxn ang="T11">
                  <a:pos x="T6" y="T7"/>
                </a:cxn>
              </a:cxnLst>
              <a:rect l="T12" t="T13" r="T14" b="T15"/>
              <a:pathLst>
                <a:path w="56" h="20">
                  <a:moveTo>
                    <a:pt x="0" y="19"/>
                  </a:moveTo>
                  <a:lnTo>
                    <a:pt x="55" y="0"/>
                  </a:lnTo>
                  <a:lnTo>
                    <a:pt x="55"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4" name="Freeform 261"/>
            <p:cNvSpPr>
              <a:spLocks/>
            </p:cNvSpPr>
            <p:nvPr/>
          </p:nvSpPr>
          <p:spPr bwMode="auto">
            <a:xfrm>
              <a:off x="2809" y="1868"/>
              <a:ext cx="56" cy="20"/>
            </a:xfrm>
            <a:custGeom>
              <a:avLst/>
              <a:gdLst>
                <a:gd name="T0" fmla="*/ 0 w 56"/>
                <a:gd name="T1" fmla="*/ 0 h 20"/>
                <a:gd name="T2" fmla="*/ 0 w 56"/>
                <a:gd name="T3" fmla="*/ 19 h 20"/>
                <a:gd name="T4" fmla="*/ 55 w 56"/>
                <a:gd name="T5" fmla="*/ 18 h 20"/>
                <a:gd name="T6" fmla="*/ 55 w 56"/>
                <a:gd name="T7" fmla="*/ 0 h 20"/>
                <a:gd name="T8" fmla="*/ 0 w 56"/>
                <a:gd name="T9" fmla="*/ 0 h 20"/>
                <a:gd name="T10" fmla="*/ 0 60000 65536"/>
                <a:gd name="T11" fmla="*/ 0 60000 65536"/>
                <a:gd name="T12" fmla="*/ 0 60000 65536"/>
                <a:gd name="T13" fmla="*/ 0 60000 65536"/>
                <a:gd name="T14" fmla="*/ 0 60000 65536"/>
                <a:gd name="T15" fmla="*/ 0 w 56"/>
                <a:gd name="T16" fmla="*/ 0 h 20"/>
                <a:gd name="T17" fmla="*/ 56 w 56"/>
                <a:gd name="T18" fmla="*/ 20 h 20"/>
              </a:gdLst>
              <a:ahLst/>
              <a:cxnLst>
                <a:cxn ang="T10">
                  <a:pos x="T0" y="T1"/>
                </a:cxn>
                <a:cxn ang="T11">
                  <a:pos x="T2" y="T3"/>
                </a:cxn>
                <a:cxn ang="T12">
                  <a:pos x="T4" y="T5"/>
                </a:cxn>
                <a:cxn ang="T13">
                  <a:pos x="T6" y="T7"/>
                </a:cxn>
                <a:cxn ang="T14">
                  <a:pos x="T8" y="T9"/>
                </a:cxn>
              </a:cxnLst>
              <a:rect l="T15" t="T16" r="T17" b="T18"/>
              <a:pathLst>
                <a:path w="56" h="20">
                  <a:moveTo>
                    <a:pt x="0" y="0"/>
                  </a:moveTo>
                  <a:lnTo>
                    <a:pt x="0" y="19"/>
                  </a:lnTo>
                  <a:lnTo>
                    <a:pt x="55" y="18"/>
                  </a:lnTo>
                  <a:lnTo>
                    <a:pt x="55"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65" name="Freeform 262"/>
            <p:cNvSpPr>
              <a:spLocks/>
            </p:cNvSpPr>
            <p:nvPr/>
          </p:nvSpPr>
          <p:spPr bwMode="auto">
            <a:xfrm>
              <a:off x="2864" y="1865"/>
              <a:ext cx="56" cy="22"/>
            </a:xfrm>
            <a:custGeom>
              <a:avLst/>
              <a:gdLst>
                <a:gd name="T0" fmla="*/ 0 w 56"/>
                <a:gd name="T1" fmla="*/ 0 h 22"/>
                <a:gd name="T2" fmla="*/ 0 w 56"/>
                <a:gd name="T3" fmla="*/ 21 h 22"/>
                <a:gd name="T4" fmla="*/ 55 w 56"/>
                <a:gd name="T5" fmla="*/ 0 h 22"/>
                <a:gd name="T6" fmla="*/ 0 w 56"/>
                <a:gd name="T7" fmla="*/ 0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0"/>
                  </a:moveTo>
                  <a:lnTo>
                    <a:pt x="0" y="21"/>
                  </a:lnTo>
                  <a:lnTo>
                    <a:pt x="55"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6" name="Freeform 263"/>
            <p:cNvSpPr>
              <a:spLocks/>
            </p:cNvSpPr>
            <p:nvPr/>
          </p:nvSpPr>
          <p:spPr bwMode="auto">
            <a:xfrm>
              <a:off x="2864" y="1865"/>
              <a:ext cx="56" cy="22"/>
            </a:xfrm>
            <a:custGeom>
              <a:avLst/>
              <a:gdLst>
                <a:gd name="T0" fmla="*/ 0 w 56"/>
                <a:gd name="T1" fmla="*/ 21 h 22"/>
                <a:gd name="T2" fmla="*/ 55 w 56"/>
                <a:gd name="T3" fmla="*/ 0 h 22"/>
                <a:gd name="T4" fmla="*/ 55 w 56"/>
                <a:gd name="T5" fmla="*/ 20 h 22"/>
                <a:gd name="T6" fmla="*/ 0 w 56"/>
                <a:gd name="T7" fmla="*/ 21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1"/>
                  </a:moveTo>
                  <a:lnTo>
                    <a:pt x="55" y="0"/>
                  </a:lnTo>
                  <a:lnTo>
                    <a:pt x="55" y="20"/>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7" name="Freeform 264"/>
            <p:cNvSpPr>
              <a:spLocks/>
            </p:cNvSpPr>
            <p:nvPr/>
          </p:nvSpPr>
          <p:spPr bwMode="auto">
            <a:xfrm>
              <a:off x="2864" y="1865"/>
              <a:ext cx="56" cy="22"/>
            </a:xfrm>
            <a:custGeom>
              <a:avLst/>
              <a:gdLst>
                <a:gd name="T0" fmla="*/ 0 w 56"/>
                <a:gd name="T1" fmla="*/ 0 h 22"/>
                <a:gd name="T2" fmla="*/ 0 w 56"/>
                <a:gd name="T3" fmla="*/ 21 h 22"/>
                <a:gd name="T4" fmla="*/ 55 w 56"/>
                <a:gd name="T5" fmla="*/ 20 h 22"/>
                <a:gd name="T6" fmla="*/ 55 w 56"/>
                <a:gd name="T7" fmla="*/ 0 h 22"/>
                <a:gd name="T8" fmla="*/ 0 w 56"/>
                <a:gd name="T9" fmla="*/ 0 h 22"/>
                <a:gd name="T10" fmla="*/ 0 60000 65536"/>
                <a:gd name="T11" fmla="*/ 0 60000 65536"/>
                <a:gd name="T12" fmla="*/ 0 60000 65536"/>
                <a:gd name="T13" fmla="*/ 0 60000 65536"/>
                <a:gd name="T14" fmla="*/ 0 60000 65536"/>
                <a:gd name="T15" fmla="*/ 0 w 56"/>
                <a:gd name="T16" fmla="*/ 0 h 22"/>
                <a:gd name="T17" fmla="*/ 56 w 56"/>
                <a:gd name="T18" fmla="*/ 22 h 22"/>
              </a:gdLst>
              <a:ahLst/>
              <a:cxnLst>
                <a:cxn ang="T10">
                  <a:pos x="T0" y="T1"/>
                </a:cxn>
                <a:cxn ang="T11">
                  <a:pos x="T2" y="T3"/>
                </a:cxn>
                <a:cxn ang="T12">
                  <a:pos x="T4" y="T5"/>
                </a:cxn>
                <a:cxn ang="T13">
                  <a:pos x="T6" y="T7"/>
                </a:cxn>
                <a:cxn ang="T14">
                  <a:pos x="T8" y="T9"/>
                </a:cxn>
              </a:cxnLst>
              <a:rect l="T15" t="T16" r="T17" b="T18"/>
              <a:pathLst>
                <a:path w="56" h="22">
                  <a:moveTo>
                    <a:pt x="0" y="0"/>
                  </a:moveTo>
                  <a:lnTo>
                    <a:pt x="0" y="21"/>
                  </a:lnTo>
                  <a:lnTo>
                    <a:pt x="55" y="20"/>
                  </a:lnTo>
                  <a:lnTo>
                    <a:pt x="55"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68" name="Freeform 265"/>
            <p:cNvSpPr>
              <a:spLocks/>
            </p:cNvSpPr>
            <p:nvPr/>
          </p:nvSpPr>
          <p:spPr bwMode="auto">
            <a:xfrm>
              <a:off x="2919" y="1865"/>
              <a:ext cx="57" cy="20"/>
            </a:xfrm>
            <a:custGeom>
              <a:avLst/>
              <a:gdLst>
                <a:gd name="T0" fmla="*/ 0 w 57"/>
                <a:gd name="T1" fmla="*/ 0 h 20"/>
                <a:gd name="T2" fmla="*/ 0 w 57"/>
                <a:gd name="T3" fmla="*/ 19 h 20"/>
                <a:gd name="T4" fmla="*/ 56 w 57"/>
                <a:gd name="T5" fmla="*/ 0 h 20"/>
                <a:gd name="T6" fmla="*/ 0 w 57"/>
                <a:gd name="T7" fmla="*/ 0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0" y="0"/>
                  </a:moveTo>
                  <a:lnTo>
                    <a:pt x="0" y="19"/>
                  </a:lnTo>
                  <a:lnTo>
                    <a:pt x="56"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9" name="Freeform 266"/>
            <p:cNvSpPr>
              <a:spLocks/>
            </p:cNvSpPr>
            <p:nvPr/>
          </p:nvSpPr>
          <p:spPr bwMode="auto">
            <a:xfrm>
              <a:off x="2919" y="1865"/>
              <a:ext cx="57" cy="20"/>
            </a:xfrm>
            <a:custGeom>
              <a:avLst/>
              <a:gdLst>
                <a:gd name="T0" fmla="*/ 0 w 57"/>
                <a:gd name="T1" fmla="*/ 19 h 20"/>
                <a:gd name="T2" fmla="*/ 56 w 57"/>
                <a:gd name="T3" fmla="*/ 0 h 20"/>
                <a:gd name="T4" fmla="*/ 56 w 57"/>
                <a:gd name="T5" fmla="*/ 18 h 20"/>
                <a:gd name="T6" fmla="*/ 0 w 57"/>
                <a:gd name="T7" fmla="*/ 19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0" y="19"/>
                  </a:moveTo>
                  <a:lnTo>
                    <a:pt x="56" y="0"/>
                  </a:lnTo>
                  <a:lnTo>
                    <a:pt x="56"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0" name="Freeform 267"/>
            <p:cNvSpPr>
              <a:spLocks/>
            </p:cNvSpPr>
            <p:nvPr/>
          </p:nvSpPr>
          <p:spPr bwMode="auto">
            <a:xfrm>
              <a:off x="2919" y="1865"/>
              <a:ext cx="57" cy="20"/>
            </a:xfrm>
            <a:custGeom>
              <a:avLst/>
              <a:gdLst>
                <a:gd name="T0" fmla="*/ 0 w 57"/>
                <a:gd name="T1" fmla="*/ 0 h 20"/>
                <a:gd name="T2" fmla="*/ 0 w 57"/>
                <a:gd name="T3" fmla="*/ 19 h 20"/>
                <a:gd name="T4" fmla="*/ 56 w 57"/>
                <a:gd name="T5" fmla="*/ 18 h 20"/>
                <a:gd name="T6" fmla="*/ 56 w 57"/>
                <a:gd name="T7" fmla="*/ 0 h 20"/>
                <a:gd name="T8" fmla="*/ 0 w 57"/>
                <a:gd name="T9" fmla="*/ 0 h 20"/>
                <a:gd name="T10" fmla="*/ 0 60000 65536"/>
                <a:gd name="T11" fmla="*/ 0 60000 65536"/>
                <a:gd name="T12" fmla="*/ 0 60000 65536"/>
                <a:gd name="T13" fmla="*/ 0 60000 65536"/>
                <a:gd name="T14" fmla="*/ 0 60000 65536"/>
                <a:gd name="T15" fmla="*/ 0 w 57"/>
                <a:gd name="T16" fmla="*/ 0 h 20"/>
                <a:gd name="T17" fmla="*/ 57 w 57"/>
                <a:gd name="T18" fmla="*/ 20 h 20"/>
              </a:gdLst>
              <a:ahLst/>
              <a:cxnLst>
                <a:cxn ang="T10">
                  <a:pos x="T0" y="T1"/>
                </a:cxn>
                <a:cxn ang="T11">
                  <a:pos x="T2" y="T3"/>
                </a:cxn>
                <a:cxn ang="T12">
                  <a:pos x="T4" y="T5"/>
                </a:cxn>
                <a:cxn ang="T13">
                  <a:pos x="T6" y="T7"/>
                </a:cxn>
                <a:cxn ang="T14">
                  <a:pos x="T8" y="T9"/>
                </a:cxn>
              </a:cxnLst>
              <a:rect l="T15" t="T16" r="T17" b="T18"/>
              <a:pathLst>
                <a:path w="57" h="20">
                  <a:moveTo>
                    <a:pt x="0" y="0"/>
                  </a:moveTo>
                  <a:lnTo>
                    <a:pt x="0" y="19"/>
                  </a:lnTo>
                  <a:lnTo>
                    <a:pt x="56" y="18"/>
                  </a:lnTo>
                  <a:lnTo>
                    <a:pt x="56"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71" name="Freeform 268"/>
            <p:cNvSpPr>
              <a:spLocks/>
            </p:cNvSpPr>
            <p:nvPr/>
          </p:nvSpPr>
          <p:spPr bwMode="auto">
            <a:xfrm>
              <a:off x="2975" y="1865"/>
              <a:ext cx="60" cy="20"/>
            </a:xfrm>
            <a:custGeom>
              <a:avLst/>
              <a:gdLst>
                <a:gd name="T0" fmla="*/ 0 w 60"/>
                <a:gd name="T1" fmla="*/ 0 h 20"/>
                <a:gd name="T2" fmla="*/ 0 w 60"/>
                <a:gd name="T3" fmla="*/ 19 h 20"/>
                <a:gd name="T4" fmla="*/ 59 w 60"/>
                <a:gd name="T5" fmla="*/ 0 h 20"/>
                <a:gd name="T6" fmla="*/ 0 w 60"/>
                <a:gd name="T7" fmla="*/ 0 h 20"/>
                <a:gd name="T8" fmla="*/ 0 60000 65536"/>
                <a:gd name="T9" fmla="*/ 0 60000 65536"/>
                <a:gd name="T10" fmla="*/ 0 60000 65536"/>
                <a:gd name="T11" fmla="*/ 0 60000 65536"/>
                <a:gd name="T12" fmla="*/ 0 w 60"/>
                <a:gd name="T13" fmla="*/ 0 h 20"/>
                <a:gd name="T14" fmla="*/ 60 w 60"/>
                <a:gd name="T15" fmla="*/ 20 h 20"/>
              </a:gdLst>
              <a:ahLst/>
              <a:cxnLst>
                <a:cxn ang="T8">
                  <a:pos x="T0" y="T1"/>
                </a:cxn>
                <a:cxn ang="T9">
                  <a:pos x="T2" y="T3"/>
                </a:cxn>
                <a:cxn ang="T10">
                  <a:pos x="T4" y="T5"/>
                </a:cxn>
                <a:cxn ang="T11">
                  <a:pos x="T6" y="T7"/>
                </a:cxn>
              </a:cxnLst>
              <a:rect l="T12" t="T13" r="T14" b="T15"/>
              <a:pathLst>
                <a:path w="60" h="20">
                  <a:moveTo>
                    <a:pt x="0" y="0"/>
                  </a:moveTo>
                  <a:lnTo>
                    <a:pt x="0" y="19"/>
                  </a:lnTo>
                  <a:lnTo>
                    <a:pt x="59"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2" name="Freeform 269"/>
            <p:cNvSpPr>
              <a:spLocks/>
            </p:cNvSpPr>
            <p:nvPr/>
          </p:nvSpPr>
          <p:spPr bwMode="auto">
            <a:xfrm>
              <a:off x="2975" y="1865"/>
              <a:ext cx="60" cy="20"/>
            </a:xfrm>
            <a:custGeom>
              <a:avLst/>
              <a:gdLst>
                <a:gd name="T0" fmla="*/ 0 w 60"/>
                <a:gd name="T1" fmla="*/ 19 h 20"/>
                <a:gd name="T2" fmla="*/ 59 w 60"/>
                <a:gd name="T3" fmla="*/ 0 h 20"/>
                <a:gd name="T4" fmla="*/ 59 w 60"/>
                <a:gd name="T5" fmla="*/ 18 h 20"/>
                <a:gd name="T6" fmla="*/ 0 w 60"/>
                <a:gd name="T7" fmla="*/ 19 h 20"/>
                <a:gd name="T8" fmla="*/ 0 60000 65536"/>
                <a:gd name="T9" fmla="*/ 0 60000 65536"/>
                <a:gd name="T10" fmla="*/ 0 60000 65536"/>
                <a:gd name="T11" fmla="*/ 0 60000 65536"/>
                <a:gd name="T12" fmla="*/ 0 w 60"/>
                <a:gd name="T13" fmla="*/ 0 h 20"/>
                <a:gd name="T14" fmla="*/ 60 w 60"/>
                <a:gd name="T15" fmla="*/ 20 h 20"/>
              </a:gdLst>
              <a:ahLst/>
              <a:cxnLst>
                <a:cxn ang="T8">
                  <a:pos x="T0" y="T1"/>
                </a:cxn>
                <a:cxn ang="T9">
                  <a:pos x="T2" y="T3"/>
                </a:cxn>
                <a:cxn ang="T10">
                  <a:pos x="T4" y="T5"/>
                </a:cxn>
                <a:cxn ang="T11">
                  <a:pos x="T6" y="T7"/>
                </a:cxn>
              </a:cxnLst>
              <a:rect l="T12" t="T13" r="T14" b="T15"/>
              <a:pathLst>
                <a:path w="60" h="20">
                  <a:moveTo>
                    <a:pt x="0" y="19"/>
                  </a:moveTo>
                  <a:lnTo>
                    <a:pt x="59" y="0"/>
                  </a:lnTo>
                  <a:lnTo>
                    <a:pt x="59"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3" name="Freeform 270"/>
            <p:cNvSpPr>
              <a:spLocks/>
            </p:cNvSpPr>
            <p:nvPr/>
          </p:nvSpPr>
          <p:spPr bwMode="auto">
            <a:xfrm>
              <a:off x="2975" y="1865"/>
              <a:ext cx="60" cy="20"/>
            </a:xfrm>
            <a:custGeom>
              <a:avLst/>
              <a:gdLst>
                <a:gd name="T0" fmla="*/ 0 w 60"/>
                <a:gd name="T1" fmla="*/ 0 h 20"/>
                <a:gd name="T2" fmla="*/ 0 w 60"/>
                <a:gd name="T3" fmla="*/ 19 h 20"/>
                <a:gd name="T4" fmla="*/ 59 w 60"/>
                <a:gd name="T5" fmla="*/ 18 h 20"/>
                <a:gd name="T6" fmla="*/ 59 w 60"/>
                <a:gd name="T7" fmla="*/ 0 h 20"/>
                <a:gd name="T8" fmla="*/ 0 w 60"/>
                <a:gd name="T9" fmla="*/ 0 h 20"/>
                <a:gd name="T10" fmla="*/ 0 60000 65536"/>
                <a:gd name="T11" fmla="*/ 0 60000 65536"/>
                <a:gd name="T12" fmla="*/ 0 60000 65536"/>
                <a:gd name="T13" fmla="*/ 0 60000 65536"/>
                <a:gd name="T14" fmla="*/ 0 60000 65536"/>
                <a:gd name="T15" fmla="*/ 0 w 60"/>
                <a:gd name="T16" fmla="*/ 0 h 20"/>
                <a:gd name="T17" fmla="*/ 60 w 60"/>
                <a:gd name="T18" fmla="*/ 20 h 20"/>
              </a:gdLst>
              <a:ahLst/>
              <a:cxnLst>
                <a:cxn ang="T10">
                  <a:pos x="T0" y="T1"/>
                </a:cxn>
                <a:cxn ang="T11">
                  <a:pos x="T2" y="T3"/>
                </a:cxn>
                <a:cxn ang="T12">
                  <a:pos x="T4" y="T5"/>
                </a:cxn>
                <a:cxn ang="T13">
                  <a:pos x="T6" y="T7"/>
                </a:cxn>
                <a:cxn ang="T14">
                  <a:pos x="T8" y="T9"/>
                </a:cxn>
              </a:cxnLst>
              <a:rect l="T15" t="T16" r="T17" b="T18"/>
              <a:pathLst>
                <a:path w="60" h="20">
                  <a:moveTo>
                    <a:pt x="0" y="0"/>
                  </a:moveTo>
                  <a:lnTo>
                    <a:pt x="0" y="19"/>
                  </a:lnTo>
                  <a:lnTo>
                    <a:pt x="59" y="18"/>
                  </a:lnTo>
                  <a:lnTo>
                    <a:pt x="59"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74" name="Freeform 271"/>
            <p:cNvSpPr>
              <a:spLocks/>
            </p:cNvSpPr>
            <p:nvPr/>
          </p:nvSpPr>
          <p:spPr bwMode="auto">
            <a:xfrm>
              <a:off x="3034" y="1863"/>
              <a:ext cx="58" cy="20"/>
            </a:xfrm>
            <a:custGeom>
              <a:avLst/>
              <a:gdLst>
                <a:gd name="T0" fmla="*/ 0 w 58"/>
                <a:gd name="T1" fmla="*/ 0 h 20"/>
                <a:gd name="T2" fmla="*/ 0 w 58"/>
                <a:gd name="T3" fmla="*/ 19 h 20"/>
                <a:gd name="T4" fmla="*/ 57 w 58"/>
                <a:gd name="T5" fmla="*/ 0 h 20"/>
                <a:gd name="T6" fmla="*/ 0 w 58"/>
                <a:gd name="T7" fmla="*/ 0 h 20"/>
                <a:gd name="T8" fmla="*/ 0 60000 65536"/>
                <a:gd name="T9" fmla="*/ 0 60000 65536"/>
                <a:gd name="T10" fmla="*/ 0 60000 65536"/>
                <a:gd name="T11" fmla="*/ 0 60000 65536"/>
                <a:gd name="T12" fmla="*/ 0 w 58"/>
                <a:gd name="T13" fmla="*/ 0 h 20"/>
                <a:gd name="T14" fmla="*/ 58 w 58"/>
                <a:gd name="T15" fmla="*/ 20 h 20"/>
              </a:gdLst>
              <a:ahLst/>
              <a:cxnLst>
                <a:cxn ang="T8">
                  <a:pos x="T0" y="T1"/>
                </a:cxn>
                <a:cxn ang="T9">
                  <a:pos x="T2" y="T3"/>
                </a:cxn>
                <a:cxn ang="T10">
                  <a:pos x="T4" y="T5"/>
                </a:cxn>
                <a:cxn ang="T11">
                  <a:pos x="T6" y="T7"/>
                </a:cxn>
              </a:cxnLst>
              <a:rect l="T12" t="T13" r="T14" b="T15"/>
              <a:pathLst>
                <a:path w="58" h="20">
                  <a:moveTo>
                    <a:pt x="0" y="0"/>
                  </a:moveTo>
                  <a:lnTo>
                    <a:pt x="0" y="19"/>
                  </a:lnTo>
                  <a:lnTo>
                    <a:pt x="57"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5" name="Freeform 272"/>
            <p:cNvSpPr>
              <a:spLocks/>
            </p:cNvSpPr>
            <p:nvPr/>
          </p:nvSpPr>
          <p:spPr bwMode="auto">
            <a:xfrm>
              <a:off x="3034" y="1863"/>
              <a:ext cx="58" cy="20"/>
            </a:xfrm>
            <a:custGeom>
              <a:avLst/>
              <a:gdLst>
                <a:gd name="T0" fmla="*/ 0 w 58"/>
                <a:gd name="T1" fmla="*/ 19 h 20"/>
                <a:gd name="T2" fmla="*/ 57 w 58"/>
                <a:gd name="T3" fmla="*/ 0 h 20"/>
                <a:gd name="T4" fmla="*/ 57 w 58"/>
                <a:gd name="T5" fmla="*/ 18 h 20"/>
                <a:gd name="T6" fmla="*/ 0 w 58"/>
                <a:gd name="T7" fmla="*/ 19 h 20"/>
                <a:gd name="T8" fmla="*/ 0 60000 65536"/>
                <a:gd name="T9" fmla="*/ 0 60000 65536"/>
                <a:gd name="T10" fmla="*/ 0 60000 65536"/>
                <a:gd name="T11" fmla="*/ 0 60000 65536"/>
                <a:gd name="T12" fmla="*/ 0 w 58"/>
                <a:gd name="T13" fmla="*/ 0 h 20"/>
                <a:gd name="T14" fmla="*/ 58 w 58"/>
                <a:gd name="T15" fmla="*/ 20 h 20"/>
              </a:gdLst>
              <a:ahLst/>
              <a:cxnLst>
                <a:cxn ang="T8">
                  <a:pos x="T0" y="T1"/>
                </a:cxn>
                <a:cxn ang="T9">
                  <a:pos x="T2" y="T3"/>
                </a:cxn>
                <a:cxn ang="T10">
                  <a:pos x="T4" y="T5"/>
                </a:cxn>
                <a:cxn ang="T11">
                  <a:pos x="T6" y="T7"/>
                </a:cxn>
              </a:cxnLst>
              <a:rect l="T12" t="T13" r="T14" b="T15"/>
              <a:pathLst>
                <a:path w="58" h="20">
                  <a:moveTo>
                    <a:pt x="0" y="19"/>
                  </a:moveTo>
                  <a:lnTo>
                    <a:pt x="57" y="0"/>
                  </a:lnTo>
                  <a:lnTo>
                    <a:pt x="57"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6" name="Freeform 273"/>
            <p:cNvSpPr>
              <a:spLocks/>
            </p:cNvSpPr>
            <p:nvPr/>
          </p:nvSpPr>
          <p:spPr bwMode="auto">
            <a:xfrm>
              <a:off x="3034" y="1863"/>
              <a:ext cx="58" cy="20"/>
            </a:xfrm>
            <a:custGeom>
              <a:avLst/>
              <a:gdLst>
                <a:gd name="T0" fmla="*/ 0 w 58"/>
                <a:gd name="T1" fmla="*/ 0 h 20"/>
                <a:gd name="T2" fmla="*/ 0 w 58"/>
                <a:gd name="T3" fmla="*/ 19 h 20"/>
                <a:gd name="T4" fmla="*/ 57 w 58"/>
                <a:gd name="T5" fmla="*/ 18 h 20"/>
                <a:gd name="T6" fmla="*/ 57 w 58"/>
                <a:gd name="T7" fmla="*/ 0 h 20"/>
                <a:gd name="T8" fmla="*/ 0 w 58"/>
                <a:gd name="T9" fmla="*/ 0 h 20"/>
                <a:gd name="T10" fmla="*/ 0 60000 65536"/>
                <a:gd name="T11" fmla="*/ 0 60000 65536"/>
                <a:gd name="T12" fmla="*/ 0 60000 65536"/>
                <a:gd name="T13" fmla="*/ 0 60000 65536"/>
                <a:gd name="T14" fmla="*/ 0 60000 65536"/>
                <a:gd name="T15" fmla="*/ 0 w 58"/>
                <a:gd name="T16" fmla="*/ 0 h 20"/>
                <a:gd name="T17" fmla="*/ 58 w 58"/>
                <a:gd name="T18" fmla="*/ 20 h 20"/>
              </a:gdLst>
              <a:ahLst/>
              <a:cxnLst>
                <a:cxn ang="T10">
                  <a:pos x="T0" y="T1"/>
                </a:cxn>
                <a:cxn ang="T11">
                  <a:pos x="T2" y="T3"/>
                </a:cxn>
                <a:cxn ang="T12">
                  <a:pos x="T4" y="T5"/>
                </a:cxn>
                <a:cxn ang="T13">
                  <a:pos x="T6" y="T7"/>
                </a:cxn>
                <a:cxn ang="T14">
                  <a:pos x="T8" y="T9"/>
                </a:cxn>
              </a:cxnLst>
              <a:rect l="T15" t="T16" r="T17" b="T18"/>
              <a:pathLst>
                <a:path w="58" h="20">
                  <a:moveTo>
                    <a:pt x="0" y="0"/>
                  </a:moveTo>
                  <a:lnTo>
                    <a:pt x="0" y="19"/>
                  </a:lnTo>
                  <a:lnTo>
                    <a:pt x="57" y="18"/>
                  </a:lnTo>
                  <a:lnTo>
                    <a:pt x="57"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77" name="Freeform 274"/>
            <p:cNvSpPr>
              <a:spLocks/>
            </p:cNvSpPr>
            <p:nvPr/>
          </p:nvSpPr>
          <p:spPr bwMode="auto">
            <a:xfrm>
              <a:off x="3091" y="1863"/>
              <a:ext cx="57" cy="19"/>
            </a:xfrm>
            <a:custGeom>
              <a:avLst/>
              <a:gdLst>
                <a:gd name="T0" fmla="*/ 0 w 57"/>
                <a:gd name="T1" fmla="*/ 0 h 19"/>
                <a:gd name="T2" fmla="*/ 0 w 57"/>
                <a:gd name="T3" fmla="*/ 18 h 19"/>
                <a:gd name="T4" fmla="*/ 56 w 57"/>
                <a:gd name="T5" fmla="*/ 0 h 19"/>
                <a:gd name="T6" fmla="*/ 0 w 57"/>
                <a:gd name="T7" fmla="*/ 0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0"/>
                  </a:moveTo>
                  <a:lnTo>
                    <a:pt x="0" y="18"/>
                  </a:lnTo>
                  <a:lnTo>
                    <a:pt x="56"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8" name="Freeform 275"/>
            <p:cNvSpPr>
              <a:spLocks/>
            </p:cNvSpPr>
            <p:nvPr/>
          </p:nvSpPr>
          <p:spPr bwMode="auto">
            <a:xfrm>
              <a:off x="3091" y="1863"/>
              <a:ext cx="57" cy="19"/>
            </a:xfrm>
            <a:custGeom>
              <a:avLst/>
              <a:gdLst>
                <a:gd name="T0" fmla="*/ 0 w 57"/>
                <a:gd name="T1" fmla="*/ 18 h 19"/>
                <a:gd name="T2" fmla="*/ 56 w 57"/>
                <a:gd name="T3" fmla="*/ 0 h 19"/>
                <a:gd name="T4" fmla="*/ 56 w 57"/>
                <a:gd name="T5" fmla="*/ 17 h 19"/>
                <a:gd name="T6" fmla="*/ 0 w 57"/>
                <a:gd name="T7" fmla="*/ 18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18"/>
                  </a:moveTo>
                  <a:lnTo>
                    <a:pt x="56" y="0"/>
                  </a:lnTo>
                  <a:lnTo>
                    <a:pt x="56"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9" name="Freeform 276"/>
            <p:cNvSpPr>
              <a:spLocks/>
            </p:cNvSpPr>
            <p:nvPr/>
          </p:nvSpPr>
          <p:spPr bwMode="auto">
            <a:xfrm>
              <a:off x="3091" y="1863"/>
              <a:ext cx="57" cy="19"/>
            </a:xfrm>
            <a:custGeom>
              <a:avLst/>
              <a:gdLst>
                <a:gd name="T0" fmla="*/ 0 w 57"/>
                <a:gd name="T1" fmla="*/ 0 h 19"/>
                <a:gd name="T2" fmla="*/ 0 w 57"/>
                <a:gd name="T3" fmla="*/ 18 h 19"/>
                <a:gd name="T4" fmla="*/ 56 w 57"/>
                <a:gd name="T5" fmla="*/ 17 h 19"/>
                <a:gd name="T6" fmla="*/ 56 w 57"/>
                <a:gd name="T7" fmla="*/ 0 h 19"/>
                <a:gd name="T8" fmla="*/ 0 w 57"/>
                <a:gd name="T9" fmla="*/ 0 h 19"/>
                <a:gd name="T10" fmla="*/ 0 60000 65536"/>
                <a:gd name="T11" fmla="*/ 0 60000 65536"/>
                <a:gd name="T12" fmla="*/ 0 60000 65536"/>
                <a:gd name="T13" fmla="*/ 0 60000 65536"/>
                <a:gd name="T14" fmla="*/ 0 60000 65536"/>
                <a:gd name="T15" fmla="*/ 0 w 57"/>
                <a:gd name="T16" fmla="*/ 0 h 19"/>
                <a:gd name="T17" fmla="*/ 57 w 57"/>
                <a:gd name="T18" fmla="*/ 19 h 19"/>
              </a:gdLst>
              <a:ahLst/>
              <a:cxnLst>
                <a:cxn ang="T10">
                  <a:pos x="T0" y="T1"/>
                </a:cxn>
                <a:cxn ang="T11">
                  <a:pos x="T2" y="T3"/>
                </a:cxn>
                <a:cxn ang="T12">
                  <a:pos x="T4" y="T5"/>
                </a:cxn>
                <a:cxn ang="T13">
                  <a:pos x="T6" y="T7"/>
                </a:cxn>
                <a:cxn ang="T14">
                  <a:pos x="T8" y="T9"/>
                </a:cxn>
              </a:cxnLst>
              <a:rect l="T15" t="T16" r="T17" b="T18"/>
              <a:pathLst>
                <a:path w="57" h="19">
                  <a:moveTo>
                    <a:pt x="0" y="0"/>
                  </a:moveTo>
                  <a:lnTo>
                    <a:pt x="0" y="18"/>
                  </a:lnTo>
                  <a:lnTo>
                    <a:pt x="56" y="17"/>
                  </a:lnTo>
                  <a:lnTo>
                    <a:pt x="56"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0" name="Freeform 277"/>
            <p:cNvSpPr>
              <a:spLocks/>
            </p:cNvSpPr>
            <p:nvPr/>
          </p:nvSpPr>
          <p:spPr bwMode="auto">
            <a:xfrm>
              <a:off x="3147" y="1863"/>
              <a:ext cx="57" cy="19"/>
            </a:xfrm>
            <a:custGeom>
              <a:avLst/>
              <a:gdLst>
                <a:gd name="T0" fmla="*/ 0 w 57"/>
                <a:gd name="T1" fmla="*/ 0 h 19"/>
                <a:gd name="T2" fmla="*/ 0 w 57"/>
                <a:gd name="T3" fmla="*/ 18 h 19"/>
                <a:gd name="T4" fmla="*/ 56 w 57"/>
                <a:gd name="T5" fmla="*/ 0 h 19"/>
                <a:gd name="T6" fmla="*/ 0 w 57"/>
                <a:gd name="T7" fmla="*/ 0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0"/>
                  </a:moveTo>
                  <a:lnTo>
                    <a:pt x="0" y="18"/>
                  </a:lnTo>
                  <a:lnTo>
                    <a:pt x="56"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1" name="Freeform 278"/>
            <p:cNvSpPr>
              <a:spLocks/>
            </p:cNvSpPr>
            <p:nvPr/>
          </p:nvSpPr>
          <p:spPr bwMode="auto">
            <a:xfrm>
              <a:off x="3147" y="1863"/>
              <a:ext cx="57" cy="19"/>
            </a:xfrm>
            <a:custGeom>
              <a:avLst/>
              <a:gdLst>
                <a:gd name="T0" fmla="*/ 0 w 57"/>
                <a:gd name="T1" fmla="*/ 18 h 19"/>
                <a:gd name="T2" fmla="*/ 56 w 57"/>
                <a:gd name="T3" fmla="*/ 0 h 19"/>
                <a:gd name="T4" fmla="*/ 56 w 57"/>
                <a:gd name="T5" fmla="*/ 17 h 19"/>
                <a:gd name="T6" fmla="*/ 0 w 57"/>
                <a:gd name="T7" fmla="*/ 18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18"/>
                  </a:moveTo>
                  <a:lnTo>
                    <a:pt x="56" y="0"/>
                  </a:lnTo>
                  <a:lnTo>
                    <a:pt x="56"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2" name="Freeform 279"/>
            <p:cNvSpPr>
              <a:spLocks/>
            </p:cNvSpPr>
            <p:nvPr/>
          </p:nvSpPr>
          <p:spPr bwMode="auto">
            <a:xfrm>
              <a:off x="3147" y="1863"/>
              <a:ext cx="57" cy="19"/>
            </a:xfrm>
            <a:custGeom>
              <a:avLst/>
              <a:gdLst>
                <a:gd name="T0" fmla="*/ 0 w 57"/>
                <a:gd name="T1" fmla="*/ 0 h 19"/>
                <a:gd name="T2" fmla="*/ 0 w 57"/>
                <a:gd name="T3" fmla="*/ 18 h 19"/>
                <a:gd name="T4" fmla="*/ 56 w 57"/>
                <a:gd name="T5" fmla="*/ 17 h 19"/>
                <a:gd name="T6" fmla="*/ 56 w 57"/>
                <a:gd name="T7" fmla="*/ 0 h 19"/>
                <a:gd name="T8" fmla="*/ 0 w 57"/>
                <a:gd name="T9" fmla="*/ 0 h 19"/>
                <a:gd name="T10" fmla="*/ 0 60000 65536"/>
                <a:gd name="T11" fmla="*/ 0 60000 65536"/>
                <a:gd name="T12" fmla="*/ 0 60000 65536"/>
                <a:gd name="T13" fmla="*/ 0 60000 65536"/>
                <a:gd name="T14" fmla="*/ 0 60000 65536"/>
                <a:gd name="T15" fmla="*/ 0 w 57"/>
                <a:gd name="T16" fmla="*/ 0 h 19"/>
                <a:gd name="T17" fmla="*/ 57 w 57"/>
                <a:gd name="T18" fmla="*/ 19 h 19"/>
              </a:gdLst>
              <a:ahLst/>
              <a:cxnLst>
                <a:cxn ang="T10">
                  <a:pos x="T0" y="T1"/>
                </a:cxn>
                <a:cxn ang="T11">
                  <a:pos x="T2" y="T3"/>
                </a:cxn>
                <a:cxn ang="T12">
                  <a:pos x="T4" y="T5"/>
                </a:cxn>
                <a:cxn ang="T13">
                  <a:pos x="T6" y="T7"/>
                </a:cxn>
                <a:cxn ang="T14">
                  <a:pos x="T8" y="T9"/>
                </a:cxn>
              </a:cxnLst>
              <a:rect l="T15" t="T16" r="T17" b="T18"/>
              <a:pathLst>
                <a:path w="57" h="19">
                  <a:moveTo>
                    <a:pt x="0" y="0"/>
                  </a:moveTo>
                  <a:lnTo>
                    <a:pt x="0" y="18"/>
                  </a:lnTo>
                  <a:lnTo>
                    <a:pt x="56" y="17"/>
                  </a:lnTo>
                  <a:lnTo>
                    <a:pt x="56"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3" name="Freeform 280"/>
            <p:cNvSpPr>
              <a:spLocks/>
            </p:cNvSpPr>
            <p:nvPr/>
          </p:nvSpPr>
          <p:spPr bwMode="auto">
            <a:xfrm>
              <a:off x="3203" y="1862"/>
              <a:ext cx="58" cy="18"/>
            </a:xfrm>
            <a:custGeom>
              <a:avLst/>
              <a:gdLst>
                <a:gd name="T0" fmla="*/ 0 w 58"/>
                <a:gd name="T1" fmla="*/ 0 h 18"/>
                <a:gd name="T2" fmla="*/ 0 w 58"/>
                <a:gd name="T3" fmla="*/ 17 h 18"/>
                <a:gd name="T4" fmla="*/ 57 w 58"/>
                <a:gd name="T5" fmla="*/ 0 h 18"/>
                <a:gd name="T6" fmla="*/ 0 w 58"/>
                <a:gd name="T7" fmla="*/ 0 h 18"/>
                <a:gd name="T8" fmla="*/ 0 60000 65536"/>
                <a:gd name="T9" fmla="*/ 0 60000 65536"/>
                <a:gd name="T10" fmla="*/ 0 60000 65536"/>
                <a:gd name="T11" fmla="*/ 0 60000 65536"/>
                <a:gd name="T12" fmla="*/ 0 w 58"/>
                <a:gd name="T13" fmla="*/ 0 h 18"/>
                <a:gd name="T14" fmla="*/ 58 w 58"/>
                <a:gd name="T15" fmla="*/ 18 h 18"/>
              </a:gdLst>
              <a:ahLst/>
              <a:cxnLst>
                <a:cxn ang="T8">
                  <a:pos x="T0" y="T1"/>
                </a:cxn>
                <a:cxn ang="T9">
                  <a:pos x="T2" y="T3"/>
                </a:cxn>
                <a:cxn ang="T10">
                  <a:pos x="T4" y="T5"/>
                </a:cxn>
                <a:cxn ang="T11">
                  <a:pos x="T6" y="T7"/>
                </a:cxn>
              </a:cxnLst>
              <a:rect l="T12" t="T13" r="T14" b="T15"/>
              <a:pathLst>
                <a:path w="58" h="18">
                  <a:moveTo>
                    <a:pt x="0" y="0"/>
                  </a:moveTo>
                  <a:lnTo>
                    <a:pt x="0" y="17"/>
                  </a:lnTo>
                  <a:lnTo>
                    <a:pt x="57"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4" name="Freeform 281"/>
            <p:cNvSpPr>
              <a:spLocks/>
            </p:cNvSpPr>
            <p:nvPr/>
          </p:nvSpPr>
          <p:spPr bwMode="auto">
            <a:xfrm>
              <a:off x="3203" y="1862"/>
              <a:ext cx="58" cy="18"/>
            </a:xfrm>
            <a:custGeom>
              <a:avLst/>
              <a:gdLst>
                <a:gd name="T0" fmla="*/ 0 w 58"/>
                <a:gd name="T1" fmla="*/ 17 h 18"/>
                <a:gd name="T2" fmla="*/ 57 w 58"/>
                <a:gd name="T3" fmla="*/ 0 h 18"/>
                <a:gd name="T4" fmla="*/ 57 w 58"/>
                <a:gd name="T5" fmla="*/ 17 h 18"/>
                <a:gd name="T6" fmla="*/ 0 w 58"/>
                <a:gd name="T7" fmla="*/ 17 h 18"/>
                <a:gd name="T8" fmla="*/ 0 60000 65536"/>
                <a:gd name="T9" fmla="*/ 0 60000 65536"/>
                <a:gd name="T10" fmla="*/ 0 60000 65536"/>
                <a:gd name="T11" fmla="*/ 0 60000 65536"/>
                <a:gd name="T12" fmla="*/ 0 w 58"/>
                <a:gd name="T13" fmla="*/ 0 h 18"/>
                <a:gd name="T14" fmla="*/ 58 w 58"/>
                <a:gd name="T15" fmla="*/ 18 h 18"/>
              </a:gdLst>
              <a:ahLst/>
              <a:cxnLst>
                <a:cxn ang="T8">
                  <a:pos x="T0" y="T1"/>
                </a:cxn>
                <a:cxn ang="T9">
                  <a:pos x="T2" y="T3"/>
                </a:cxn>
                <a:cxn ang="T10">
                  <a:pos x="T4" y="T5"/>
                </a:cxn>
                <a:cxn ang="T11">
                  <a:pos x="T6" y="T7"/>
                </a:cxn>
              </a:cxnLst>
              <a:rect l="T12" t="T13" r="T14" b="T15"/>
              <a:pathLst>
                <a:path w="58" h="18">
                  <a:moveTo>
                    <a:pt x="0" y="17"/>
                  </a:moveTo>
                  <a:lnTo>
                    <a:pt x="57" y="0"/>
                  </a:lnTo>
                  <a:lnTo>
                    <a:pt x="57"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5" name="Freeform 282"/>
            <p:cNvSpPr>
              <a:spLocks/>
            </p:cNvSpPr>
            <p:nvPr/>
          </p:nvSpPr>
          <p:spPr bwMode="auto">
            <a:xfrm>
              <a:off x="3203" y="1862"/>
              <a:ext cx="58" cy="18"/>
            </a:xfrm>
            <a:custGeom>
              <a:avLst/>
              <a:gdLst>
                <a:gd name="T0" fmla="*/ 0 w 58"/>
                <a:gd name="T1" fmla="*/ 0 h 18"/>
                <a:gd name="T2" fmla="*/ 0 w 58"/>
                <a:gd name="T3" fmla="*/ 17 h 18"/>
                <a:gd name="T4" fmla="*/ 57 w 58"/>
                <a:gd name="T5" fmla="*/ 17 h 18"/>
                <a:gd name="T6" fmla="*/ 57 w 58"/>
                <a:gd name="T7" fmla="*/ 0 h 18"/>
                <a:gd name="T8" fmla="*/ 0 w 58"/>
                <a:gd name="T9" fmla="*/ 0 h 18"/>
                <a:gd name="T10" fmla="*/ 0 60000 65536"/>
                <a:gd name="T11" fmla="*/ 0 60000 65536"/>
                <a:gd name="T12" fmla="*/ 0 60000 65536"/>
                <a:gd name="T13" fmla="*/ 0 60000 65536"/>
                <a:gd name="T14" fmla="*/ 0 60000 65536"/>
                <a:gd name="T15" fmla="*/ 0 w 58"/>
                <a:gd name="T16" fmla="*/ 0 h 18"/>
                <a:gd name="T17" fmla="*/ 58 w 58"/>
                <a:gd name="T18" fmla="*/ 18 h 18"/>
              </a:gdLst>
              <a:ahLst/>
              <a:cxnLst>
                <a:cxn ang="T10">
                  <a:pos x="T0" y="T1"/>
                </a:cxn>
                <a:cxn ang="T11">
                  <a:pos x="T2" y="T3"/>
                </a:cxn>
                <a:cxn ang="T12">
                  <a:pos x="T4" y="T5"/>
                </a:cxn>
                <a:cxn ang="T13">
                  <a:pos x="T6" y="T7"/>
                </a:cxn>
                <a:cxn ang="T14">
                  <a:pos x="T8" y="T9"/>
                </a:cxn>
              </a:cxnLst>
              <a:rect l="T15" t="T16" r="T17" b="T18"/>
              <a:pathLst>
                <a:path w="58" h="18">
                  <a:moveTo>
                    <a:pt x="0" y="0"/>
                  </a:moveTo>
                  <a:lnTo>
                    <a:pt x="0" y="17"/>
                  </a:lnTo>
                  <a:lnTo>
                    <a:pt x="57" y="17"/>
                  </a:lnTo>
                  <a:lnTo>
                    <a:pt x="57"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6" name="Freeform 283"/>
            <p:cNvSpPr>
              <a:spLocks/>
            </p:cNvSpPr>
            <p:nvPr/>
          </p:nvSpPr>
          <p:spPr bwMode="auto">
            <a:xfrm>
              <a:off x="3260" y="1862"/>
              <a:ext cx="61" cy="18"/>
            </a:xfrm>
            <a:custGeom>
              <a:avLst/>
              <a:gdLst>
                <a:gd name="T0" fmla="*/ 0 w 61"/>
                <a:gd name="T1" fmla="*/ 0 h 18"/>
                <a:gd name="T2" fmla="*/ 0 w 61"/>
                <a:gd name="T3" fmla="*/ 17 h 18"/>
                <a:gd name="T4" fmla="*/ 60 w 61"/>
                <a:gd name="T5" fmla="*/ 0 h 18"/>
                <a:gd name="T6" fmla="*/ 0 w 61"/>
                <a:gd name="T7" fmla="*/ 0 h 18"/>
                <a:gd name="T8" fmla="*/ 0 60000 65536"/>
                <a:gd name="T9" fmla="*/ 0 60000 65536"/>
                <a:gd name="T10" fmla="*/ 0 60000 65536"/>
                <a:gd name="T11" fmla="*/ 0 60000 65536"/>
                <a:gd name="T12" fmla="*/ 0 w 61"/>
                <a:gd name="T13" fmla="*/ 0 h 18"/>
                <a:gd name="T14" fmla="*/ 61 w 61"/>
                <a:gd name="T15" fmla="*/ 18 h 18"/>
              </a:gdLst>
              <a:ahLst/>
              <a:cxnLst>
                <a:cxn ang="T8">
                  <a:pos x="T0" y="T1"/>
                </a:cxn>
                <a:cxn ang="T9">
                  <a:pos x="T2" y="T3"/>
                </a:cxn>
                <a:cxn ang="T10">
                  <a:pos x="T4" y="T5"/>
                </a:cxn>
                <a:cxn ang="T11">
                  <a:pos x="T6" y="T7"/>
                </a:cxn>
              </a:cxnLst>
              <a:rect l="T12" t="T13" r="T14" b="T15"/>
              <a:pathLst>
                <a:path w="61" h="18">
                  <a:moveTo>
                    <a:pt x="0" y="0"/>
                  </a:moveTo>
                  <a:lnTo>
                    <a:pt x="0" y="17"/>
                  </a:lnTo>
                  <a:lnTo>
                    <a:pt x="60"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7" name="Freeform 284"/>
            <p:cNvSpPr>
              <a:spLocks/>
            </p:cNvSpPr>
            <p:nvPr/>
          </p:nvSpPr>
          <p:spPr bwMode="auto">
            <a:xfrm>
              <a:off x="3260" y="1862"/>
              <a:ext cx="61" cy="18"/>
            </a:xfrm>
            <a:custGeom>
              <a:avLst/>
              <a:gdLst>
                <a:gd name="T0" fmla="*/ 0 w 61"/>
                <a:gd name="T1" fmla="*/ 17 h 18"/>
                <a:gd name="T2" fmla="*/ 60 w 61"/>
                <a:gd name="T3" fmla="*/ 0 h 18"/>
                <a:gd name="T4" fmla="*/ 60 w 61"/>
                <a:gd name="T5" fmla="*/ 17 h 18"/>
                <a:gd name="T6" fmla="*/ 0 w 61"/>
                <a:gd name="T7" fmla="*/ 17 h 18"/>
                <a:gd name="T8" fmla="*/ 0 60000 65536"/>
                <a:gd name="T9" fmla="*/ 0 60000 65536"/>
                <a:gd name="T10" fmla="*/ 0 60000 65536"/>
                <a:gd name="T11" fmla="*/ 0 60000 65536"/>
                <a:gd name="T12" fmla="*/ 0 w 61"/>
                <a:gd name="T13" fmla="*/ 0 h 18"/>
                <a:gd name="T14" fmla="*/ 61 w 61"/>
                <a:gd name="T15" fmla="*/ 18 h 18"/>
              </a:gdLst>
              <a:ahLst/>
              <a:cxnLst>
                <a:cxn ang="T8">
                  <a:pos x="T0" y="T1"/>
                </a:cxn>
                <a:cxn ang="T9">
                  <a:pos x="T2" y="T3"/>
                </a:cxn>
                <a:cxn ang="T10">
                  <a:pos x="T4" y="T5"/>
                </a:cxn>
                <a:cxn ang="T11">
                  <a:pos x="T6" y="T7"/>
                </a:cxn>
              </a:cxnLst>
              <a:rect l="T12" t="T13" r="T14" b="T15"/>
              <a:pathLst>
                <a:path w="61" h="18">
                  <a:moveTo>
                    <a:pt x="0" y="17"/>
                  </a:moveTo>
                  <a:lnTo>
                    <a:pt x="60" y="0"/>
                  </a:lnTo>
                  <a:lnTo>
                    <a:pt x="60"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8" name="Freeform 285"/>
            <p:cNvSpPr>
              <a:spLocks/>
            </p:cNvSpPr>
            <p:nvPr/>
          </p:nvSpPr>
          <p:spPr bwMode="auto">
            <a:xfrm>
              <a:off x="3260" y="1862"/>
              <a:ext cx="61" cy="18"/>
            </a:xfrm>
            <a:custGeom>
              <a:avLst/>
              <a:gdLst>
                <a:gd name="T0" fmla="*/ 0 w 61"/>
                <a:gd name="T1" fmla="*/ 0 h 18"/>
                <a:gd name="T2" fmla="*/ 0 w 61"/>
                <a:gd name="T3" fmla="*/ 17 h 18"/>
                <a:gd name="T4" fmla="*/ 60 w 61"/>
                <a:gd name="T5" fmla="*/ 17 h 18"/>
                <a:gd name="T6" fmla="*/ 60 w 61"/>
                <a:gd name="T7" fmla="*/ 0 h 18"/>
                <a:gd name="T8" fmla="*/ 0 w 61"/>
                <a:gd name="T9" fmla="*/ 0 h 18"/>
                <a:gd name="T10" fmla="*/ 0 60000 65536"/>
                <a:gd name="T11" fmla="*/ 0 60000 65536"/>
                <a:gd name="T12" fmla="*/ 0 60000 65536"/>
                <a:gd name="T13" fmla="*/ 0 60000 65536"/>
                <a:gd name="T14" fmla="*/ 0 60000 65536"/>
                <a:gd name="T15" fmla="*/ 0 w 61"/>
                <a:gd name="T16" fmla="*/ 0 h 18"/>
                <a:gd name="T17" fmla="*/ 61 w 61"/>
                <a:gd name="T18" fmla="*/ 18 h 18"/>
              </a:gdLst>
              <a:ahLst/>
              <a:cxnLst>
                <a:cxn ang="T10">
                  <a:pos x="T0" y="T1"/>
                </a:cxn>
                <a:cxn ang="T11">
                  <a:pos x="T2" y="T3"/>
                </a:cxn>
                <a:cxn ang="T12">
                  <a:pos x="T4" y="T5"/>
                </a:cxn>
                <a:cxn ang="T13">
                  <a:pos x="T6" y="T7"/>
                </a:cxn>
                <a:cxn ang="T14">
                  <a:pos x="T8" y="T9"/>
                </a:cxn>
              </a:cxnLst>
              <a:rect l="T15" t="T16" r="T17" b="T18"/>
              <a:pathLst>
                <a:path w="61" h="18">
                  <a:moveTo>
                    <a:pt x="0" y="0"/>
                  </a:moveTo>
                  <a:lnTo>
                    <a:pt x="0" y="17"/>
                  </a:lnTo>
                  <a:lnTo>
                    <a:pt x="60" y="17"/>
                  </a:lnTo>
                  <a:lnTo>
                    <a:pt x="60"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9" name="Freeform 286"/>
            <p:cNvSpPr>
              <a:spLocks/>
            </p:cNvSpPr>
            <p:nvPr/>
          </p:nvSpPr>
          <p:spPr bwMode="auto">
            <a:xfrm>
              <a:off x="3320" y="1862"/>
              <a:ext cx="69" cy="18"/>
            </a:xfrm>
            <a:custGeom>
              <a:avLst/>
              <a:gdLst>
                <a:gd name="T0" fmla="*/ 0 w 69"/>
                <a:gd name="T1" fmla="*/ 0 h 18"/>
                <a:gd name="T2" fmla="*/ 0 w 69"/>
                <a:gd name="T3" fmla="*/ 17 h 18"/>
                <a:gd name="T4" fmla="*/ 68 w 69"/>
                <a:gd name="T5" fmla="*/ 0 h 18"/>
                <a:gd name="T6" fmla="*/ 0 w 69"/>
                <a:gd name="T7" fmla="*/ 0 h 18"/>
                <a:gd name="T8" fmla="*/ 0 60000 65536"/>
                <a:gd name="T9" fmla="*/ 0 60000 65536"/>
                <a:gd name="T10" fmla="*/ 0 60000 65536"/>
                <a:gd name="T11" fmla="*/ 0 60000 65536"/>
                <a:gd name="T12" fmla="*/ 0 w 69"/>
                <a:gd name="T13" fmla="*/ 0 h 18"/>
                <a:gd name="T14" fmla="*/ 69 w 69"/>
                <a:gd name="T15" fmla="*/ 18 h 18"/>
              </a:gdLst>
              <a:ahLst/>
              <a:cxnLst>
                <a:cxn ang="T8">
                  <a:pos x="T0" y="T1"/>
                </a:cxn>
                <a:cxn ang="T9">
                  <a:pos x="T2" y="T3"/>
                </a:cxn>
                <a:cxn ang="T10">
                  <a:pos x="T4" y="T5"/>
                </a:cxn>
                <a:cxn ang="T11">
                  <a:pos x="T6" y="T7"/>
                </a:cxn>
              </a:cxnLst>
              <a:rect l="T12" t="T13" r="T14" b="T15"/>
              <a:pathLst>
                <a:path w="69" h="18">
                  <a:moveTo>
                    <a:pt x="0" y="0"/>
                  </a:moveTo>
                  <a:lnTo>
                    <a:pt x="0" y="17"/>
                  </a:lnTo>
                  <a:lnTo>
                    <a:pt x="6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0" name="Freeform 287"/>
            <p:cNvSpPr>
              <a:spLocks/>
            </p:cNvSpPr>
            <p:nvPr/>
          </p:nvSpPr>
          <p:spPr bwMode="auto">
            <a:xfrm>
              <a:off x="3320" y="1862"/>
              <a:ext cx="69" cy="18"/>
            </a:xfrm>
            <a:custGeom>
              <a:avLst/>
              <a:gdLst>
                <a:gd name="T0" fmla="*/ 0 w 69"/>
                <a:gd name="T1" fmla="*/ 17 h 18"/>
                <a:gd name="T2" fmla="*/ 68 w 69"/>
                <a:gd name="T3" fmla="*/ 0 h 18"/>
                <a:gd name="T4" fmla="*/ 68 w 69"/>
                <a:gd name="T5" fmla="*/ 16 h 18"/>
                <a:gd name="T6" fmla="*/ 0 w 69"/>
                <a:gd name="T7" fmla="*/ 17 h 18"/>
                <a:gd name="T8" fmla="*/ 0 60000 65536"/>
                <a:gd name="T9" fmla="*/ 0 60000 65536"/>
                <a:gd name="T10" fmla="*/ 0 60000 65536"/>
                <a:gd name="T11" fmla="*/ 0 60000 65536"/>
                <a:gd name="T12" fmla="*/ 0 w 69"/>
                <a:gd name="T13" fmla="*/ 0 h 18"/>
                <a:gd name="T14" fmla="*/ 69 w 69"/>
                <a:gd name="T15" fmla="*/ 18 h 18"/>
              </a:gdLst>
              <a:ahLst/>
              <a:cxnLst>
                <a:cxn ang="T8">
                  <a:pos x="T0" y="T1"/>
                </a:cxn>
                <a:cxn ang="T9">
                  <a:pos x="T2" y="T3"/>
                </a:cxn>
                <a:cxn ang="T10">
                  <a:pos x="T4" y="T5"/>
                </a:cxn>
                <a:cxn ang="T11">
                  <a:pos x="T6" y="T7"/>
                </a:cxn>
              </a:cxnLst>
              <a:rect l="T12" t="T13" r="T14" b="T15"/>
              <a:pathLst>
                <a:path w="69" h="18">
                  <a:moveTo>
                    <a:pt x="0" y="17"/>
                  </a:moveTo>
                  <a:lnTo>
                    <a:pt x="68" y="0"/>
                  </a:lnTo>
                  <a:lnTo>
                    <a:pt x="68" y="16"/>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1" name="Freeform 288"/>
            <p:cNvSpPr>
              <a:spLocks/>
            </p:cNvSpPr>
            <p:nvPr/>
          </p:nvSpPr>
          <p:spPr bwMode="auto">
            <a:xfrm>
              <a:off x="3320" y="1862"/>
              <a:ext cx="69" cy="18"/>
            </a:xfrm>
            <a:custGeom>
              <a:avLst/>
              <a:gdLst>
                <a:gd name="T0" fmla="*/ 0 w 69"/>
                <a:gd name="T1" fmla="*/ 0 h 18"/>
                <a:gd name="T2" fmla="*/ 0 w 69"/>
                <a:gd name="T3" fmla="*/ 17 h 18"/>
                <a:gd name="T4" fmla="*/ 68 w 69"/>
                <a:gd name="T5" fmla="*/ 16 h 18"/>
                <a:gd name="T6" fmla="*/ 68 w 69"/>
                <a:gd name="T7" fmla="*/ 0 h 18"/>
                <a:gd name="T8" fmla="*/ 0 w 69"/>
                <a:gd name="T9" fmla="*/ 0 h 18"/>
                <a:gd name="T10" fmla="*/ 0 60000 65536"/>
                <a:gd name="T11" fmla="*/ 0 60000 65536"/>
                <a:gd name="T12" fmla="*/ 0 60000 65536"/>
                <a:gd name="T13" fmla="*/ 0 60000 65536"/>
                <a:gd name="T14" fmla="*/ 0 60000 65536"/>
                <a:gd name="T15" fmla="*/ 0 w 69"/>
                <a:gd name="T16" fmla="*/ 0 h 18"/>
                <a:gd name="T17" fmla="*/ 69 w 69"/>
                <a:gd name="T18" fmla="*/ 18 h 18"/>
              </a:gdLst>
              <a:ahLst/>
              <a:cxnLst>
                <a:cxn ang="T10">
                  <a:pos x="T0" y="T1"/>
                </a:cxn>
                <a:cxn ang="T11">
                  <a:pos x="T2" y="T3"/>
                </a:cxn>
                <a:cxn ang="T12">
                  <a:pos x="T4" y="T5"/>
                </a:cxn>
                <a:cxn ang="T13">
                  <a:pos x="T6" y="T7"/>
                </a:cxn>
                <a:cxn ang="T14">
                  <a:pos x="T8" y="T9"/>
                </a:cxn>
              </a:cxnLst>
              <a:rect l="T15" t="T16" r="T17" b="T18"/>
              <a:pathLst>
                <a:path w="69" h="18">
                  <a:moveTo>
                    <a:pt x="0" y="0"/>
                  </a:moveTo>
                  <a:lnTo>
                    <a:pt x="0" y="17"/>
                  </a:lnTo>
                  <a:lnTo>
                    <a:pt x="68" y="16"/>
                  </a:lnTo>
                  <a:lnTo>
                    <a:pt x="68"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92" name="Freeform 289"/>
            <p:cNvSpPr>
              <a:spLocks/>
            </p:cNvSpPr>
            <p:nvPr/>
          </p:nvSpPr>
          <p:spPr bwMode="auto">
            <a:xfrm>
              <a:off x="3388" y="1862"/>
              <a:ext cx="79" cy="18"/>
            </a:xfrm>
            <a:custGeom>
              <a:avLst/>
              <a:gdLst>
                <a:gd name="T0" fmla="*/ 0 w 79"/>
                <a:gd name="T1" fmla="*/ 0 h 18"/>
                <a:gd name="T2" fmla="*/ 0 w 79"/>
                <a:gd name="T3" fmla="*/ 17 h 18"/>
                <a:gd name="T4" fmla="*/ 78 w 79"/>
                <a:gd name="T5" fmla="*/ 0 h 18"/>
                <a:gd name="T6" fmla="*/ 0 w 79"/>
                <a:gd name="T7" fmla="*/ 0 h 18"/>
                <a:gd name="T8" fmla="*/ 0 60000 65536"/>
                <a:gd name="T9" fmla="*/ 0 60000 65536"/>
                <a:gd name="T10" fmla="*/ 0 60000 65536"/>
                <a:gd name="T11" fmla="*/ 0 60000 65536"/>
                <a:gd name="T12" fmla="*/ 0 w 79"/>
                <a:gd name="T13" fmla="*/ 0 h 18"/>
                <a:gd name="T14" fmla="*/ 79 w 79"/>
                <a:gd name="T15" fmla="*/ 18 h 18"/>
              </a:gdLst>
              <a:ahLst/>
              <a:cxnLst>
                <a:cxn ang="T8">
                  <a:pos x="T0" y="T1"/>
                </a:cxn>
                <a:cxn ang="T9">
                  <a:pos x="T2" y="T3"/>
                </a:cxn>
                <a:cxn ang="T10">
                  <a:pos x="T4" y="T5"/>
                </a:cxn>
                <a:cxn ang="T11">
                  <a:pos x="T6" y="T7"/>
                </a:cxn>
              </a:cxnLst>
              <a:rect l="T12" t="T13" r="T14" b="T15"/>
              <a:pathLst>
                <a:path w="79" h="18">
                  <a:moveTo>
                    <a:pt x="0" y="0"/>
                  </a:moveTo>
                  <a:lnTo>
                    <a:pt x="0" y="17"/>
                  </a:lnTo>
                  <a:lnTo>
                    <a:pt x="7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3" name="Freeform 290"/>
            <p:cNvSpPr>
              <a:spLocks/>
            </p:cNvSpPr>
            <p:nvPr/>
          </p:nvSpPr>
          <p:spPr bwMode="auto">
            <a:xfrm>
              <a:off x="3388" y="1862"/>
              <a:ext cx="79" cy="18"/>
            </a:xfrm>
            <a:custGeom>
              <a:avLst/>
              <a:gdLst>
                <a:gd name="T0" fmla="*/ 0 w 79"/>
                <a:gd name="T1" fmla="*/ 17 h 18"/>
                <a:gd name="T2" fmla="*/ 78 w 79"/>
                <a:gd name="T3" fmla="*/ 0 h 18"/>
                <a:gd name="T4" fmla="*/ 78 w 79"/>
                <a:gd name="T5" fmla="*/ 17 h 18"/>
                <a:gd name="T6" fmla="*/ 0 w 79"/>
                <a:gd name="T7" fmla="*/ 17 h 18"/>
                <a:gd name="T8" fmla="*/ 0 60000 65536"/>
                <a:gd name="T9" fmla="*/ 0 60000 65536"/>
                <a:gd name="T10" fmla="*/ 0 60000 65536"/>
                <a:gd name="T11" fmla="*/ 0 60000 65536"/>
                <a:gd name="T12" fmla="*/ 0 w 79"/>
                <a:gd name="T13" fmla="*/ 0 h 18"/>
                <a:gd name="T14" fmla="*/ 79 w 79"/>
                <a:gd name="T15" fmla="*/ 18 h 18"/>
              </a:gdLst>
              <a:ahLst/>
              <a:cxnLst>
                <a:cxn ang="T8">
                  <a:pos x="T0" y="T1"/>
                </a:cxn>
                <a:cxn ang="T9">
                  <a:pos x="T2" y="T3"/>
                </a:cxn>
                <a:cxn ang="T10">
                  <a:pos x="T4" y="T5"/>
                </a:cxn>
                <a:cxn ang="T11">
                  <a:pos x="T6" y="T7"/>
                </a:cxn>
              </a:cxnLst>
              <a:rect l="T12" t="T13" r="T14" b="T15"/>
              <a:pathLst>
                <a:path w="79" h="18">
                  <a:moveTo>
                    <a:pt x="0" y="17"/>
                  </a:moveTo>
                  <a:lnTo>
                    <a:pt x="78" y="0"/>
                  </a:lnTo>
                  <a:lnTo>
                    <a:pt x="78"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4" name="Freeform 291"/>
            <p:cNvSpPr>
              <a:spLocks/>
            </p:cNvSpPr>
            <p:nvPr/>
          </p:nvSpPr>
          <p:spPr bwMode="auto">
            <a:xfrm>
              <a:off x="3388" y="1862"/>
              <a:ext cx="79" cy="18"/>
            </a:xfrm>
            <a:custGeom>
              <a:avLst/>
              <a:gdLst>
                <a:gd name="T0" fmla="*/ 0 w 79"/>
                <a:gd name="T1" fmla="*/ 0 h 18"/>
                <a:gd name="T2" fmla="*/ 0 w 79"/>
                <a:gd name="T3" fmla="*/ 17 h 18"/>
                <a:gd name="T4" fmla="*/ 78 w 79"/>
                <a:gd name="T5" fmla="*/ 17 h 18"/>
                <a:gd name="T6" fmla="*/ 78 w 79"/>
                <a:gd name="T7" fmla="*/ 0 h 18"/>
                <a:gd name="T8" fmla="*/ 0 w 79"/>
                <a:gd name="T9" fmla="*/ 0 h 18"/>
                <a:gd name="T10" fmla="*/ 0 60000 65536"/>
                <a:gd name="T11" fmla="*/ 0 60000 65536"/>
                <a:gd name="T12" fmla="*/ 0 60000 65536"/>
                <a:gd name="T13" fmla="*/ 0 60000 65536"/>
                <a:gd name="T14" fmla="*/ 0 60000 65536"/>
                <a:gd name="T15" fmla="*/ 0 w 79"/>
                <a:gd name="T16" fmla="*/ 0 h 18"/>
                <a:gd name="T17" fmla="*/ 79 w 79"/>
                <a:gd name="T18" fmla="*/ 18 h 18"/>
              </a:gdLst>
              <a:ahLst/>
              <a:cxnLst>
                <a:cxn ang="T10">
                  <a:pos x="T0" y="T1"/>
                </a:cxn>
                <a:cxn ang="T11">
                  <a:pos x="T2" y="T3"/>
                </a:cxn>
                <a:cxn ang="T12">
                  <a:pos x="T4" y="T5"/>
                </a:cxn>
                <a:cxn ang="T13">
                  <a:pos x="T6" y="T7"/>
                </a:cxn>
                <a:cxn ang="T14">
                  <a:pos x="T8" y="T9"/>
                </a:cxn>
              </a:cxnLst>
              <a:rect l="T15" t="T16" r="T17" b="T18"/>
              <a:pathLst>
                <a:path w="79" h="18">
                  <a:moveTo>
                    <a:pt x="0" y="0"/>
                  </a:moveTo>
                  <a:lnTo>
                    <a:pt x="0" y="17"/>
                  </a:lnTo>
                  <a:lnTo>
                    <a:pt x="78" y="17"/>
                  </a:lnTo>
                  <a:lnTo>
                    <a:pt x="78"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95" name="Freeform 292"/>
            <p:cNvSpPr>
              <a:spLocks/>
            </p:cNvSpPr>
            <p:nvPr/>
          </p:nvSpPr>
          <p:spPr bwMode="auto">
            <a:xfrm>
              <a:off x="3466" y="1862"/>
              <a:ext cx="90" cy="18"/>
            </a:xfrm>
            <a:custGeom>
              <a:avLst/>
              <a:gdLst>
                <a:gd name="T0" fmla="*/ 0 w 90"/>
                <a:gd name="T1" fmla="*/ 0 h 18"/>
                <a:gd name="T2" fmla="*/ 0 w 90"/>
                <a:gd name="T3" fmla="*/ 17 h 18"/>
                <a:gd name="T4" fmla="*/ 89 w 90"/>
                <a:gd name="T5" fmla="*/ 0 h 18"/>
                <a:gd name="T6" fmla="*/ 0 w 90"/>
                <a:gd name="T7" fmla="*/ 0 h 18"/>
                <a:gd name="T8" fmla="*/ 0 60000 65536"/>
                <a:gd name="T9" fmla="*/ 0 60000 65536"/>
                <a:gd name="T10" fmla="*/ 0 60000 65536"/>
                <a:gd name="T11" fmla="*/ 0 60000 65536"/>
                <a:gd name="T12" fmla="*/ 0 w 90"/>
                <a:gd name="T13" fmla="*/ 0 h 18"/>
                <a:gd name="T14" fmla="*/ 90 w 90"/>
                <a:gd name="T15" fmla="*/ 18 h 18"/>
              </a:gdLst>
              <a:ahLst/>
              <a:cxnLst>
                <a:cxn ang="T8">
                  <a:pos x="T0" y="T1"/>
                </a:cxn>
                <a:cxn ang="T9">
                  <a:pos x="T2" y="T3"/>
                </a:cxn>
                <a:cxn ang="T10">
                  <a:pos x="T4" y="T5"/>
                </a:cxn>
                <a:cxn ang="T11">
                  <a:pos x="T6" y="T7"/>
                </a:cxn>
              </a:cxnLst>
              <a:rect l="T12" t="T13" r="T14" b="T15"/>
              <a:pathLst>
                <a:path w="90" h="18">
                  <a:moveTo>
                    <a:pt x="0" y="0"/>
                  </a:moveTo>
                  <a:lnTo>
                    <a:pt x="0" y="17"/>
                  </a:lnTo>
                  <a:lnTo>
                    <a:pt x="89"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6" name="Freeform 293"/>
            <p:cNvSpPr>
              <a:spLocks/>
            </p:cNvSpPr>
            <p:nvPr/>
          </p:nvSpPr>
          <p:spPr bwMode="auto">
            <a:xfrm>
              <a:off x="3466" y="1862"/>
              <a:ext cx="90" cy="18"/>
            </a:xfrm>
            <a:custGeom>
              <a:avLst/>
              <a:gdLst>
                <a:gd name="T0" fmla="*/ 0 w 90"/>
                <a:gd name="T1" fmla="*/ 17 h 18"/>
                <a:gd name="T2" fmla="*/ 89 w 90"/>
                <a:gd name="T3" fmla="*/ 0 h 18"/>
                <a:gd name="T4" fmla="*/ 89 w 90"/>
                <a:gd name="T5" fmla="*/ 17 h 18"/>
                <a:gd name="T6" fmla="*/ 0 w 90"/>
                <a:gd name="T7" fmla="*/ 17 h 18"/>
                <a:gd name="T8" fmla="*/ 0 60000 65536"/>
                <a:gd name="T9" fmla="*/ 0 60000 65536"/>
                <a:gd name="T10" fmla="*/ 0 60000 65536"/>
                <a:gd name="T11" fmla="*/ 0 60000 65536"/>
                <a:gd name="T12" fmla="*/ 0 w 90"/>
                <a:gd name="T13" fmla="*/ 0 h 18"/>
                <a:gd name="T14" fmla="*/ 90 w 90"/>
                <a:gd name="T15" fmla="*/ 18 h 18"/>
              </a:gdLst>
              <a:ahLst/>
              <a:cxnLst>
                <a:cxn ang="T8">
                  <a:pos x="T0" y="T1"/>
                </a:cxn>
                <a:cxn ang="T9">
                  <a:pos x="T2" y="T3"/>
                </a:cxn>
                <a:cxn ang="T10">
                  <a:pos x="T4" y="T5"/>
                </a:cxn>
                <a:cxn ang="T11">
                  <a:pos x="T6" y="T7"/>
                </a:cxn>
              </a:cxnLst>
              <a:rect l="T12" t="T13" r="T14" b="T15"/>
              <a:pathLst>
                <a:path w="90" h="18">
                  <a:moveTo>
                    <a:pt x="0" y="17"/>
                  </a:moveTo>
                  <a:lnTo>
                    <a:pt x="89" y="0"/>
                  </a:lnTo>
                  <a:lnTo>
                    <a:pt x="89"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7" name="Freeform 294"/>
            <p:cNvSpPr>
              <a:spLocks/>
            </p:cNvSpPr>
            <p:nvPr/>
          </p:nvSpPr>
          <p:spPr bwMode="auto">
            <a:xfrm>
              <a:off x="3466" y="1862"/>
              <a:ext cx="90" cy="18"/>
            </a:xfrm>
            <a:custGeom>
              <a:avLst/>
              <a:gdLst>
                <a:gd name="T0" fmla="*/ 0 w 90"/>
                <a:gd name="T1" fmla="*/ 0 h 18"/>
                <a:gd name="T2" fmla="*/ 0 w 90"/>
                <a:gd name="T3" fmla="*/ 17 h 18"/>
                <a:gd name="T4" fmla="*/ 89 w 90"/>
                <a:gd name="T5" fmla="*/ 17 h 18"/>
                <a:gd name="T6" fmla="*/ 89 w 90"/>
                <a:gd name="T7" fmla="*/ 0 h 18"/>
                <a:gd name="T8" fmla="*/ 0 w 90"/>
                <a:gd name="T9" fmla="*/ 0 h 18"/>
                <a:gd name="T10" fmla="*/ 0 60000 65536"/>
                <a:gd name="T11" fmla="*/ 0 60000 65536"/>
                <a:gd name="T12" fmla="*/ 0 60000 65536"/>
                <a:gd name="T13" fmla="*/ 0 60000 65536"/>
                <a:gd name="T14" fmla="*/ 0 60000 65536"/>
                <a:gd name="T15" fmla="*/ 0 w 90"/>
                <a:gd name="T16" fmla="*/ 0 h 18"/>
                <a:gd name="T17" fmla="*/ 90 w 90"/>
                <a:gd name="T18" fmla="*/ 18 h 18"/>
              </a:gdLst>
              <a:ahLst/>
              <a:cxnLst>
                <a:cxn ang="T10">
                  <a:pos x="T0" y="T1"/>
                </a:cxn>
                <a:cxn ang="T11">
                  <a:pos x="T2" y="T3"/>
                </a:cxn>
                <a:cxn ang="T12">
                  <a:pos x="T4" y="T5"/>
                </a:cxn>
                <a:cxn ang="T13">
                  <a:pos x="T6" y="T7"/>
                </a:cxn>
                <a:cxn ang="T14">
                  <a:pos x="T8" y="T9"/>
                </a:cxn>
              </a:cxnLst>
              <a:rect l="T15" t="T16" r="T17" b="T18"/>
              <a:pathLst>
                <a:path w="90" h="18">
                  <a:moveTo>
                    <a:pt x="0" y="0"/>
                  </a:moveTo>
                  <a:lnTo>
                    <a:pt x="0" y="17"/>
                  </a:lnTo>
                  <a:lnTo>
                    <a:pt x="89" y="17"/>
                  </a:lnTo>
                  <a:lnTo>
                    <a:pt x="89"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98" name="Freeform 295"/>
            <p:cNvSpPr>
              <a:spLocks/>
            </p:cNvSpPr>
            <p:nvPr/>
          </p:nvSpPr>
          <p:spPr bwMode="auto">
            <a:xfrm>
              <a:off x="3555" y="1860"/>
              <a:ext cx="105" cy="20"/>
            </a:xfrm>
            <a:custGeom>
              <a:avLst/>
              <a:gdLst>
                <a:gd name="T0" fmla="*/ 0 w 105"/>
                <a:gd name="T1" fmla="*/ 0 h 20"/>
                <a:gd name="T2" fmla="*/ 0 w 105"/>
                <a:gd name="T3" fmla="*/ 19 h 20"/>
                <a:gd name="T4" fmla="*/ 104 w 105"/>
                <a:gd name="T5" fmla="*/ 0 h 20"/>
                <a:gd name="T6" fmla="*/ 0 w 105"/>
                <a:gd name="T7" fmla="*/ 0 h 20"/>
                <a:gd name="T8" fmla="*/ 0 60000 65536"/>
                <a:gd name="T9" fmla="*/ 0 60000 65536"/>
                <a:gd name="T10" fmla="*/ 0 60000 65536"/>
                <a:gd name="T11" fmla="*/ 0 60000 65536"/>
                <a:gd name="T12" fmla="*/ 0 w 105"/>
                <a:gd name="T13" fmla="*/ 0 h 20"/>
                <a:gd name="T14" fmla="*/ 105 w 105"/>
                <a:gd name="T15" fmla="*/ 20 h 20"/>
              </a:gdLst>
              <a:ahLst/>
              <a:cxnLst>
                <a:cxn ang="T8">
                  <a:pos x="T0" y="T1"/>
                </a:cxn>
                <a:cxn ang="T9">
                  <a:pos x="T2" y="T3"/>
                </a:cxn>
                <a:cxn ang="T10">
                  <a:pos x="T4" y="T5"/>
                </a:cxn>
                <a:cxn ang="T11">
                  <a:pos x="T6" y="T7"/>
                </a:cxn>
              </a:cxnLst>
              <a:rect l="T12" t="T13" r="T14" b="T15"/>
              <a:pathLst>
                <a:path w="105" h="20">
                  <a:moveTo>
                    <a:pt x="0" y="0"/>
                  </a:moveTo>
                  <a:lnTo>
                    <a:pt x="0" y="19"/>
                  </a:lnTo>
                  <a:lnTo>
                    <a:pt x="104"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9" name="Freeform 296"/>
            <p:cNvSpPr>
              <a:spLocks/>
            </p:cNvSpPr>
            <p:nvPr/>
          </p:nvSpPr>
          <p:spPr bwMode="auto">
            <a:xfrm>
              <a:off x="3555" y="1860"/>
              <a:ext cx="105" cy="20"/>
            </a:xfrm>
            <a:custGeom>
              <a:avLst/>
              <a:gdLst>
                <a:gd name="T0" fmla="*/ 0 w 105"/>
                <a:gd name="T1" fmla="*/ 19 h 20"/>
                <a:gd name="T2" fmla="*/ 104 w 105"/>
                <a:gd name="T3" fmla="*/ 0 h 20"/>
                <a:gd name="T4" fmla="*/ 104 w 105"/>
                <a:gd name="T5" fmla="*/ 19 h 20"/>
                <a:gd name="T6" fmla="*/ 0 w 105"/>
                <a:gd name="T7" fmla="*/ 19 h 20"/>
                <a:gd name="T8" fmla="*/ 0 60000 65536"/>
                <a:gd name="T9" fmla="*/ 0 60000 65536"/>
                <a:gd name="T10" fmla="*/ 0 60000 65536"/>
                <a:gd name="T11" fmla="*/ 0 60000 65536"/>
                <a:gd name="T12" fmla="*/ 0 w 105"/>
                <a:gd name="T13" fmla="*/ 0 h 20"/>
                <a:gd name="T14" fmla="*/ 105 w 105"/>
                <a:gd name="T15" fmla="*/ 20 h 20"/>
              </a:gdLst>
              <a:ahLst/>
              <a:cxnLst>
                <a:cxn ang="T8">
                  <a:pos x="T0" y="T1"/>
                </a:cxn>
                <a:cxn ang="T9">
                  <a:pos x="T2" y="T3"/>
                </a:cxn>
                <a:cxn ang="T10">
                  <a:pos x="T4" y="T5"/>
                </a:cxn>
                <a:cxn ang="T11">
                  <a:pos x="T6" y="T7"/>
                </a:cxn>
              </a:cxnLst>
              <a:rect l="T12" t="T13" r="T14" b="T15"/>
              <a:pathLst>
                <a:path w="105" h="20">
                  <a:moveTo>
                    <a:pt x="0" y="19"/>
                  </a:moveTo>
                  <a:lnTo>
                    <a:pt x="104" y="0"/>
                  </a:lnTo>
                  <a:lnTo>
                    <a:pt x="104" y="19"/>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0" name="Freeform 297"/>
            <p:cNvSpPr>
              <a:spLocks/>
            </p:cNvSpPr>
            <p:nvPr/>
          </p:nvSpPr>
          <p:spPr bwMode="auto">
            <a:xfrm>
              <a:off x="3555" y="1860"/>
              <a:ext cx="105" cy="20"/>
            </a:xfrm>
            <a:custGeom>
              <a:avLst/>
              <a:gdLst>
                <a:gd name="T0" fmla="*/ 0 w 105"/>
                <a:gd name="T1" fmla="*/ 0 h 20"/>
                <a:gd name="T2" fmla="*/ 0 w 105"/>
                <a:gd name="T3" fmla="*/ 19 h 20"/>
                <a:gd name="T4" fmla="*/ 104 w 105"/>
                <a:gd name="T5" fmla="*/ 19 h 20"/>
                <a:gd name="T6" fmla="*/ 104 w 105"/>
                <a:gd name="T7" fmla="*/ 0 h 20"/>
                <a:gd name="T8" fmla="*/ 0 w 105"/>
                <a:gd name="T9" fmla="*/ 0 h 20"/>
                <a:gd name="T10" fmla="*/ 0 60000 65536"/>
                <a:gd name="T11" fmla="*/ 0 60000 65536"/>
                <a:gd name="T12" fmla="*/ 0 60000 65536"/>
                <a:gd name="T13" fmla="*/ 0 60000 65536"/>
                <a:gd name="T14" fmla="*/ 0 60000 65536"/>
                <a:gd name="T15" fmla="*/ 0 w 105"/>
                <a:gd name="T16" fmla="*/ 0 h 20"/>
                <a:gd name="T17" fmla="*/ 105 w 105"/>
                <a:gd name="T18" fmla="*/ 20 h 20"/>
              </a:gdLst>
              <a:ahLst/>
              <a:cxnLst>
                <a:cxn ang="T10">
                  <a:pos x="T0" y="T1"/>
                </a:cxn>
                <a:cxn ang="T11">
                  <a:pos x="T2" y="T3"/>
                </a:cxn>
                <a:cxn ang="T12">
                  <a:pos x="T4" y="T5"/>
                </a:cxn>
                <a:cxn ang="T13">
                  <a:pos x="T6" y="T7"/>
                </a:cxn>
                <a:cxn ang="T14">
                  <a:pos x="T8" y="T9"/>
                </a:cxn>
              </a:cxnLst>
              <a:rect l="T15" t="T16" r="T17" b="T18"/>
              <a:pathLst>
                <a:path w="105" h="20">
                  <a:moveTo>
                    <a:pt x="0" y="0"/>
                  </a:moveTo>
                  <a:lnTo>
                    <a:pt x="0" y="19"/>
                  </a:lnTo>
                  <a:lnTo>
                    <a:pt x="104" y="19"/>
                  </a:lnTo>
                  <a:lnTo>
                    <a:pt x="104"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01" name="Freeform 298"/>
            <p:cNvSpPr>
              <a:spLocks/>
            </p:cNvSpPr>
            <p:nvPr/>
          </p:nvSpPr>
          <p:spPr bwMode="auto">
            <a:xfrm>
              <a:off x="3659" y="1860"/>
              <a:ext cx="122" cy="20"/>
            </a:xfrm>
            <a:custGeom>
              <a:avLst/>
              <a:gdLst>
                <a:gd name="T0" fmla="*/ 0 w 122"/>
                <a:gd name="T1" fmla="*/ 0 h 20"/>
                <a:gd name="T2" fmla="*/ 0 w 122"/>
                <a:gd name="T3" fmla="*/ 19 h 20"/>
                <a:gd name="T4" fmla="*/ 121 w 122"/>
                <a:gd name="T5" fmla="*/ 0 h 20"/>
                <a:gd name="T6" fmla="*/ 0 w 122"/>
                <a:gd name="T7" fmla="*/ 0 h 20"/>
                <a:gd name="T8" fmla="*/ 0 60000 65536"/>
                <a:gd name="T9" fmla="*/ 0 60000 65536"/>
                <a:gd name="T10" fmla="*/ 0 60000 65536"/>
                <a:gd name="T11" fmla="*/ 0 60000 65536"/>
                <a:gd name="T12" fmla="*/ 0 w 122"/>
                <a:gd name="T13" fmla="*/ 0 h 20"/>
                <a:gd name="T14" fmla="*/ 122 w 122"/>
                <a:gd name="T15" fmla="*/ 20 h 20"/>
              </a:gdLst>
              <a:ahLst/>
              <a:cxnLst>
                <a:cxn ang="T8">
                  <a:pos x="T0" y="T1"/>
                </a:cxn>
                <a:cxn ang="T9">
                  <a:pos x="T2" y="T3"/>
                </a:cxn>
                <a:cxn ang="T10">
                  <a:pos x="T4" y="T5"/>
                </a:cxn>
                <a:cxn ang="T11">
                  <a:pos x="T6" y="T7"/>
                </a:cxn>
              </a:cxnLst>
              <a:rect l="T12" t="T13" r="T14" b="T15"/>
              <a:pathLst>
                <a:path w="122" h="20">
                  <a:moveTo>
                    <a:pt x="0" y="0"/>
                  </a:moveTo>
                  <a:lnTo>
                    <a:pt x="0" y="19"/>
                  </a:lnTo>
                  <a:lnTo>
                    <a:pt x="12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2" name="Freeform 299"/>
            <p:cNvSpPr>
              <a:spLocks/>
            </p:cNvSpPr>
            <p:nvPr/>
          </p:nvSpPr>
          <p:spPr bwMode="auto">
            <a:xfrm>
              <a:off x="3659" y="1860"/>
              <a:ext cx="122" cy="20"/>
            </a:xfrm>
            <a:custGeom>
              <a:avLst/>
              <a:gdLst>
                <a:gd name="T0" fmla="*/ 0 w 122"/>
                <a:gd name="T1" fmla="*/ 19 h 20"/>
                <a:gd name="T2" fmla="*/ 121 w 122"/>
                <a:gd name="T3" fmla="*/ 0 h 20"/>
                <a:gd name="T4" fmla="*/ 121 w 122"/>
                <a:gd name="T5" fmla="*/ 19 h 20"/>
                <a:gd name="T6" fmla="*/ 0 w 122"/>
                <a:gd name="T7" fmla="*/ 19 h 20"/>
                <a:gd name="T8" fmla="*/ 0 60000 65536"/>
                <a:gd name="T9" fmla="*/ 0 60000 65536"/>
                <a:gd name="T10" fmla="*/ 0 60000 65536"/>
                <a:gd name="T11" fmla="*/ 0 60000 65536"/>
                <a:gd name="T12" fmla="*/ 0 w 122"/>
                <a:gd name="T13" fmla="*/ 0 h 20"/>
                <a:gd name="T14" fmla="*/ 122 w 122"/>
                <a:gd name="T15" fmla="*/ 20 h 20"/>
              </a:gdLst>
              <a:ahLst/>
              <a:cxnLst>
                <a:cxn ang="T8">
                  <a:pos x="T0" y="T1"/>
                </a:cxn>
                <a:cxn ang="T9">
                  <a:pos x="T2" y="T3"/>
                </a:cxn>
                <a:cxn ang="T10">
                  <a:pos x="T4" y="T5"/>
                </a:cxn>
                <a:cxn ang="T11">
                  <a:pos x="T6" y="T7"/>
                </a:cxn>
              </a:cxnLst>
              <a:rect l="T12" t="T13" r="T14" b="T15"/>
              <a:pathLst>
                <a:path w="122" h="20">
                  <a:moveTo>
                    <a:pt x="0" y="19"/>
                  </a:moveTo>
                  <a:lnTo>
                    <a:pt x="121" y="0"/>
                  </a:lnTo>
                  <a:lnTo>
                    <a:pt x="121" y="19"/>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3" name="Freeform 300"/>
            <p:cNvSpPr>
              <a:spLocks/>
            </p:cNvSpPr>
            <p:nvPr/>
          </p:nvSpPr>
          <p:spPr bwMode="auto">
            <a:xfrm>
              <a:off x="3659" y="1860"/>
              <a:ext cx="122" cy="20"/>
            </a:xfrm>
            <a:custGeom>
              <a:avLst/>
              <a:gdLst>
                <a:gd name="T0" fmla="*/ 0 w 122"/>
                <a:gd name="T1" fmla="*/ 0 h 20"/>
                <a:gd name="T2" fmla="*/ 0 w 122"/>
                <a:gd name="T3" fmla="*/ 19 h 20"/>
                <a:gd name="T4" fmla="*/ 121 w 122"/>
                <a:gd name="T5" fmla="*/ 19 h 20"/>
                <a:gd name="T6" fmla="*/ 121 w 122"/>
                <a:gd name="T7" fmla="*/ 0 h 20"/>
                <a:gd name="T8" fmla="*/ 0 w 122"/>
                <a:gd name="T9" fmla="*/ 0 h 20"/>
                <a:gd name="T10" fmla="*/ 0 60000 65536"/>
                <a:gd name="T11" fmla="*/ 0 60000 65536"/>
                <a:gd name="T12" fmla="*/ 0 60000 65536"/>
                <a:gd name="T13" fmla="*/ 0 60000 65536"/>
                <a:gd name="T14" fmla="*/ 0 60000 65536"/>
                <a:gd name="T15" fmla="*/ 0 w 122"/>
                <a:gd name="T16" fmla="*/ 0 h 20"/>
                <a:gd name="T17" fmla="*/ 122 w 122"/>
                <a:gd name="T18" fmla="*/ 20 h 20"/>
              </a:gdLst>
              <a:ahLst/>
              <a:cxnLst>
                <a:cxn ang="T10">
                  <a:pos x="T0" y="T1"/>
                </a:cxn>
                <a:cxn ang="T11">
                  <a:pos x="T2" y="T3"/>
                </a:cxn>
                <a:cxn ang="T12">
                  <a:pos x="T4" y="T5"/>
                </a:cxn>
                <a:cxn ang="T13">
                  <a:pos x="T6" y="T7"/>
                </a:cxn>
                <a:cxn ang="T14">
                  <a:pos x="T8" y="T9"/>
                </a:cxn>
              </a:cxnLst>
              <a:rect l="T15" t="T16" r="T17" b="T18"/>
              <a:pathLst>
                <a:path w="122" h="20">
                  <a:moveTo>
                    <a:pt x="0" y="0"/>
                  </a:moveTo>
                  <a:lnTo>
                    <a:pt x="0" y="19"/>
                  </a:lnTo>
                  <a:lnTo>
                    <a:pt x="121" y="19"/>
                  </a:lnTo>
                  <a:lnTo>
                    <a:pt x="121"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grpSp>
      <p:sp>
        <p:nvSpPr>
          <p:cNvPr id="304" name="Text Box 304"/>
          <p:cNvSpPr txBox="1">
            <a:spLocks noChangeArrowheads="1"/>
          </p:cNvSpPr>
          <p:nvPr/>
        </p:nvSpPr>
        <p:spPr bwMode="auto">
          <a:xfrm>
            <a:off x="1512368" y="21813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5</a:t>
            </a:r>
          </a:p>
        </p:txBody>
      </p:sp>
      <p:sp>
        <p:nvSpPr>
          <p:cNvPr id="305" name="Text Box 305"/>
          <p:cNvSpPr txBox="1">
            <a:spLocks noChangeArrowheads="1"/>
          </p:cNvSpPr>
          <p:nvPr/>
        </p:nvSpPr>
        <p:spPr bwMode="auto">
          <a:xfrm>
            <a:off x="1512368" y="27147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4</a:t>
            </a:r>
          </a:p>
        </p:txBody>
      </p:sp>
      <p:sp>
        <p:nvSpPr>
          <p:cNvPr id="306" name="Text Box 306"/>
          <p:cNvSpPr txBox="1">
            <a:spLocks noChangeArrowheads="1"/>
          </p:cNvSpPr>
          <p:nvPr/>
        </p:nvSpPr>
        <p:spPr bwMode="auto">
          <a:xfrm>
            <a:off x="1512368" y="33243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3</a:t>
            </a:r>
          </a:p>
        </p:txBody>
      </p:sp>
      <p:sp>
        <p:nvSpPr>
          <p:cNvPr id="307" name="Text Box 307"/>
          <p:cNvSpPr txBox="1">
            <a:spLocks noChangeArrowheads="1"/>
          </p:cNvSpPr>
          <p:nvPr/>
        </p:nvSpPr>
        <p:spPr bwMode="auto">
          <a:xfrm>
            <a:off x="1512368" y="39339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2</a:t>
            </a:r>
          </a:p>
        </p:txBody>
      </p:sp>
      <p:sp>
        <p:nvSpPr>
          <p:cNvPr id="308" name="Text Box 308"/>
          <p:cNvSpPr txBox="1">
            <a:spLocks noChangeArrowheads="1"/>
          </p:cNvSpPr>
          <p:nvPr/>
        </p:nvSpPr>
        <p:spPr bwMode="auto">
          <a:xfrm>
            <a:off x="1512368" y="45435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1</a:t>
            </a:r>
          </a:p>
        </p:txBody>
      </p:sp>
      <p:sp>
        <p:nvSpPr>
          <p:cNvPr id="309" name="Text Box 309"/>
          <p:cNvSpPr txBox="1">
            <a:spLocks noChangeArrowheads="1"/>
          </p:cNvSpPr>
          <p:nvPr/>
        </p:nvSpPr>
        <p:spPr bwMode="auto">
          <a:xfrm>
            <a:off x="25029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1</a:t>
            </a:r>
          </a:p>
        </p:txBody>
      </p:sp>
      <p:sp>
        <p:nvSpPr>
          <p:cNvPr id="310" name="Text Box 310"/>
          <p:cNvSpPr txBox="1">
            <a:spLocks noChangeArrowheads="1"/>
          </p:cNvSpPr>
          <p:nvPr/>
        </p:nvSpPr>
        <p:spPr bwMode="auto">
          <a:xfrm>
            <a:off x="31125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2</a:t>
            </a:r>
          </a:p>
        </p:txBody>
      </p:sp>
      <p:sp>
        <p:nvSpPr>
          <p:cNvPr id="311" name="Text Box 311"/>
          <p:cNvSpPr txBox="1">
            <a:spLocks noChangeArrowheads="1"/>
          </p:cNvSpPr>
          <p:nvPr/>
        </p:nvSpPr>
        <p:spPr bwMode="auto">
          <a:xfrm flipH="1">
            <a:off x="3645968" y="5534173"/>
            <a:ext cx="4572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3</a:t>
            </a:r>
          </a:p>
        </p:txBody>
      </p:sp>
      <p:sp>
        <p:nvSpPr>
          <p:cNvPr id="312" name="Text Box 312"/>
          <p:cNvSpPr txBox="1">
            <a:spLocks noChangeArrowheads="1"/>
          </p:cNvSpPr>
          <p:nvPr/>
        </p:nvSpPr>
        <p:spPr bwMode="auto">
          <a:xfrm>
            <a:off x="42555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4</a:t>
            </a:r>
          </a:p>
        </p:txBody>
      </p:sp>
      <p:sp>
        <p:nvSpPr>
          <p:cNvPr id="313" name="Text Box 313"/>
          <p:cNvSpPr txBox="1">
            <a:spLocks noChangeArrowheads="1"/>
          </p:cNvSpPr>
          <p:nvPr/>
        </p:nvSpPr>
        <p:spPr bwMode="auto">
          <a:xfrm>
            <a:off x="49413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5</a:t>
            </a:r>
          </a:p>
        </p:txBody>
      </p:sp>
      <p:sp>
        <p:nvSpPr>
          <p:cNvPr id="314" name="Text Box 314"/>
          <p:cNvSpPr txBox="1">
            <a:spLocks noChangeArrowheads="1"/>
          </p:cNvSpPr>
          <p:nvPr/>
        </p:nvSpPr>
        <p:spPr bwMode="auto">
          <a:xfrm>
            <a:off x="54747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6</a:t>
            </a:r>
          </a:p>
        </p:txBody>
      </p:sp>
      <p:sp>
        <p:nvSpPr>
          <p:cNvPr id="315" name="Text Box 316"/>
          <p:cNvSpPr txBox="1">
            <a:spLocks noChangeArrowheads="1"/>
          </p:cNvSpPr>
          <p:nvPr/>
        </p:nvSpPr>
        <p:spPr bwMode="auto">
          <a:xfrm>
            <a:off x="4255568" y="3552973"/>
            <a:ext cx="2895600" cy="1570038"/>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FEV</a:t>
            </a:r>
            <a:r>
              <a:rPr lang="en-AU" baseline="-25000" dirty="0">
                <a:solidFill>
                  <a:srgbClr val="000066"/>
                </a:solidFill>
                <a:latin typeface="+mj-lt"/>
                <a:ea typeface="+mn-ea"/>
              </a:rPr>
              <a:t>1</a:t>
            </a:r>
            <a:r>
              <a:rPr lang="en-AU" dirty="0">
                <a:solidFill>
                  <a:srgbClr val="000066"/>
                </a:solidFill>
                <a:latin typeface="+mj-lt"/>
                <a:ea typeface="+mn-ea"/>
              </a:rPr>
              <a:t> = 1.8L</a:t>
            </a:r>
          </a:p>
          <a:p>
            <a:pPr>
              <a:spcBef>
                <a:spcPct val="50000"/>
              </a:spcBef>
              <a:defRPr/>
            </a:pPr>
            <a:r>
              <a:rPr lang="en-AU" dirty="0">
                <a:solidFill>
                  <a:srgbClr val="000066"/>
                </a:solidFill>
                <a:latin typeface="+mj-lt"/>
                <a:ea typeface="+mn-ea"/>
              </a:rPr>
              <a:t>FVC = 3.2L</a:t>
            </a:r>
          </a:p>
          <a:p>
            <a:pPr>
              <a:spcBef>
                <a:spcPct val="50000"/>
              </a:spcBef>
              <a:defRPr/>
            </a:pPr>
            <a:r>
              <a:rPr lang="en-AU" dirty="0">
                <a:solidFill>
                  <a:srgbClr val="000066"/>
                </a:solidFill>
                <a:latin typeface="+mj-lt"/>
                <a:ea typeface="+mn-ea"/>
              </a:rPr>
              <a:t>FEV</a:t>
            </a:r>
            <a:r>
              <a:rPr lang="en-AU" baseline="-25000" dirty="0">
                <a:solidFill>
                  <a:srgbClr val="000066"/>
                </a:solidFill>
                <a:latin typeface="+mj-lt"/>
                <a:ea typeface="+mn-ea"/>
              </a:rPr>
              <a:t>1</a:t>
            </a:r>
            <a:r>
              <a:rPr lang="en-AU" dirty="0">
                <a:solidFill>
                  <a:srgbClr val="000066"/>
                </a:solidFill>
                <a:latin typeface="+mj-lt"/>
                <a:ea typeface="+mn-ea"/>
              </a:rPr>
              <a:t>/FVC = 0.56</a:t>
            </a:r>
          </a:p>
        </p:txBody>
      </p:sp>
      <p:sp>
        <p:nvSpPr>
          <p:cNvPr id="316" name="TextBox 318"/>
          <p:cNvSpPr txBox="1">
            <a:spLocks noChangeArrowheads="1"/>
          </p:cNvSpPr>
          <p:nvPr/>
        </p:nvSpPr>
        <p:spPr bwMode="auto">
          <a:xfrm>
            <a:off x="6008168" y="2105173"/>
            <a:ext cx="1524000" cy="461963"/>
          </a:xfrm>
          <a:prstGeom prst="rect">
            <a:avLst/>
          </a:prstGeom>
          <a:noFill/>
          <a:ln w="9525">
            <a:noFill/>
            <a:miter lim="800000"/>
            <a:headEnd/>
            <a:tailEnd/>
          </a:ln>
        </p:spPr>
        <p:txBody>
          <a:bodyPr>
            <a:spAutoFit/>
          </a:bodyPr>
          <a:lstStyle/>
          <a:p>
            <a:pPr>
              <a:defRPr/>
            </a:pPr>
            <a:r>
              <a:rPr lang="en-US" dirty="0">
                <a:solidFill>
                  <a:srgbClr val="000066"/>
                </a:solidFill>
                <a:latin typeface="+mj-lt"/>
                <a:ea typeface="+mn-ea"/>
              </a:rPr>
              <a:t>Normal</a:t>
            </a:r>
          </a:p>
        </p:txBody>
      </p:sp>
      <p:sp>
        <p:nvSpPr>
          <p:cNvPr id="317" name="TextBox 319"/>
          <p:cNvSpPr txBox="1">
            <a:spLocks noChangeArrowheads="1"/>
          </p:cNvSpPr>
          <p:nvPr/>
        </p:nvSpPr>
        <p:spPr bwMode="auto">
          <a:xfrm>
            <a:off x="6954888" y="4112269"/>
            <a:ext cx="1981200" cy="457200"/>
          </a:xfrm>
          <a:prstGeom prst="rect">
            <a:avLst/>
          </a:prstGeom>
          <a:noFill/>
          <a:ln w="9525">
            <a:noFill/>
            <a:miter lim="800000"/>
            <a:headEnd/>
            <a:tailEnd/>
          </a:ln>
        </p:spPr>
        <p:txBody>
          <a:bodyPr>
            <a:spAutoFit/>
          </a:bodyPr>
          <a:lstStyle/>
          <a:p>
            <a:r>
              <a:rPr lang="en-US" sz="2400" dirty="0">
                <a:solidFill>
                  <a:srgbClr val="000066"/>
                </a:solidFill>
                <a:latin typeface="Tahoma" pitchFamily="34" charset="0"/>
              </a:rPr>
              <a:t> Obstructive</a:t>
            </a:r>
          </a:p>
        </p:txBody>
      </p:sp>
      <p:cxnSp>
        <p:nvCxnSpPr>
          <p:cNvPr id="318" name="Straight Connector 321"/>
          <p:cNvCxnSpPr>
            <a:cxnSpLocks noChangeShapeType="1"/>
          </p:cNvCxnSpPr>
          <p:nvPr/>
        </p:nvCxnSpPr>
        <p:spPr bwMode="auto">
          <a:xfrm rot="5400000" flipH="1" flipV="1">
            <a:off x="2158481" y="4810273"/>
            <a:ext cx="992188" cy="1587"/>
          </a:xfrm>
          <a:prstGeom prst="line">
            <a:avLst/>
          </a:prstGeom>
          <a:noFill/>
          <a:ln w="25400">
            <a:solidFill>
              <a:srgbClr val="00FF00"/>
            </a:solidFill>
            <a:prstDash val="dash"/>
            <a:round/>
            <a:headEnd/>
            <a:tailEnd/>
          </a:ln>
        </p:spPr>
      </p:cxnSp>
      <p:cxnSp>
        <p:nvCxnSpPr>
          <p:cNvPr id="319" name="Straight Connector 326"/>
          <p:cNvCxnSpPr>
            <a:cxnSpLocks noChangeShapeType="1"/>
          </p:cNvCxnSpPr>
          <p:nvPr/>
        </p:nvCxnSpPr>
        <p:spPr bwMode="auto">
          <a:xfrm rot="10800000">
            <a:off x="2121968" y="4314973"/>
            <a:ext cx="533400" cy="1588"/>
          </a:xfrm>
          <a:prstGeom prst="line">
            <a:avLst/>
          </a:prstGeom>
          <a:noFill/>
          <a:ln w="25400">
            <a:solidFill>
              <a:srgbClr val="00FF00"/>
            </a:solidFill>
            <a:prstDash val="dash"/>
            <a:round/>
            <a:headEnd/>
            <a:tailEnd/>
          </a:ln>
        </p:spPr>
      </p:cxnSp>
      <p:cxnSp>
        <p:nvCxnSpPr>
          <p:cNvPr id="320" name="Straight Connector 328"/>
          <p:cNvCxnSpPr>
            <a:cxnSpLocks noChangeShapeType="1"/>
          </p:cNvCxnSpPr>
          <p:nvPr/>
        </p:nvCxnSpPr>
        <p:spPr bwMode="auto">
          <a:xfrm flipH="1">
            <a:off x="2121968" y="3248173"/>
            <a:ext cx="3276600" cy="76200"/>
          </a:xfrm>
          <a:prstGeom prst="line">
            <a:avLst/>
          </a:prstGeom>
          <a:noFill/>
          <a:ln w="25400">
            <a:solidFill>
              <a:srgbClr val="00FF00"/>
            </a:solidFill>
            <a:prstDash val="dash"/>
            <a:round/>
            <a:headEnd/>
            <a:tailEnd/>
          </a:ln>
        </p:spPr>
      </p:cxnSp>
      <p:sp>
        <p:nvSpPr>
          <p:cNvPr id="321" name="AutoShape 41"/>
          <p:cNvSpPr>
            <a:spLocks/>
          </p:cNvSpPr>
          <p:nvPr/>
        </p:nvSpPr>
        <p:spPr bwMode="auto">
          <a:xfrm>
            <a:off x="6763272" y="3781573"/>
            <a:ext cx="228600" cy="1143000"/>
          </a:xfrm>
          <a:prstGeom prst="rightBrace">
            <a:avLst>
              <a:gd name="adj1" fmla="val 41667"/>
              <a:gd name="adj2" fmla="val 50000"/>
            </a:avLst>
          </a:prstGeom>
          <a:noFill/>
          <a:ln w="9525">
            <a:solidFill>
              <a:srgbClr val="FF0000"/>
            </a:solidFill>
            <a:round/>
            <a:headEnd/>
            <a:tailEnd/>
          </a:ln>
        </p:spPr>
        <p:txBody>
          <a:bodyPr wrap="none" anchor="ctr"/>
          <a:lstStyle/>
          <a:p>
            <a:endParaRPr lang="es-ES">
              <a:solidFill>
                <a:srgbClr val="000066"/>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59632" y="332656"/>
            <a:ext cx="6120680" cy="1077218"/>
          </a:xfrm>
          <a:prstGeom prst="rect">
            <a:avLst/>
          </a:prstGeom>
        </p:spPr>
        <p:txBody>
          <a:bodyPr wrap="square">
            <a:spAutoFit/>
          </a:bodyPr>
          <a:lstStyle/>
          <a:p>
            <a:r>
              <a:rPr lang="en-US" sz="3200" dirty="0" smtClean="0">
                <a:solidFill>
                  <a:schemeClr val="accent4"/>
                </a:solidFill>
                <a:latin typeface="Tahoma" charset="0"/>
              </a:rPr>
              <a:t>Classification of Severity of Airflow Limitation in COPD*</a:t>
            </a:r>
            <a:endParaRPr lang="en-US" sz="3200" dirty="0">
              <a:solidFill>
                <a:schemeClr val="accent4"/>
              </a:solidFill>
              <a:latin typeface="Tahoma" charset="0"/>
            </a:endParaRPr>
          </a:p>
        </p:txBody>
      </p:sp>
      <p:sp>
        <p:nvSpPr>
          <p:cNvPr id="3" name="2 - Ορθογώνιο"/>
          <p:cNvSpPr/>
          <p:nvPr/>
        </p:nvSpPr>
        <p:spPr>
          <a:xfrm>
            <a:off x="755576" y="1628800"/>
            <a:ext cx="8028384" cy="4154984"/>
          </a:xfrm>
          <a:prstGeom prst="rect">
            <a:avLst/>
          </a:prstGeom>
        </p:spPr>
        <p:txBody>
          <a:bodyPr wrap="square">
            <a:spAutoFit/>
          </a:bodyPr>
          <a:lstStyle/>
          <a:p>
            <a:pPr algn="ctr" eaLnBrk="1" hangingPunct="1"/>
            <a:r>
              <a:rPr lang="en-US" dirty="0" smtClean="0">
                <a:solidFill>
                  <a:srgbClr val="FF0000"/>
                </a:solidFill>
                <a:latin typeface="Tahoma" charset="0"/>
              </a:rPr>
              <a:t>In patients with       </a:t>
            </a:r>
            <a:r>
              <a:rPr lang="en-US" b="1" dirty="0" smtClean="0">
                <a:solidFill>
                  <a:srgbClr val="FF0000"/>
                </a:solidFill>
                <a:latin typeface="Tahoma" charset="0"/>
              </a:rPr>
              <a:t>FEV</a:t>
            </a:r>
            <a:r>
              <a:rPr lang="en-US" b="1" baseline="-25000" dirty="0" smtClean="0">
                <a:solidFill>
                  <a:srgbClr val="FF0000"/>
                </a:solidFill>
                <a:latin typeface="Tahoma" charset="0"/>
              </a:rPr>
              <a:t>1</a:t>
            </a:r>
            <a:r>
              <a:rPr lang="en-US" b="1" dirty="0" smtClean="0">
                <a:solidFill>
                  <a:srgbClr val="FF0000"/>
                </a:solidFill>
                <a:latin typeface="Tahoma" charset="0"/>
              </a:rPr>
              <a:t>/FVC &lt; 0.70</a:t>
            </a:r>
            <a:r>
              <a:rPr lang="en-US" dirty="0" smtClean="0">
                <a:solidFill>
                  <a:srgbClr val="FF0000"/>
                </a:solidFill>
                <a:latin typeface="Tahoma" charset="0"/>
              </a:rPr>
              <a:t>:</a:t>
            </a:r>
          </a:p>
          <a:p>
            <a:pPr eaLnBrk="1" hangingPunct="1"/>
            <a:endParaRPr lang="en-US" dirty="0" smtClean="0">
              <a:solidFill>
                <a:srgbClr val="FF0000"/>
              </a:solidFill>
              <a:latin typeface="Tahoma" charset="0"/>
            </a:endParaRPr>
          </a:p>
          <a:p>
            <a:pPr eaLnBrk="1" hangingPunct="1"/>
            <a:r>
              <a:rPr lang="en-US" dirty="0" smtClean="0">
                <a:solidFill>
                  <a:srgbClr val="FF0000"/>
                </a:solidFill>
                <a:latin typeface="Tahoma" charset="0"/>
              </a:rPr>
              <a:t>GOLD 1: Mild              	FEV</a:t>
            </a:r>
            <a:r>
              <a:rPr lang="en-US" baseline="-25000" dirty="0" smtClean="0">
                <a:solidFill>
                  <a:srgbClr val="FF0000"/>
                </a:solidFill>
                <a:latin typeface="Tahoma" charset="0"/>
              </a:rPr>
              <a:t>1</a:t>
            </a:r>
            <a:r>
              <a:rPr lang="en-US" dirty="0" smtClean="0">
                <a:solidFill>
                  <a:srgbClr val="FF0000"/>
                </a:solidFill>
                <a:latin typeface="Tahoma" charset="0"/>
              </a:rPr>
              <a:t> </a:t>
            </a:r>
            <a:r>
              <a:rPr lang="en-US" u="sng" dirty="0" smtClean="0">
                <a:solidFill>
                  <a:srgbClr val="FF0000"/>
                </a:solidFill>
                <a:latin typeface="Tahoma" charset="0"/>
              </a:rPr>
              <a:t>&gt;</a:t>
            </a:r>
            <a:r>
              <a:rPr lang="en-US" dirty="0" smtClean="0">
                <a:solidFill>
                  <a:srgbClr val="FF0000"/>
                </a:solidFill>
                <a:latin typeface="Tahoma" charset="0"/>
              </a:rPr>
              <a:t> 80% predicted     	</a:t>
            </a:r>
          </a:p>
          <a:p>
            <a:pPr eaLnBrk="1" hangingPunct="1"/>
            <a:r>
              <a:rPr lang="en-US" dirty="0" smtClean="0">
                <a:solidFill>
                  <a:srgbClr val="FF0000"/>
                </a:solidFill>
                <a:latin typeface="Tahoma" charset="0"/>
              </a:rPr>
              <a:t>		</a:t>
            </a:r>
          </a:p>
          <a:p>
            <a:pPr eaLnBrk="1" hangingPunct="1"/>
            <a:r>
              <a:rPr lang="en-US" dirty="0" smtClean="0">
                <a:solidFill>
                  <a:srgbClr val="FF0000"/>
                </a:solidFill>
                <a:latin typeface="Tahoma" charset="0"/>
              </a:rPr>
              <a:t>GOLD 2: Moderate      	50% </a:t>
            </a:r>
            <a:r>
              <a:rPr lang="en-US" u="sng" dirty="0" smtClean="0">
                <a:solidFill>
                  <a:srgbClr val="FF0000"/>
                </a:solidFill>
                <a:latin typeface="Tahoma" charset="0"/>
              </a:rPr>
              <a:t>&lt;</a:t>
            </a:r>
            <a:r>
              <a:rPr lang="en-US" dirty="0" smtClean="0">
                <a:solidFill>
                  <a:srgbClr val="FF0000"/>
                </a:solidFill>
                <a:latin typeface="Tahoma" charset="0"/>
              </a:rPr>
              <a:t> FEV</a:t>
            </a:r>
            <a:r>
              <a:rPr lang="en-US" baseline="-25000" dirty="0" smtClean="0">
                <a:solidFill>
                  <a:srgbClr val="FF0000"/>
                </a:solidFill>
                <a:latin typeface="Tahoma" charset="0"/>
              </a:rPr>
              <a:t>1</a:t>
            </a:r>
            <a:r>
              <a:rPr lang="en-US" dirty="0" smtClean="0">
                <a:solidFill>
                  <a:srgbClr val="FF0000"/>
                </a:solidFill>
                <a:latin typeface="Tahoma" charset="0"/>
              </a:rPr>
              <a:t> &lt; 80% predicted</a:t>
            </a:r>
          </a:p>
          <a:p>
            <a:pPr eaLnBrk="1" hangingPunct="1"/>
            <a:endParaRPr lang="en-US" dirty="0" smtClean="0">
              <a:solidFill>
                <a:srgbClr val="FF0000"/>
              </a:solidFill>
              <a:latin typeface="Tahoma" charset="0"/>
            </a:endParaRPr>
          </a:p>
          <a:p>
            <a:pPr eaLnBrk="1" hangingPunct="1"/>
            <a:r>
              <a:rPr lang="en-US" dirty="0" smtClean="0">
                <a:solidFill>
                  <a:srgbClr val="FF0000"/>
                </a:solidFill>
                <a:latin typeface="Tahoma" charset="0"/>
              </a:rPr>
              <a:t>GOLD 3: Severe	        	30% </a:t>
            </a:r>
            <a:r>
              <a:rPr lang="en-US" u="sng" dirty="0" smtClean="0">
                <a:solidFill>
                  <a:srgbClr val="FF0000"/>
                </a:solidFill>
                <a:latin typeface="Tahoma" charset="0"/>
              </a:rPr>
              <a:t>&lt;</a:t>
            </a:r>
            <a:r>
              <a:rPr lang="en-US" dirty="0" smtClean="0">
                <a:solidFill>
                  <a:srgbClr val="FF0000"/>
                </a:solidFill>
                <a:latin typeface="Tahoma" charset="0"/>
              </a:rPr>
              <a:t> FEV</a:t>
            </a:r>
            <a:r>
              <a:rPr lang="en-US" baseline="-25000" dirty="0" smtClean="0">
                <a:solidFill>
                  <a:srgbClr val="FF0000"/>
                </a:solidFill>
                <a:latin typeface="Tahoma" charset="0"/>
              </a:rPr>
              <a:t>1</a:t>
            </a:r>
            <a:r>
              <a:rPr lang="en-US" dirty="0" smtClean="0">
                <a:solidFill>
                  <a:srgbClr val="FF0000"/>
                </a:solidFill>
                <a:latin typeface="Tahoma" charset="0"/>
              </a:rPr>
              <a:t> &lt; 50% predicted</a:t>
            </a:r>
          </a:p>
          <a:p>
            <a:pPr eaLnBrk="1" hangingPunct="1"/>
            <a:endParaRPr lang="en-US" dirty="0" smtClean="0">
              <a:solidFill>
                <a:srgbClr val="FF0000"/>
              </a:solidFill>
              <a:latin typeface="Tahoma" charset="0"/>
            </a:endParaRPr>
          </a:p>
          <a:p>
            <a:pPr eaLnBrk="1" hangingPunct="1"/>
            <a:r>
              <a:rPr lang="en-US" dirty="0" smtClean="0">
                <a:solidFill>
                  <a:srgbClr val="FF0000"/>
                </a:solidFill>
                <a:latin typeface="Tahoma" charset="0"/>
              </a:rPr>
              <a:t>GOLD 4: Very Severe   	FEV</a:t>
            </a:r>
            <a:r>
              <a:rPr lang="en-US" baseline="-25000" dirty="0" smtClean="0">
                <a:solidFill>
                  <a:srgbClr val="FF0000"/>
                </a:solidFill>
                <a:latin typeface="Tahoma" charset="0"/>
              </a:rPr>
              <a:t>1</a:t>
            </a:r>
            <a:r>
              <a:rPr lang="en-US" dirty="0" smtClean="0">
                <a:solidFill>
                  <a:srgbClr val="FF0000"/>
                </a:solidFill>
                <a:latin typeface="Tahoma" charset="0"/>
              </a:rPr>
              <a:t> &lt; 30% predicted</a:t>
            </a:r>
          </a:p>
          <a:p>
            <a:pPr eaLnBrk="1" hangingPunct="1"/>
            <a:endParaRPr lang="en-US" i="1" dirty="0" smtClean="0">
              <a:solidFill>
                <a:srgbClr val="FF0000"/>
              </a:solidFill>
              <a:latin typeface="Tahoma" charset="0"/>
            </a:endParaRPr>
          </a:p>
          <a:p>
            <a:pPr eaLnBrk="1" hangingPunct="1"/>
            <a:r>
              <a:rPr lang="en-US" sz="2000" i="1" dirty="0" smtClean="0">
                <a:latin typeface="Tahoma" charset="0"/>
              </a:rPr>
              <a:t>*Based on Post-Bronchodilator FEV</a:t>
            </a:r>
            <a:r>
              <a:rPr lang="en-US" sz="2000" i="1" baseline="-25000" dirty="0" smtClean="0">
                <a:latin typeface="Tahoma" charset="0"/>
              </a:rPr>
              <a:t>1</a:t>
            </a:r>
            <a:endParaRPr lang="el-GR" sz="2000" dirty="0"/>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81472" y="346011"/>
            <a:ext cx="7239000" cy="1138773"/>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endParaRPr lang="en-US" sz="4400" dirty="0" smtClean="0">
              <a:solidFill>
                <a:schemeClr val="accent5">
                  <a:lumMod val="25000"/>
                </a:schemeClr>
              </a:solidFill>
              <a:latin typeface="Tahoma" pitchFamily="34" charset="0"/>
            </a:endParaRP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322" name="Pladsholder til indhold 4"/>
          <p:cNvSpPr txBox="1">
            <a:spLocks/>
          </p:cNvSpPr>
          <p:nvPr/>
        </p:nvSpPr>
        <p:spPr>
          <a:xfrm>
            <a:off x="683568" y="1916832"/>
            <a:ext cx="7490792" cy="3949899"/>
          </a:xfrm>
          <a:prstGeom prst="rect">
            <a:avLst/>
          </a:prstGeom>
        </p:spPr>
        <p:txBody>
          <a:bodyPr/>
          <a:lstStyle/>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symptoms-health status</a:t>
            </a:r>
          </a:p>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airflow limitation-</a:t>
            </a:r>
            <a:r>
              <a:rPr kumimoji="0" lang="en-US" sz="3200" b="1" i="0" u="none" strike="noStrike" kern="0" cap="none" spc="0" normalizeH="0" baseline="0" noProof="0" dirty="0" err="1" smtClean="0">
                <a:ln>
                  <a:noFill/>
                </a:ln>
                <a:solidFill>
                  <a:schemeClr val="tx1"/>
                </a:solidFill>
                <a:effectLst/>
                <a:uLnTx/>
                <a:uFillTx/>
                <a:latin typeface="Tahoma"/>
                <a:ea typeface="ＭＳ Ｐゴシック" pitchFamily="-65" charset="-128"/>
                <a:cs typeface="Tahoma"/>
              </a:rPr>
              <a:t>spirometry</a:t>
            </a:r>
            <a:endPar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endParaRPr>
          </a:p>
          <a:p>
            <a:pPr marL="346075" marR="0" lvl="0" indent="-346075" algn="l" defTabSz="914400" rtl="0" eaLnBrk="0" fontAlgn="base" latinLnBrk="0" hangingPunct="0">
              <a:lnSpc>
                <a:spcPct val="120000"/>
              </a:lnSpc>
              <a:spcBef>
                <a:spcPts val="1800"/>
              </a:spcBef>
              <a:spcAft>
                <a:spcPts val="180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risk of exacerbations</a:t>
            </a:r>
          </a:p>
          <a:p>
            <a:pPr marL="346075" marR="0" lvl="0" indent="-346075" algn="l" defTabSz="914400" rtl="0" eaLnBrk="0" fontAlgn="base" latinLnBrk="0" hangingPunct="0">
              <a:lnSpc>
                <a:spcPct val="120000"/>
              </a:lnSpc>
              <a:spcBef>
                <a:spcPts val="1800"/>
              </a:spcBef>
              <a:spcAft>
                <a:spcPts val="180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a:t>
            </a:r>
            <a:r>
              <a:rPr kumimoji="0" lang="en-US" sz="3200" b="1" i="0" u="none" strike="noStrike" kern="0" cap="none" spc="0" normalizeH="0" baseline="0" noProof="0" dirty="0" err="1" smtClean="0">
                <a:ln>
                  <a:noFill/>
                </a:ln>
                <a:solidFill>
                  <a:schemeClr val="tx1"/>
                </a:solidFill>
                <a:effectLst/>
                <a:uLnTx/>
                <a:uFillTx/>
                <a:latin typeface="Tahoma"/>
                <a:ea typeface="ＭＳ Ｐゴシック" pitchFamily="-65" charset="-128"/>
                <a:cs typeface="Tahoma"/>
              </a:rPr>
              <a:t>comorbidities</a:t>
            </a:r>
            <a:endParaRPr kumimoji="0" lang="en-US" sz="3200" b="1" i="0" u="none" strike="noStrike" kern="0" cap="none" spc="0" normalizeH="0" baseline="0" noProof="0" dirty="0">
              <a:ln>
                <a:noFill/>
              </a:ln>
              <a:solidFill>
                <a:schemeClr val="tx1"/>
              </a:solidFill>
              <a:effectLst/>
              <a:uLnTx/>
              <a:uFillTx/>
              <a:latin typeface="Tahoma"/>
              <a:ea typeface="ＭＳ Ｐゴシック" pitchFamily="-65" charset="-128"/>
              <a:cs typeface="Tahom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539552" y="3645024"/>
            <a:ext cx="8278813" cy="762000"/>
          </a:xfrm>
        </p:spPr>
        <p:txBody>
          <a:bodyPr/>
          <a:lstStyle/>
          <a:p>
            <a:pPr eaLnBrk="1" hangingPunct="1"/>
            <a:r>
              <a:rPr lang="en-US" sz="3200" dirty="0" smtClean="0"/>
              <a:t>COPD – The benefits of early diagnosis, Strategies to encourage earlier diagnosis in primary care </a:t>
            </a:r>
          </a:p>
        </p:txBody>
      </p:sp>
      <p:sp>
        <p:nvSpPr>
          <p:cNvPr id="86019" name="Rectangle 3"/>
          <p:cNvSpPr>
            <a:spLocks noGrp="1" noChangeArrowheads="1"/>
          </p:cNvSpPr>
          <p:nvPr>
            <p:ph type="subTitle" idx="1"/>
          </p:nvPr>
        </p:nvSpPr>
        <p:spPr>
          <a:xfrm>
            <a:off x="691480" y="5555704"/>
            <a:ext cx="6400800" cy="609600"/>
          </a:xfrm>
        </p:spPr>
        <p:txBody>
          <a:bodyPr/>
          <a:lstStyle/>
          <a:p>
            <a:pPr eaLnBrk="1" hangingPunct="1"/>
            <a:r>
              <a:rPr lang="en-US" dirty="0" smtClean="0"/>
              <a:t>Miguel </a:t>
            </a:r>
            <a:r>
              <a:rPr lang="en-US" dirty="0" err="1" smtClean="0"/>
              <a:t>Román</a:t>
            </a:r>
            <a:r>
              <a:rPr lang="en-US" dirty="0" smtClean="0"/>
              <a:t> </a:t>
            </a:r>
            <a:r>
              <a:rPr lang="en-US" dirty="0" err="1" smtClean="0"/>
              <a:t>Rodríguez</a:t>
            </a:r>
            <a:r>
              <a:rPr lang="en-US"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981000"/>
            <a:ext cx="8064376" cy="3240088"/>
          </a:xfrm>
        </p:spPr>
        <p:txBody>
          <a:bodyPr/>
          <a:lstStyle/>
          <a:p>
            <a:pPr eaLnBrk="1" hangingPunct="1"/>
            <a:r>
              <a:rPr lang="en-US" sz="2400" b="1" dirty="0" smtClean="0"/>
              <a:t>Why does early diagnosis matter? </a:t>
            </a:r>
          </a:p>
          <a:p>
            <a:pPr eaLnBrk="1" hangingPunct="1">
              <a:buFont typeface="Wingdings" pitchFamily="-65" charset="2"/>
              <a:buNone/>
            </a:pPr>
            <a:endParaRPr lang="en-US" sz="2400" b="1" dirty="0" smtClean="0"/>
          </a:p>
          <a:p>
            <a:pPr eaLnBrk="1" hangingPunct="1"/>
            <a:r>
              <a:rPr lang="en-US" sz="2400" b="1" dirty="0" smtClean="0"/>
              <a:t>What are the barriers to making a diagnosis earlier?</a:t>
            </a:r>
          </a:p>
          <a:p>
            <a:pPr eaLnBrk="1" hangingPunct="1"/>
            <a:endParaRPr lang="en-US" sz="2400" b="1" dirty="0" smtClean="0"/>
          </a:p>
          <a:p>
            <a:pPr eaLnBrk="1" hangingPunct="1"/>
            <a:r>
              <a:rPr lang="en-US" sz="2400" b="1" dirty="0" smtClean="0"/>
              <a:t>How do we promote early diagnosis?</a:t>
            </a:r>
          </a:p>
          <a:p>
            <a:pPr eaLnBrk="1" hangingPunct="1"/>
            <a:endParaRPr lang="en-US" sz="2400" b="1" dirty="0" smtClean="0"/>
          </a:p>
          <a:p>
            <a:pPr eaLnBrk="1" hangingPunct="1"/>
            <a:r>
              <a:rPr lang="en-US" sz="2400" b="1" dirty="0" smtClean="0"/>
              <a:t>Can early intervention and screening help?</a:t>
            </a:r>
          </a:p>
          <a:p>
            <a:pPr eaLnBrk="1" hangingPunct="1"/>
            <a:endParaRPr lang="en-US" sz="2400" b="1" dirty="0" smtClean="0"/>
          </a:p>
          <a:p>
            <a:pPr eaLnBrk="1" hangingPunct="1"/>
            <a:endParaRPr lang="en-US" sz="2400" b="1" dirty="0" smtClean="0"/>
          </a:p>
        </p:txBody>
      </p:sp>
      <p:pic>
        <p:nvPicPr>
          <p:cNvPr id="88068" name="Picture 2"/>
          <p:cNvPicPr>
            <a:picLocks noChangeAspect="1" noChangeArrowheads="1"/>
          </p:cNvPicPr>
          <p:nvPr/>
        </p:nvPicPr>
        <p:blipFill>
          <a:blip r:embed="rId2" cstate="print"/>
          <a:srcRect l="10336" t="37032" r="8090" b="28516"/>
          <a:stretch>
            <a:fillRect/>
          </a:stretch>
        </p:blipFill>
        <p:spPr bwMode="auto">
          <a:xfrm>
            <a:off x="3419475" y="4797425"/>
            <a:ext cx="5435600" cy="1352550"/>
          </a:xfrm>
          <a:prstGeom prst="rect">
            <a:avLst/>
          </a:prstGeom>
          <a:noFill/>
          <a:ln w="9525">
            <a:noFill/>
            <a:miter lim="800000"/>
            <a:headEnd/>
            <a:tailEnd/>
          </a:ln>
        </p:spPr>
      </p:pic>
      <p:pic>
        <p:nvPicPr>
          <p:cNvPr id="88069" name="Picture 6"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4 Marcador de contenido"/>
          <p:cNvSpPr>
            <a:spLocks noGrp="1"/>
          </p:cNvSpPr>
          <p:nvPr>
            <p:ph idx="1"/>
          </p:nvPr>
        </p:nvSpPr>
        <p:spPr>
          <a:xfrm>
            <a:off x="900112" y="1622326"/>
            <a:ext cx="7992367" cy="4398962"/>
          </a:xfrm>
        </p:spPr>
        <p:txBody>
          <a:bodyPr/>
          <a:lstStyle/>
          <a:p>
            <a:pPr indent="-431800" eaLnBrk="1" hangingPunct="1">
              <a:lnSpc>
                <a:spcPct val="200000"/>
              </a:lnSpc>
              <a:buFont typeface="Arial" charset="0"/>
              <a:buChar char="•"/>
            </a:pPr>
            <a:r>
              <a:rPr lang="en-GB" sz="2000" dirty="0" smtClean="0"/>
              <a:t>An </a:t>
            </a:r>
            <a:r>
              <a:rPr lang="pl-PL" sz="2000" dirty="0" smtClean="0"/>
              <a:t>increasingly common condition </a:t>
            </a:r>
            <a:endParaRPr lang="en-GB" sz="2000" dirty="0" smtClean="0"/>
          </a:p>
          <a:p>
            <a:pPr indent="-431800" eaLnBrk="1" hangingPunct="1">
              <a:lnSpc>
                <a:spcPct val="200000"/>
              </a:lnSpc>
              <a:buFont typeface="Arial" charset="0"/>
              <a:buChar char="•"/>
            </a:pPr>
            <a:r>
              <a:rPr lang="en-GB" sz="2000" dirty="0" smtClean="0"/>
              <a:t>Considerable </a:t>
            </a:r>
            <a:r>
              <a:rPr lang="pl-PL" sz="2000" dirty="0" smtClean="0"/>
              <a:t>morbidity and mortality</a:t>
            </a:r>
            <a:endParaRPr lang="es-ES" sz="2000" dirty="0" smtClean="0"/>
          </a:p>
          <a:p>
            <a:pPr indent="-431800" eaLnBrk="1" hangingPunct="1">
              <a:lnSpc>
                <a:spcPct val="200000"/>
              </a:lnSpc>
            </a:pPr>
            <a:r>
              <a:rPr lang="pl-PL" sz="2000" dirty="0" smtClean="0"/>
              <a:t>Most patients remain undiagnosed</a:t>
            </a:r>
            <a:r>
              <a:rPr lang="es-ES" sz="2000" dirty="0" smtClean="0"/>
              <a:t> and diagnosis </a:t>
            </a:r>
            <a:r>
              <a:rPr lang="es-ES" sz="2000" dirty="0" err="1" smtClean="0"/>
              <a:t>is</a:t>
            </a:r>
            <a:r>
              <a:rPr lang="es-ES" sz="2000" dirty="0" smtClean="0"/>
              <a:t> </a:t>
            </a:r>
            <a:r>
              <a:rPr lang="es-ES" sz="2000" dirty="0" err="1" smtClean="0"/>
              <a:t>given</a:t>
            </a:r>
            <a:r>
              <a:rPr lang="es-ES" sz="2000" dirty="0" smtClean="0"/>
              <a:t> late</a:t>
            </a:r>
          </a:p>
          <a:p>
            <a:pPr indent="-431800" eaLnBrk="1" hangingPunct="1">
              <a:lnSpc>
                <a:spcPct val="200000"/>
              </a:lnSpc>
            </a:pPr>
            <a:r>
              <a:rPr lang="pl-PL" sz="2000" dirty="0" smtClean="0"/>
              <a:t>Many of these costs could be reduced by earlier intervention</a:t>
            </a:r>
            <a:endParaRPr lang="es-ES" sz="2000" dirty="0" smtClean="0"/>
          </a:p>
          <a:p>
            <a:pPr indent="-431800" eaLnBrk="1" hangingPunct="1">
              <a:lnSpc>
                <a:spcPct val="200000"/>
              </a:lnSpc>
            </a:pPr>
            <a:r>
              <a:rPr lang="es-ES" sz="2000" dirty="0" err="1" smtClean="0"/>
              <a:t>Early</a:t>
            </a:r>
            <a:r>
              <a:rPr lang="es-ES" sz="2000" dirty="0" smtClean="0"/>
              <a:t> diagnosis </a:t>
            </a:r>
            <a:r>
              <a:rPr lang="es-ES" sz="2000" dirty="0" err="1" smtClean="0"/>
              <a:t>could</a:t>
            </a:r>
            <a:r>
              <a:rPr lang="es-ES" sz="2000" dirty="0" smtClean="0"/>
              <a:t> </a:t>
            </a:r>
            <a:r>
              <a:rPr lang="es-ES" sz="2000" dirty="0" err="1" smtClean="0"/>
              <a:t>improve</a:t>
            </a:r>
            <a:r>
              <a:rPr lang="es-ES" sz="2000" dirty="0" smtClean="0"/>
              <a:t> smoking </a:t>
            </a:r>
            <a:r>
              <a:rPr lang="es-ES" sz="2000" dirty="0" err="1" smtClean="0"/>
              <a:t>cessation</a:t>
            </a:r>
            <a:endParaRPr lang="es-ES" sz="2000" dirty="0" smtClean="0"/>
          </a:p>
          <a:p>
            <a:pPr indent="-431800" eaLnBrk="1" hangingPunct="1">
              <a:lnSpc>
                <a:spcPct val="200000"/>
              </a:lnSpc>
            </a:pPr>
            <a:r>
              <a:rPr lang="es-ES" sz="2000" dirty="0" smtClean="0"/>
              <a:t>E</a:t>
            </a:r>
            <a:r>
              <a:rPr lang="pl-PL" sz="2000" dirty="0" smtClean="0"/>
              <a:t>arly intervention </a:t>
            </a:r>
            <a:r>
              <a:rPr lang="es-ES" sz="2000" dirty="0" err="1" smtClean="0"/>
              <a:t>could</a:t>
            </a:r>
            <a:r>
              <a:rPr lang="es-ES" sz="2000" dirty="0" smtClean="0"/>
              <a:t> </a:t>
            </a:r>
            <a:r>
              <a:rPr lang="pl-PL" sz="2000" dirty="0" smtClean="0"/>
              <a:t>delay lung function decline</a:t>
            </a:r>
            <a:endParaRPr lang="es-ES" sz="2000" dirty="0" smtClean="0"/>
          </a:p>
          <a:p>
            <a:pPr indent="-431800" eaLnBrk="1" hangingPunct="1">
              <a:lnSpc>
                <a:spcPct val="200000"/>
              </a:lnSpc>
            </a:pPr>
            <a:endParaRPr lang="en-US" sz="2000" dirty="0" smtClean="0"/>
          </a:p>
        </p:txBody>
      </p:sp>
      <p:sp>
        <p:nvSpPr>
          <p:cNvPr id="89091" name="1 Título"/>
          <p:cNvSpPr>
            <a:spLocks noGrp="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COPD – the background</a:t>
            </a:r>
          </a:p>
        </p:txBody>
      </p:sp>
      <p:pic>
        <p:nvPicPr>
          <p:cNvPr id="89092" name="Picture 6" descr="logoipcrg corner"/>
          <p:cNvPicPr>
            <a:picLocks noChangeAspect="1" noChangeArrowheads="1"/>
          </p:cNvPicPr>
          <p:nvPr/>
        </p:nvPicPr>
        <p:blipFill>
          <a:blip r:embed="rId2"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dirty="0" smtClean="0"/>
              <a:t>Contents</a:t>
            </a:r>
          </a:p>
        </p:txBody>
      </p:sp>
      <p:sp>
        <p:nvSpPr>
          <p:cNvPr id="7171" name="Rectangle 3"/>
          <p:cNvSpPr>
            <a:spLocks noGrp="1" noChangeArrowheads="1"/>
          </p:cNvSpPr>
          <p:nvPr>
            <p:ph type="body" idx="1"/>
          </p:nvPr>
        </p:nvSpPr>
        <p:spPr>
          <a:xfrm>
            <a:off x="358775" y="1579984"/>
            <a:ext cx="7772400" cy="4873352"/>
          </a:xfrm>
          <a:noFill/>
        </p:spPr>
        <p:txBody>
          <a:bodyPr/>
          <a:lstStyle/>
          <a:p>
            <a:pPr marL="350838" indent="-350838" eaLnBrk="1" hangingPunct="1">
              <a:tabLst>
                <a:tab pos="1331913" algn="l"/>
              </a:tabLst>
            </a:pPr>
            <a:r>
              <a:rPr lang="en-US" sz="2400" b="1" dirty="0" smtClean="0"/>
              <a:t>What’s new on COPD –  Definition, classification</a:t>
            </a:r>
          </a:p>
          <a:p>
            <a:pPr marL="350838" indent="-350838" eaLnBrk="1" hangingPunct="1">
              <a:tabLst>
                <a:tab pos="1331913" algn="l"/>
              </a:tabLst>
            </a:pPr>
            <a:endParaRPr lang="en-US" sz="2400" b="1" dirty="0" smtClean="0"/>
          </a:p>
          <a:p>
            <a:pPr marL="350838" indent="-350838" eaLnBrk="1" hangingPunct="1">
              <a:tabLst>
                <a:tab pos="1331913" algn="l"/>
              </a:tabLst>
            </a:pPr>
            <a:r>
              <a:rPr lang="en-US" sz="2400" b="1" dirty="0" smtClean="0"/>
              <a:t>The benefits of early diagnosis. Strategies to encourage earlier diagnosis in primary care </a:t>
            </a:r>
            <a:endParaRPr lang="en-US" sz="2400" dirty="0" smtClean="0"/>
          </a:p>
          <a:p>
            <a:pPr marL="706438" lvl="1" indent="-350838" eaLnBrk="1" hangingPunct="1">
              <a:buNone/>
              <a:tabLst>
                <a:tab pos="1331913" algn="l"/>
              </a:tabLst>
            </a:pPr>
            <a:endParaRPr lang="nb-NO" sz="1800" dirty="0" smtClean="0"/>
          </a:p>
          <a:p>
            <a:pPr marL="350838" indent="-350838" eaLnBrk="1" hangingPunct="1">
              <a:tabLst>
                <a:tab pos="1331913" algn="l"/>
              </a:tabLst>
            </a:pPr>
            <a:r>
              <a:rPr lang="en-GB" sz="2400" b="1" dirty="0" smtClean="0"/>
              <a:t>Management of stable disease </a:t>
            </a:r>
          </a:p>
          <a:p>
            <a:pPr marL="350838" indent="-350838" eaLnBrk="1" hangingPunct="1">
              <a:tabLst>
                <a:tab pos="1331913" algn="l"/>
              </a:tabLst>
            </a:pPr>
            <a:endParaRPr lang="en-GB" sz="2400" b="1" dirty="0" smtClean="0"/>
          </a:p>
          <a:p>
            <a:pPr marL="350838" indent="-350838" eaLnBrk="1" hangingPunct="1">
              <a:tabLst>
                <a:tab pos="1331913" algn="l"/>
              </a:tabLst>
            </a:pPr>
            <a:r>
              <a:rPr lang="en-GB" sz="2400" b="1" dirty="0" smtClean="0"/>
              <a:t>Management of COPD exacerbations</a:t>
            </a:r>
            <a:endParaRPr lang="nb-NO" sz="1800" dirty="0" smtClean="0"/>
          </a:p>
          <a:p>
            <a:pPr marL="350838" indent="-350838" eaLnBrk="1" hangingPunct="1">
              <a:buNone/>
              <a:tabLst>
                <a:tab pos="1331913" algn="l"/>
              </a:tabLst>
            </a:pPr>
            <a:endParaRPr lang="en-GB" sz="2400" dirty="0" smtClean="0"/>
          </a:p>
          <a:p>
            <a:pPr marL="350838" indent="-350838" eaLnBrk="1" hangingPunct="1">
              <a:buNone/>
              <a:tabLst>
                <a:tab pos="1331913" algn="l"/>
              </a:tabLst>
            </a:pPr>
            <a:endParaRPr lang="en-GB" sz="2400" dirty="0" smtClean="0"/>
          </a:p>
        </p:txBody>
      </p:sp>
      <p:pic>
        <p:nvPicPr>
          <p:cNvPr id="7" name="Picture 6" descr="logoipcrg corner"/>
          <p:cNvPicPr>
            <a:picLocks noChangeAspect="1" noChangeArrowheads="1"/>
          </p:cNvPicPr>
          <p:nvPr/>
        </p:nvPicPr>
        <p:blipFill>
          <a:blip r:embed="rId3"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358775" y="539750"/>
            <a:ext cx="7525593" cy="762000"/>
          </a:xfrm>
        </p:spPr>
        <p:txBody>
          <a:bodyPr/>
          <a:lstStyle/>
          <a:p>
            <a:pPr eaLnBrk="1" hangingPunct="1"/>
            <a:r>
              <a:rPr lang="en-GB" sz="4400" b="0" kern="1200" dirty="0" smtClean="0">
                <a:solidFill>
                  <a:schemeClr val="accent5">
                    <a:lumMod val="25000"/>
                  </a:schemeClr>
                </a:solidFill>
                <a:latin typeface="Tahoma" pitchFamily="34" charset="0"/>
                <a:cs typeface="+mn-cs"/>
              </a:rPr>
              <a:t>Why does early diagnosis matter?</a:t>
            </a:r>
          </a:p>
        </p:txBody>
      </p:sp>
      <p:sp>
        <p:nvSpPr>
          <p:cNvPr id="90115" name="2 Marcador de contenido"/>
          <p:cNvSpPr>
            <a:spLocks noGrp="1"/>
          </p:cNvSpPr>
          <p:nvPr>
            <p:ph idx="1"/>
          </p:nvPr>
        </p:nvSpPr>
        <p:spPr>
          <a:xfrm>
            <a:off x="611188" y="1268413"/>
            <a:ext cx="7999412" cy="5113337"/>
          </a:xfrm>
        </p:spPr>
        <p:txBody>
          <a:bodyPr/>
          <a:lstStyle/>
          <a:p>
            <a:pPr eaLnBrk="1" hangingPunct="1">
              <a:buFont typeface="Times" pitchFamily="-65" charset="0"/>
              <a:buNone/>
            </a:pPr>
            <a:endParaRPr lang="en-US" sz="2000" dirty="0" smtClean="0"/>
          </a:p>
          <a:p>
            <a:pPr eaLnBrk="1" hangingPunct="1">
              <a:buFont typeface="Times" pitchFamily="-65" charset="0"/>
              <a:buNone/>
            </a:pPr>
            <a:endParaRPr lang="en-US" sz="2400" dirty="0" smtClean="0"/>
          </a:p>
          <a:p>
            <a:pPr eaLnBrk="1" hangingPunct="1"/>
            <a:r>
              <a:rPr lang="en-US" sz="2400" dirty="0" smtClean="0"/>
              <a:t>Preserve lung function</a:t>
            </a:r>
          </a:p>
          <a:p>
            <a:pPr eaLnBrk="1" hangingPunct="1"/>
            <a:r>
              <a:rPr lang="en-US" sz="2400" dirty="0" smtClean="0"/>
              <a:t>Preserve quality of life for the patient</a:t>
            </a:r>
          </a:p>
          <a:p>
            <a:pPr eaLnBrk="1" hangingPunct="1"/>
            <a:r>
              <a:rPr lang="en-US" sz="2400" dirty="0" smtClean="0"/>
              <a:t>Encourage smoking cessation </a:t>
            </a:r>
          </a:p>
          <a:p>
            <a:pPr eaLnBrk="1" hangingPunct="1"/>
            <a:r>
              <a:rPr lang="en-US" sz="2400" dirty="0" smtClean="0"/>
              <a:t>Enable earlier interventions to prevent exacerbations</a:t>
            </a:r>
          </a:p>
          <a:p>
            <a:pPr eaLnBrk="1" hangingPunct="1"/>
            <a:r>
              <a:rPr lang="en-US" sz="2400" dirty="0" smtClean="0"/>
              <a:t>Reduce costs</a:t>
            </a:r>
          </a:p>
          <a:p>
            <a:pPr eaLnBrk="1" hangingPunct="1"/>
            <a:r>
              <a:rPr lang="en-US" sz="2400" dirty="0" smtClean="0"/>
              <a:t>Decrease mortality</a:t>
            </a:r>
          </a:p>
        </p:txBody>
      </p:sp>
      <p:pic>
        <p:nvPicPr>
          <p:cNvPr id="90116" name="Picture 6" descr="logoipcrg corner"/>
          <p:cNvPicPr>
            <a:picLocks noChangeAspect="1" noChangeArrowheads="1"/>
          </p:cNvPicPr>
          <p:nvPr/>
        </p:nvPicPr>
        <p:blipFill>
          <a:blip r:embed="rId3" cstate="print"/>
          <a:srcRect r="22231" b="14873"/>
          <a:stretch>
            <a:fillRect/>
          </a:stretch>
        </p:blipFill>
        <p:spPr bwMode="auto">
          <a:xfrm>
            <a:off x="8101013" y="188913"/>
            <a:ext cx="823912" cy="69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Título"/>
          <p:cNvSpPr>
            <a:spLocks noGrp="1"/>
          </p:cNvSpPr>
          <p:nvPr>
            <p:ph type="title"/>
          </p:nvPr>
        </p:nvSpPr>
        <p:spPr>
          <a:xfrm>
            <a:off x="358775" y="260648"/>
            <a:ext cx="7185025" cy="762000"/>
          </a:xfrm>
        </p:spPr>
        <p:txBody>
          <a:bodyPr/>
          <a:lstStyle/>
          <a:p>
            <a:pPr eaLnBrk="1" hangingPunct="1"/>
            <a:r>
              <a:rPr lang="es-ES" sz="4400" b="0" kern="1200" dirty="0" err="1" smtClean="0">
                <a:solidFill>
                  <a:schemeClr val="accent5">
                    <a:lumMod val="25000"/>
                  </a:schemeClr>
                </a:solidFill>
                <a:latin typeface="Tahoma" pitchFamily="34" charset="0"/>
              </a:rPr>
              <a:t>What</a:t>
            </a:r>
            <a:r>
              <a:rPr lang="es-ES" sz="4400" b="0" kern="1200" dirty="0" smtClean="0">
                <a:solidFill>
                  <a:schemeClr val="accent5">
                    <a:lumMod val="25000"/>
                  </a:schemeClr>
                </a:solidFill>
                <a:latin typeface="Tahoma" pitchFamily="34" charset="0"/>
              </a:rPr>
              <a:t> are </a:t>
            </a:r>
            <a:r>
              <a:rPr lang="es-ES" sz="4400" b="0" kern="1200" dirty="0" err="1" smtClean="0">
                <a:solidFill>
                  <a:schemeClr val="accent5">
                    <a:lumMod val="25000"/>
                  </a:schemeClr>
                </a:solidFill>
                <a:latin typeface="Tahoma" pitchFamily="34" charset="0"/>
              </a:rPr>
              <a:t>the</a:t>
            </a:r>
            <a:r>
              <a:rPr lang="es-ES" sz="4400" b="0" kern="1200" dirty="0" smtClean="0">
                <a:solidFill>
                  <a:schemeClr val="accent5">
                    <a:lumMod val="25000"/>
                  </a:schemeClr>
                </a:solidFill>
                <a:latin typeface="Tahoma" pitchFamily="34" charset="0"/>
              </a:rPr>
              <a:t> </a:t>
            </a:r>
            <a:r>
              <a:rPr lang="es-ES" sz="4400" b="0" kern="1200" dirty="0" err="1" smtClean="0">
                <a:solidFill>
                  <a:schemeClr val="accent5">
                    <a:lumMod val="25000"/>
                  </a:schemeClr>
                </a:solidFill>
                <a:latin typeface="Tahoma" pitchFamily="34" charset="0"/>
              </a:rPr>
              <a:t>barriers</a:t>
            </a:r>
            <a:r>
              <a:rPr lang="es-ES" sz="4400" b="0" kern="1200" dirty="0" smtClean="0">
                <a:solidFill>
                  <a:schemeClr val="accent5">
                    <a:lumMod val="25000"/>
                  </a:schemeClr>
                </a:solidFill>
                <a:latin typeface="Tahoma" pitchFamily="34" charset="0"/>
              </a:rPr>
              <a:t> </a:t>
            </a:r>
            <a:r>
              <a:rPr lang="es-ES" sz="4400" b="0" kern="1200" dirty="0" err="1" smtClean="0">
                <a:solidFill>
                  <a:schemeClr val="accent5">
                    <a:lumMod val="25000"/>
                  </a:schemeClr>
                </a:solidFill>
                <a:latin typeface="Tahoma" pitchFamily="34" charset="0"/>
              </a:rPr>
              <a:t>to</a:t>
            </a:r>
            <a:r>
              <a:rPr lang="es-ES" sz="4400" b="0" kern="1200" dirty="0" smtClean="0">
                <a:solidFill>
                  <a:schemeClr val="accent5">
                    <a:lumMod val="25000"/>
                  </a:schemeClr>
                </a:solidFill>
                <a:latin typeface="Tahoma" pitchFamily="34" charset="0"/>
              </a:rPr>
              <a:t> </a:t>
            </a:r>
            <a:r>
              <a:rPr lang="es-ES" sz="4400" b="0" kern="1200" dirty="0" err="1" smtClean="0">
                <a:solidFill>
                  <a:schemeClr val="accent5">
                    <a:lumMod val="25000"/>
                  </a:schemeClr>
                </a:solidFill>
                <a:latin typeface="Tahoma" pitchFamily="34" charset="0"/>
              </a:rPr>
              <a:t>earlier</a:t>
            </a:r>
            <a:r>
              <a:rPr lang="es-ES" sz="4400" b="0" kern="1200" dirty="0" smtClean="0">
                <a:solidFill>
                  <a:schemeClr val="accent5">
                    <a:lumMod val="25000"/>
                  </a:schemeClr>
                </a:solidFill>
                <a:latin typeface="Tahoma" pitchFamily="34" charset="0"/>
              </a:rPr>
              <a:t> diagnosis? </a:t>
            </a:r>
            <a:endParaRPr lang="es-ES" sz="4400" dirty="0" smtClean="0"/>
          </a:p>
        </p:txBody>
      </p:sp>
      <p:sp>
        <p:nvSpPr>
          <p:cNvPr id="97283" name="2 Marcador de contenido"/>
          <p:cNvSpPr>
            <a:spLocks noGrp="1"/>
          </p:cNvSpPr>
          <p:nvPr>
            <p:ph idx="1"/>
          </p:nvPr>
        </p:nvSpPr>
        <p:spPr>
          <a:xfrm>
            <a:off x="358775" y="1943100"/>
            <a:ext cx="7772400" cy="4294188"/>
          </a:xfrm>
        </p:spPr>
        <p:txBody>
          <a:bodyPr/>
          <a:lstStyle/>
          <a:p>
            <a:pPr eaLnBrk="1" hangingPunct="1">
              <a:lnSpc>
                <a:spcPct val="150000"/>
              </a:lnSpc>
            </a:pPr>
            <a:r>
              <a:rPr lang="en-US" sz="2000" dirty="0" smtClean="0"/>
              <a:t>It is difficult to chart the progression of COPD currently.</a:t>
            </a:r>
          </a:p>
          <a:p>
            <a:pPr eaLnBrk="1" hangingPunct="1">
              <a:lnSpc>
                <a:spcPct val="150000"/>
              </a:lnSpc>
            </a:pPr>
            <a:r>
              <a:rPr lang="en-US" sz="2000" dirty="0" smtClean="0"/>
              <a:t>There are no accepted biochemical or clinical markers to allow measurement of COPD activity.</a:t>
            </a:r>
          </a:p>
          <a:p>
            <a:pPr eaLnBrk="1" hangingPunct="1">
              <a:lnSpc>
                <a:spcPct val="150000"/>
              </a:lnSpc>
            </a:pPr>
            <a:r>
              <a:rPr lang="en-US" sz="2000" dirty="0" smtClean="0"/>
              <a:t>There are however clinical predictors (of disease progression) through increased frequency of exacerbations in those with the clinical phenotype of cough and sputum.</a:t>
            </a:r>
          </a:p>
        </p:txBody>
      </p:sp>
      <p:pic>
        <p:nvPicPr>
          <p:cNvPr id="97284" name="Picture 6" descr="logoipcrg corner"/>
          <p:cNvPicPr>
            <a:picLocks noChangeAspect="1" noChangeArrowheads="1"/>
          </p:cNvPicPr>
          <p:nvPr/>
        </p:nvPicPr>
        <p:blipFill>
          <a:blip r:embed="rId3"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8775" y="260648"/>
            <a:ext cx="7185025" cy="762000"/>
          </a:xfrm>
        </p:spPr>
        <p:txBody>
          <a:bodyPr/>
          <a:lstStyle/>
          <a:p>
            <a:pPr eaLnBrk="1" hangingPunct="1"/>
            <a:r>
              <a:rPr lang="en-US" sz="4400" b="0" kern="1200" dirty="0" smtClean="0">
                <a:solidFill>
                  <a:schemeClr val="accent5">
                    <a:lumMod val="25000"/>
                  </a:schemeClr>
                </a:solidFill>
                <a:latin typeface="Tahoma" pitchFamily="34" charset="0"/>
              </a:rPr>
              <a:t>Barriers for early diagnosis - Doctor </a:t>
            </a:r>
            <a:r>
              <a:rPr lang="en-US" sz="4400" b="0" kern="1200" dirty="0" err="1" smtClean="0">
                <a:solidFill>
                  <a:schemeClr val="accent5">
                    <a:lumMod val="25000"/>
                  </a:schemeClr>
                </a:solidFill>
                <a:latin typeface="Tahoma" pitchFamily="34" charset="0"/>
              </a:rPr>
              <a:t>Centred</a:t>
            </a:r>
            <a:r>
              <a:rPr lang="en-US" sz="3200" dirty="0" smtClean="0">
                <a:solidFill>
                  <a:srgbClr val="053F73"/>
                </a:solidFill>
              </a:rPr>
              <a:t/>
            </a:r>
            <a:br>
              <a:rPr lang="en-US" sz="3200" dirty="0" smtClean="0">
                <a:solidFill>
                  <a:srgbClr val="053F73"/>
                </a:solidFill>
              </a:rPr>
            </a:br>
            <a:endParaRPr lang="en-GB" sz="3200" dirty="0" smtClean="0"/>
          </a:p>
        </p:txBody>
      </p:sp>
      <p:sp>
        <p:nvSpPr>
          <p:cNvPr id="40963" name="Rectangle 3"/>
          <p:cNvSpPr>
            <a:spLocks noGrp="1" noChangeArrowheads="1"/>
          </p:cNvSpPr>
          <p:nvPr>
            <p:ph type="body" idx="1"/>
          </p:nvPr>
        </p:nvSpPr>
        <p:spPr>
          <a:xfrm>
            <a:off x="358775" y="1412875"/>
            <a:ext cx="7772400" cy="3890963"/>
          </a:xfrm>
        </p:spPr>
        <p:txBody>
          <a:bodyPr/>
          <a:lstStyle/>
          <a:p>
            <a:pPr lvl="1" eaLnBrk="1" hangingPunct="1">
              <a:lnSpc>
                <a:spcPct val="90000"/>
              </a:lnSpc>
              <a:buFont typeface="Wingdings" pitchFamily="-65" charset="2"/>
              <a:buChar char="§"/>
            </a:pPr>
            <a:endParaRPr lang="en-GB" sz="3200" dirty="0" smtClean="0">
              <a:solidFill>
                <a:srgbClr val="FFFF00"/>
              </a:solidFill>
              <a:latin typeface="Comic Sans MS" pitchFamily="-65" charset="0"/>
            </a:endParaRPr>
          </a:p>
          <a:p>
            <a:pPr lvl="1" eaLnBrk="1" hangingPunct="1">
              <a:lnSpc>
                <a:spcPct val="90000"/>
              </a:lnSpc>
              <a:buFont typeface="Wingdings" pitchFamily="-65" charset="2"/>
              <a:buChar char="§"/>
            </a:pPr>
            <a:endParaRPr lang="en-GB" sz="3200" dirty="0" smtClean="0">
              <a:solidFill>
                <a:srgbClr val="FFFF00"/>
              </a:solidFill>
              <a:latin typeface="Comic Sans MS" pitchFamily="-65" charset="0"/>
            </a:endParaRPr>
          </a:p>
          <a:p>
            <a:pPr lvl="1" eaLnBrk="1" hangingPunct="1">
              <a:lnSpc>
                <a:spcPct val="90000"/>
              </a:lnSpc>
              <a:buFont typeface="Wingdings" pitchFamily="-65" charset="2"/>
              <a:buChar char="§"/>
            </a:pPr>
            <a:r>
              <a:rPr lang="en-GB" sz="2800" dirty="0" smtClean="0">
                <a:solidFill>
                  <a:srgbClr val="053F73"/>
                </a:solidFill>
              </a:rPr>
              <a:t>Lack of interest – a heart sink disease</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Lack of facilities for diagnosis – spirometry</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US" sz="2800" dirty="0" smtClean="0">
                <a:solidFill>
                  <a:srgbClr val="053F73"/>
                </a:solidFill>
              </a:rPr>
              <a:t>Smoking or lifestyle related</a:t>
            </a:r>
            <a:endParaRPr lang="en-GB" sz="2800" dirty="0" smtClean="0">
              <a:solidFill>
                <a:srgbClr val="053F73"/>
              </a:solidFill>
            </a:endParaRPr>
          </a:p>
          <a:p>
            <a:pPr lvl="1" eaLnBrk="1" hangingPunct="1">
              <a:lnSpc>
                <a:spcPct val="90000"/>
              </a:lnSpc>
              <a:buFont typeface="Wingdings" pitchFamily="-65" charset="2"/>
              <a:buNone/>
            </a:pPr>
            <a:endParaRPr lang="en-GB" sz="3200" dirty="0" smtClean="0">
              <a:solidFill>
                <a:srgbClr val="FFFF00"/>
              </a:solidFill>
              <a:latin typeface="Comic Sans MS" pitchFamily="-65" charset="0"/>
            </a:endParaRPr>
          </a:p>
        </p:txBody>
      </p:sp>
      <p:pic>
        <p:nvPicPr>
          <p:cNvPr id="33796"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 calcmode="lin" valueType="num">
                                      <p:cBhvr additive="base">
                                        <p:cTn id="7" dur="500" fill="hold"/>
                                        <p:tgtEl>
                                          <p:spTgt spid="4096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963">
                                            <p:txEl>
                                              <p:pRg st="4" end="4"/>
                                            </p:txEl>
                                          </p:spTgt>
                                        </p:tgtEl>
                                        <p:attrNameLst>
                                          <p:attrName>style.visibility</p:attrName>
                                        </p:attrNameLst>
                                      </p:cBhvr>
                                      <p:to>
                                        <p:strVal val="visible"/>
                                      </p:to>
                                    </p:set>
                                    <p:anim calcmode="lin" valueType="num">
                                      <p:cBhvr additive="base">
                                        <p:cTn id="13" dur="500" fill="hold"/>
                                        <p:tgtEl>
                                          <p:spTgt spid="4096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0963">
                                            <p:txEl>
                                              <p:pRg st="6" end="6"/>
                                            </p:txEl>
                                          </p:spTgt>
                                        </p:tgtEl>
                                        <p:attrNameLst>
                                          <p:attrName>style.visibility</p:attrName>
                                        </p:attrNameLst>
                                      </p:cBhvr>
                                      <p:to>
                                        <p:strVal val="visible"/>
                                      </p:to>
                                    </p:set>
                                    <p:anim calcmode="lin" valueType="num">
                                      <p:cBhvr additive="base">
                                        <p:cTn id="19" dur="500" fill="hold"/>
                                        <p:tgtEl>
                                          <p:spTgt spid="4096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8775" y="218728"/>
            <a:ext cx="7185025" cy="762000"/>
          </a:xfrm>
        </p:spPr>
        <p:txBody>
          <a:bodyPr/>
          <a:lstStyle/>
          <a:p>
            <a:pPr eaLnBrk="1" hangingPunct="1"/>
            <a:r>
              <a:rPr lang="en-US" sz="4400" b="0" kern="1200" dirty="0" smtClean="0">
                <a:solidFill>
                  <a:schemeClr val="accent5">
                    <a:lumMod val="25000"/>
                  </a:schemeClr>
                </a:solidFill>
                <a:latin typeface="Tahoma" pitchFamily="34" charset="0"/>
              </a:rPr>
              <a:t>Barriers for early diagnosis - Patient Related</a:t>
            </a:r>
            <a:r>
              <a:rPr lang="en-US" sz="3200" dirty="0" smtClean="0">
                <a:solidFill>
                  <a:srgbClr val="FFFF00"/>
                </a:solidFill>
              </a:rPr>
              <a:t/>
            </a:r>
            <a:br>
              <a:rPr lang="en-US" sz="3200" dirty="0" smtClean="0">
                <a:solidFill>
                  <a:srgbClr val="FFFF00"/>
                </a:solidFill>
              </a:rPr>
            </a:br>
            <a:endParaRPr lang="en-GB" sz="3200" dirty="0" smtClean="0"/>
          </a:p>
        </p:txBody>
      </p:sp>
      <p:sp>
        <p:nvSpPr>
          <p:cNvPr id="41987" name="Rectangle 3"/>
          <p:cNvSpPr>
            <a:spLocks noGrp="1" noChangeArrowheads="1"/>
          </p:cNvSpPr>
          <p:nvPr>
            <p:ph type="body" idx="1"/>
          </p:nvPr>
        </p:nvSpPr>
        <p:spPr>
          <a:xfrm>
            <a:off x="358775" y="2300064"/>
            <a:ext cx="7772400" cy="3505200"/>
          </a:xfrm>
        </p:spPr>
        <p:txBody>
          <a:bodyPr/>
          <a:lstStyle/>
          <a:p>
            <a:pPr lvl="1" eaLnBrk="1" hangingPunct="1">
              <a:lnSpc>
                <a:spcPct val="90000"/>
              </a:lnSpc>
              <a:buFont typeface="Wingdings" pitchFamily="-65" charset="2"/>
              <a:buChar char="§"/>
            </a:pPr>
            <a:r>
              <a:rPr lang="en-GB" sz="2800" dirty="0" smtClean="0">
                <a:solidFill>
                  <a:srgbClr val="053F73"/>
                </a:solidFill>
              </a:rPr>
              <a:t>Low knowledge (ignorance) of the disease</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Afraid of danger diagnosis (lung cancer)</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Adaptation – getting old</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Excuse of the symptoms – smoker’s cough</a:t>
            </a:r>
          </a:p>
          <a:p>
            <a:pPr eaLnBrk="1" hangingPunct="1">
              <a:lnSpc>
                <a:spcPct val="90000"/>
              </a:lnSpc>
            </a:pPr>
            <a:endParaRPr lang="en-US" sz="3600" dirty="0" smtClean="0">
              <a:solidFill>
                <a:srgbClr val="FFFF00"/>
              </a:solidFill>
            </a:endParaRPr>
          </a:p>
          <a:p>
            <a:pPr eaLnBrk="1" hangingPunct="1">
              <a:lnSpc>
                <a:spcPct val="90000"/>
              </a:lnSpc>
            </a:pPr>
            <a:endParaRPr lang="en-GB" sz="3600" dirty="0" smtClean="0"/>
          </a:p>
        </p:txBody>
      </p:sp>
      <p:pic>
        <p:nvPicPr>
          <p:cNvPr id="34820"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 calcmode="lin" valueType="num">
                                      <p:cBhvr additive="base">
                                        <p:cTn id="19" dur="500" fill="hold"/>
                                        <p:tgtEl>
                                          <p:spTgt spid="4198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 calcmode="lin" valueType="num">
                                      <p:cBhvr additive="base">
                                        <p:cTn id="25" dur="500" fill="hold"/>
                                        <p:tgtEl>
                                          <p:spTgt spid="41987">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19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p:cNvSpPr>
            <a:spLocks noGrp="1"/>
          </p:cNvSpPr>
          <p:nvPr>
            <p:ph type="title"/>
          </p:nvPr>
        </p:nvSpPr>
        <p:spPr>
          <a:xfrm>
            <a:off x="358775" y="260648"/>
            <a:ext cx="8316913" cy="762000"/>
          </a:xfrm>
        </p:spPr>
        <p:txBody>
          <a:bodyPr/>
          <a:lstStyle/>
          <a:p>
            <a:pPr eaLnBrk="1" hangingPunct="1">
              <a:spcBef>
                <a:spcPts val="600"/>
              </a:spcBef>
              <a:spcAft>
                <a:spcPts val="600"/>
              </a:spcAft>
            </a:pPr>
            <a:r>
              <a:rPr lang="en-US" sz="4400" b="0" kern="1200" dirty="0" smtClean="0">
                <a:solidFill>
                  <a:schemeClr val="accent5">
                    <a:lumMod val="25000"/>
                  </a:schemeClr>
                </a:solidFill>
                <a:latin typeface="Tahoma" pitchFamily="34" charset="0"/>
                <a:cs typeface="+mn-cs"/>
              </a:rPr>
              <a:t>Is early detection of COPD a waste of resources?</a:t>
            </a:r>
            <a:r>
              <a:rPr lang="en-US" sz="2800" b="0" kern="1200" baseline="-25000" dirty="0" smtClean="0">
                <a:solidFill>
                  <a:schemeClr val="accent5">
                    <a:lumMod val="25000"/>
                  </a:schemeClr>
                </a:solidFill>
                <a:latin typeface="Tahoma" pitchFamily="34" charset="0"/>
                <a:cs typeface="+mn-cs"/>
              </a:rPr>
              <a:t>1,2</a:t>
            </a:r>
            <a:r>
              <a:rPr lang="en-US" sz="4400" b="0" kern="1200" dirty="0" smtClean="0">
                <a:solidFill>
                  <a:schemeClr val="accent5">
                    <a:lumMod val="25000"/>
                  </a:schemeClr>
                </a:solidFill>
                <a:latin typeface="Tahoma" pitchFamily="34" charset="0"/>
                <a:cs typeface="+mn-cs"/>
              </a:rPr>
              <a:t> </a:t>
            </a:r>
          </a:p>
        </p:txBody>
      </p:sp>
      <p:sp>
        <p:nvSpPr>
          <p:cNvPr id="92163" name="2 Marcador de contenido"/>
          <p:cNvSpPr>
            <a:spLocks noGrp="1"/>
          </p:cNvSpPr>
          <p:nvPr>
            <p:ph idx="1"/>
          </p:nvPr>
        </p:nvSpPr>
        <p:spPr>
          <a:xfrm>
            <a:off x="395288" y="1628800"/>
            <a:ext cx="7848600" cy="4248150"/>
          </a:xfrm>
        </p:spPr>
        <p:txBody>
          <a:bodyPr/>
          <a:lstStyle/>
          <a:p>
            <a:pPr eaLnBrk="1" hangingPunct="1">
              <a:spcBef>
                <a:spcPts val="600"/>
              </a:spcBef>
              <a:spcAft>
                <a:spcPts val="600"/>
              </a:spcAft>
            </a:pPr>
            <a:r>
              <a:rPr lang="en-US" sz="1800" dirty="0" smtClean="0"/>
              <a:t>Decline in lung function is faster in GOLD stages I to II than III or IV</a:t>
            </a:r>
          </a:p>
          <a:p>
            <a:pPr eaLnBrk="1" hangingPunct="1">
              <a:spcBef>
                <a:spcPts val="600"/>
              </a:spcBef>
              <a:spcAft>
                <a:spcPts val="600"/>
              </a:spcAft>
            </a:pPr>
            <a:r>
              <a:rPr lang="en-US" sz="1800" dirty="0" smtClean="0"/>
              <a:t>Patients with symptomatic GOLD stage I are more likely to progress</a:t>
            </a:r>
          </a:p>
          <a:p>
            <a:pPr eaLnBrk="1" hangingPunct="1">
              <a:spcBef>
                <a:spcPts val="600"/>
              </a:spcBef>
              <a:spcAft>
                <a:spcPts val="600"/>
              </a:spcAft>
            </a:pPr>
            <a:r>
              <a:rPr lang="en-US" sz="1800" dirty="0" smtClean="0"/>
              <a:t>There is no evidence that late smoking cessation reduces decline in lung function </a:t>
            </a:r>
          </a:p>
          <a:p>
            <a:pPr eaLnBrk="1" hangingPunct="1">
              <a:spcBef>
                <a:spcPts val="600"/>
              </a:spcBef>
              <a:spcAft>
                <a:spcPts val="600"/>
              </a:spcAft>
            </a:pPr>
            <a:r>
              <a:rPr lang="en-US" sz="1800" dirty="0" smtClean="0"/>
              <a:t>There is some evidence that isolated abnormal spirometry influences smoking cessation </a:t>
            </a:r>
          </a:p>
          <a:p>
            <a:pPr eaLnBrk="1" hangingPunct="1">
              <a:spcBef>
                <a:spcPts val="600"/>
              </a:spcBef>
              <a:spcAft>
                <a:spcPts val="600"/>
              </a:spcAft>
            </a:pPr>
            <a:r>
              <a:rPr lang="en-US" sz="1800" dirty="0" smtClean="0"/>
              <a:t>Late diagnosis leads to no access to pulmonary rehabilitation or drugs which can improve symptoms and reduce exacerbations </a:t>
            </a:r>
          </a:p>
          <a:p>
            <a:pPr eaLnBrk="1" hangingPunct="1">
              <a:spcBef>
                <a:spcPts val="600"/>
              </a:spcBef>
              <a:spcAft>
                <a:spcPts val="600"/>
              </a:spcAft>
            </a:pPr>
            <a:r>
              <a:rPr lang="en-US" sz="1800" dirty="0" smtClean="0"/>
              <a:t>Opportunistic case finding of symptomatic disease does not involve additional resources of screening; certainly in many countries this is part of the core services that primary care should provide.</a:t>
            </a:r>
          </a:p>
        </p:txBody>
      </p:sp>
      <p:sp>
        <p:nvSpPr>
          <p:cNvPr id="92164" name="6 Rectángulo"/>
          <p:cNvSpPr>
            <a:spLocks noChangeArrowheads="1"/>
          </p:cNvSpPr>
          <p:nvPr/>
        </p:nvSpPr>
        <p:spPr bwMode="auto">
          <a:xfrm>
            <a:off x="2555875" y="6108700"/>
            <a:ext cx="6588125" cy="415925"/>
          </a:xfrm>
          <a:prstGeom prst="rect">
            <a:avLst/>
          </a:prstGeom>
          <a:noFill/>
          <a:ln w="9525">
            <a:noFill/>
            <a:miter lim="800000"/>
            <a:headEnd/>
            <a:tailEnd/>
          </a:ln>
        </p:spPr>
        <p:txBody>
          <a:bodyPr>
            <a:spAutoFit/>
          </a:bodyPr>
          <a:lstStyle/>
          <a:p>
            <a:pPr marL="228600" indent="-228600">
              <a:buFontTx/>
              <a:buAutoNum type="arabicPeriod"/>
            </a:pPr>
            <a:r>
              <a:rPr lang="en-US" sz="1000">
                <a:solidFill>
                  <a:srgbClr val="4597A0"/>
                </a:solidFill>
              </a:rPr>
              <a:t>Enright P, White P. Detecting mild COPD: don’t waste resources. </a:t>
            </a:r>
            <a:r>
              <a:rPr lang="en-US" sz="1000" i="1">
                <a:solidFill>
                  <a:srgbClr val="4597A0"/>
                </a:solidFill>
              </a:rPr>
              <a:t>Prim Care Respir J</a:t>
            </a:r>
            <a:r>
              <a:rPr lang="en-US" sz="1000">
                <a:solidFill>
                  <a:srgbClr val="4597A0"/>
                </a:solidFill>
              </a:rPr>
              <a:t> 2011;20(1):6-8</a:t>
            </a:r>
          </a:p>
          <a:p>
            <a:pPr marL="228600" indent="-228600">
              <a:buFontTx/>
              <a:buAutoNum type="arabicPeriod"/>
            </a:pPr>
            <a:r>
              <a:rPr lang="en-US" sz="1000">
                <a:solidFill>
                  <a:srgbClr val="4597A0"/>
                </a:solidFill>
              </a:rPr>
              <a:t>Jones R. Earlier detection of COPD. </a:t>
            </a:r>
            <a:r>
              <a:rPr lang="en-US" sz="1000" i="1">
                <a:solidFill>
                  <a:srgbClr val="4597A0"/>
                </a:solidFill>
              </a:rPr>
              <a:t>Prim Care Respir J</a:t>
            </a:r>
            <a:r>
              <a:rPr lang="en-US" sz="1000">
                <a:solidFill>
                  <a:srgbClr val="4597A0"/>
                </a:solidFill>
              </a:rPr>
              <a:t> 2011;20(2):222-222. </a:t>
            </a:r>
          </a:p>
        </p:txBody>
      </p:sp>
      <p:pic>
        <p:nvPicPr>
          <p:cNvPr id="92165"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nb-NO" sz="800" smtClean="0"/>
              <a:t>.</a:t>
            </a:r>
          </a:p>
        </p:txBody>
      </p:sp>
      <p:sp>
        <p:nvSpPr>
          <p:cNvPr id="30723" name="Content Placeholder 3"/>
          <p:cNvSpPr>
            <a:spLocks noGrp="1"/>
          </p:cNvSpPr>
          <p:nvPr>
            <p:ph idx="1"/>
          </p:nvPr>
        </p:nvSpPr>
        <p:spPr>
          <a:xfrm>
            <a:off x="395536" y="1268760"/>
            <a:ext cx="4357241" cy="3505200"/>
          </a:xfrm>
        </p:spPr>
        <p:txBody>
          <a:bodyPr/>
          <a:lstStyle/>
          <a:p>
            <a:pPr eaLnBrk="1" hangingPunct="1">
              <a:buNone/>
            </a:pPr>
            <a:r>
              <a:rPr lang="nb-NO" sz="4400" kern="1200" dirty="0" smtClean="0">
                <a:solidFill>
                  <a:schemeClr val="accent5">
                    <a:lumMod val="25000"/>
                  </a:schemeClr>
                </a:solidFill>
                <a:latin typeface="Tahoma" pitchFamily="34" charset="0"/>
              </a:rPr>
              <a:t>Should we screen ALL smokers for </a:t>
            </a:r>
          </a:p>
          <a:p>
            <a:pPr eaLnBrk="1" hangingPunct="1">
              <a:buFont typeface="Wingdings 3" pitchFamily="-65" charset="2"/>
              <a:buNone/>
            </a:pPr>
            <a:r>
              <a:rPr lang="nb-NO" sz="4400" kern="1200" dirty="0" smtClean="0">
                <a:solidFill>
                  <a:schemeClr val="accent5">
                    <a:lumMod val="25000"/>
                  </a:schemeClr>
                </a:solidFill>
                <a:latin typeface="Tahoma" pitchFamily="34" charset="0"/>
              </a:rPr>
              <a:t>	     COPD?</a:t>
            </a:r>
          </a:p>
          <a:p>
            <a:pPr eaLnBrk="1" hangingPunct="1"/>
            <a:endParaRPr lang="nb-NO" dirty="0" smtClean="0"/>
          </a:p>
          <a:p>
            <a:pPr eaLnBrk="1" hangingPunct="1"/>
            <a:endParaRPr lang="nb-NO" dirty="0" smtClean="0"/>
          </a:p>
        </p:txBody>
      </p:sp>
      <p:pic>
        <p:nvPicPr>
          <p:cNvPr id="108548" name="Picture 4"/>
          <p:cNvPicPr>
            <a:picLocks noChangeAspect="1" noChangeArrowheads="1"/>
          </p:cNvPicPr>
          <p:nvPr/>
        </p:nvPicPr>
        <p:blipFill>
          <a:blip r:embed="rId3" cstate="print"/>
          <a:srcRect/>
          <a:stretch>
            <a:fillRect/>
          </a:stretch>
        </p:blipFill>
        <p:spPr bwMode="auto">
          <a:xfrm>
            <a:off x="4606925" y="182563"/>
            <a:ext cx="43307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amond(in)">
                                      <p:cBhvr>
                                        <p:cTn id="7" dur="2000"/>
                                        <p:tgtEl>
                                          <p:spTgt spid="3072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diamond(in)">
                                      <p:cBhvr>
                                        <p:cTn id="10" dur="2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44450"/>
            <a:ext cx="9144000" cy="68580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a:ea typeface="+mn-ea"/>
            </a:endParaRPr>
          </a:p>
        </p:txBody>
      </p:sp>
      <p:sp>
        <p:nvSpPr>
          <p:cNvPr id="54275" name="Rectangle 3"/>
          <p:cNvSpPr>
            <a:spLocks noChangeArrowheads="1"/>
          </p:cNvSpPr>
          <p:nvPr/>
        </p:nvSpPr>
        <p:spPr bwMode="auto">
          <a:xfrm>
            <a:off x="611188" y="332656"/>
            <a:ext cx="7772400" cy="749300"/>
          </a:xfrm>
          <a:prstGeom prst="rect">
            <a:avLst/>
          </a:prstGeom>
          <a:noFill/>
          <a:ln w="9525">
            <a:noFill/>
            <a:miter lim="800000"/>
            <a:headEnd/>
            <a:tailEnd/>
          </a:ln>
        </p:spPr>
        <p:txBody>
          <a:bodyPr anchor="ctr"/>
          <a:lstStyle/>
          <a:p>
            <a:pPr>
              <a:defRPr/>
            </a:pPr>
            <a:r>
              <a:rPr lang="en-GB" sz="4400" dirty="0">
                <a:solidFill>
                  <a:schemeClr val="accent5">
                    <a:lumMod val="25000"/>
                  </a:schemeClr>
                </a:solidFill>
                <a:latin typeface="Tahoma" pitchFamily="34" charset="0"/>
              </a:rPr>
              <a:t>And who to screen?</a:t>
            </a:r>
          </a:p>
        </p:txBody>
      </p:sp>
      <p:grpSp>
        <p:nvGrpSpPr>
          <p:cNvPr id="44036" name="Group 5"/>
          <p:cNvGrpSpPr>
            <a:grpSpLocks/>
          </p:cNvGrpSpPr>
          <p:nvPr/>
        </p:nvGrpSpPr>
        <p:grpSpPr bwMode="auto">
          <a:xfrm>
            <a:off x="792287" y="1197670"/>
            <a:ext cx="7308105" cy="5327674"/>
            <a:chOff x="0" y="720"/>
            <a:chExt cx="5136" cy="3902"/>
          </a:xfrm>
        </p:grpSpPr>
        <p:grpSp>
          <p:nvGrpSpPr>
            <p:cNvPr id="44040" name="Group 6"/>
            <p:cNvGrpSpPr>
              <a:grpSpLocks/>
            </p:cNvGrpSpPr>
            <p:nvPr/>
          </p:nvGrpSpPr>
          <p:grpSpPr bwMode="auto">
            <a:xfrm>
              <a:off x="0" y="720"/>
              <a:ext cx="5136" cy="3902"/>
              <a:chOff x="0" y="720"/>
              <a:chExt cx="5136" cy="3902"/>
            </a:xfrm>
          </p:grpSpPr>
          <p:pic>
            <p:nvPicPr>
              <p:cNvPr id="44042" name="Picture 7"/>
              <p:cNvPicPr>
                <a:picLocks noChangeAspect="1" noChangeArrowheads="1"/>
              </p:cNvPicPr>
              <p:nvPr/>
            </p:nvPicPr>
            <p:blipFill>
              <a:blip r:embed="rId2" cstate="print"/>
              <a:srcRect l="17500" t="21875" r="15625" b="17188"/>
              <a:stretch>
                <a:fillRect/>
              </a:stretch>
            </p:blipFill>
            <p:spPr bwMode="auto">
              <a:xfrm>
                <a:off x="0" y="720"/>
                <a:ext cx="5136" cy="3902"/>
              </a:xfrm>
              <a:prstGeom prst="rect">
                <a:avLst/>
              </a:prstGeom>
              <a:solidFill>
                <a:srgbClr val="003366"/>
              </a:solidFill>
              <a:ln w="9525">
                <a:noFill/>
                <a:miter lim="800000"/>
                <a:headEnd/>
                <a:tailEnd/>
              </a:ln>
            </p:spPr>
          </p:pic>
          <p:sp>
            <p:nvSpPr>
              <p:cNvPr id="44043" name="Text Box 8"/>
              <p:cNvSpPr txBox="1">
                <a:spLocks noChangeArrowheads="1"/>
              </p:cNvSpPr>
              <p:nvPr/>
            </p:nvSpPr>
            <p:spPr bwMode="auto">
              <a:xfrm>
                <a:off x="48" y="1008"/>
                <a:ext cx="4416" cy="518"/>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 With active screening you find lot of smokers with  COPD, earlier unrecognised COPD</a:t>
                </a:r>
              </a:p>
            </p:txBody>
          </p:sp>
          <p:sp>
            <p:nvSpPr>
              <p:cNvPr id="44044" name="Text Box 9"/>
              <p:cNvSpPr txBox="1">
                <a:spLocks noChangeArrowheads="1"/>
              </p:cNvSpPr>
              <p:nvPr/>
            </p:nvSpPr>
            <p:spPr bwMode="auto">
              <a:xfrm>
                <a:off x="144" y="1776"/>
                <a:ext cx="2256" cy="474"/>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27% of the smokers,           40-55 years, had COPD</a:t>
                </a:r>
              </a:p>
            </p:txBody>
          </p:sp>
          <p:sp>
            <p:nvSpPr>
              <p:cNvPr id="44045" name="Text Box 10"/>
              <p:cNvSpPr txBox="1">
                <a:spLocks noChangeArrowheads="1"/>
              </p:cNvSpPr>
              <p:nvPr/>
            </p:nvSpPr>
            <p:spPr bwMode="auto">
              <a:xfrm>
                <a:off x="2368" y="1771"/>
                <a:ext cx="2256" cy="474"/>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85% of those had mild COPD</a:t>
                </a:r>
              </a:p>
            </p:txBody>
          </p:sp>
          <p:sp>
            <p:nvSpPr>
              <p:cNvPr id="44046" name="Text Box 11"/>
              <p:cNvSpPr txBox="1">
                <a:spLocks noChangeArrowheads="1"/>
              </p:cNvSpPr>
              <p:nvPr/>
            </p:nvSpPr>
            <p:spPr bwMode="auto">
              <a:xfrm>
                <a:off x="3640" y="3264"/>
                <a:ext cx="76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Mild COPD</a:t>
                </a:r>
                <a:endParaRPr lang="en-GB" sz="1200" b="1">
                  <a:solidFill>
                    <a:srgbClr val="000066"/>
                  </a:solidFill>
                  <a:latin typeface="Arial" charset="0"/>
                </a:endParaRPr>
              </a:p>
            </p:txBody>
          </p:sp>
          <p:sp>
            <p:nvSpPr>
              <p:cNvPr id="44047" name="Text Box 12"/>
              <p:cNvSpPr txBox="1">
                <a:spLocks noChangeArrowheads="1"/>
              </p:cNvSpPr>
              <p:nvPr/>
            </p:nvSpPr>
            <p:spPr bwMode="auto">
              <a:xfrm>
                <a:off x="3640" y="3408"/>
                <a:ext cx="100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Moderate COPD</a:t>
                </a:r>
                <a:endParaRPr lang="en-GB" sz="1200" b="1">
                  <a:solidFill>
                    <a:srgbClr val="000066"/>
                  </a:solidFill>
                  <a:latin typeface="Arial" charset="0"/>
                </a:endParaRPr>
              </a:p>
            </p:txBody>
          </p:sp>
          <p:sp>
            <p:nvSpPr>
              <p:cNvPr id="44048" name="Text Box 13"/>
              <p:cNvSpPr txBox="1">
                <a:spLocks noChangeArrowheads="1"/>
              </p:cNvSpPr>
              <p:nvPr/>
            </p:nvSpPr>
            <p:spPr bwMode="auto">
              <a:xfrm>
                <a:off x="3640" y="3552"/>
                <a:ext cx="76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Severe COPD</a:t>
                </a:r>
                <a:endParaRPr lang="en-GB" sz="1200" b="1">
                  <a:solidFill>
                    <a:srgbClr val="000066"/>
                  </a:solidFill>
                  <a:latin typeface="Arial" charset="0"/>
                </a:endParaRPr>
              </a:p>
            </p:txBody>
          </p:sp>
        </p:grpSp>
        <p:sp>
          <p:nvSpPr>
            <p:cNvPr id="44041" name="Rectangle 14"/>
            <p:cNvSpPr>
              <a:spLocks noChangeArrowheads="1"/>
            </p:cNvSpPr>
            <p:nvPr/>
          </p:nvSpPr>
          <p:spPr bwMode="auto">
            <a:xfrm>
              <a:off x="3504" y="4109"/>
              <a:ext cx="1584" cy="499"/>
            </a:xfrm>
            <a:prstGeom prst="rect">
              <a:avLst/>
            </a:prstGeom>
            <a:solidFill>
              <a:schemeClr val="bg1"/>
            </a:solidFill>
            <a:ln w="9525">
              <a:noFill/>
              <a:miter lim="800000"/>
              <a:headEnd/>
              <a:tailEnd/>
            </a:ln>
          </p:spPr>
          <p:txBody>
            <a:bodyPr wrap="none" anchor="ctr"/>
            <a:lstStyle/>
            <a:p>
              <a:endParaRPr lang="es-ES">
                <a:solidFill>
                  <a:schemeClr val="bg1"/>
                </a:solidFill>
              </a:endParaRPr>
            </a:p>
          </p:txBody>
        </p:sp>
      </p:grpSp>
      <p:sp>
        <p:nvSpPr>
          <p:cNvPr id="19462" name="Rectangle 15"/>
          <p:cNvSpPr>
            <a:spLocks noChangeArrowheads="1"/>
          </p:cNvSpPr>
          <p:nvPr/>
        </p:nvSpPr>
        <p:spPr bwMode="auto">
          <a:xfrm>
            <a:off x="755576" y="6165304"/>
            <a:ext cx="3375025" cy="274638"/>
          </a:xfrm>
          <a:prstGeom prst="rect">
            <a:avLst/>
          </a:prstGeom>
          <a:solidFill>
            <a:schemeClr val="bg1"/>
          </a:solidFill>
          <a:ln w="9525">
            <a:noFill/>
            <a:miter lim="800000"/>
            <a:headEnd/>
            <a:tailEnd/>
          </a:ln>
        </p:spPr>
        <p:txBody>
          <a:bodyPr wrap="none">
            <a:spAutoFit/>
          </a:bodyPr>
          <a:lstStyle/>
          <a:p>
            <a:pPr algn="ctr">
              <a:defRPr/>
            </a:pPr>
            <a:r>
              <a:rPr lang="en-GB" sz="1200" dirty="0" err="1">
                <a:solidFill>
                  <a:schemeClr val="accent4"/>
                </a:solidFill>
                <a:latin typeface="Arial" charset="0"/>
                <a:ea typeface="+mn-ea"/>
                <a:cs typeface="Times New Roman" pitchFamily="18" charset="0"/>
              </a:rPr>
              <a:t>Stratelis</a:t>
            </a:r>
            <a:r>
              <a:rPr lang="en-GB" sz="1200" dirty="0">
                <a:solidFill>
                  <a:schemeClr val="accent4"/>
                </a:solidFill>
                <a:latin typeface="Arial" charset="0"/>
                <a:ea typeface="+mn-ea"/>
                <a:cs typeface="Times New Roman" pitchFamily="18" charset="0"/>
              </a:rPr>
              <a:t> G et al. Br J Gen </a:t>
            </a:r>
            <a:r>
              <a:rPr lang="en-GB" sz="1200" dirty="0" err="1">
                <a:solidFill>
                  <a:schemeClr val="accent4"/>
                </a:solidFill>
                <a:latin typeface="Arial" charset="0"/>
                <a:ea typeface="+mn-ea"/>
                <a:cs typeface="Times New Roman" pitchFamily="18" charset="0"/>
              </a:rPr>
              <a:t>Pract</a:t>
            </a:r>
            <a:r>
              <a:rPr lang="en-GB" sz="1200" dirty="0">
                <a:solidFill>
                  <a:schemeClr val="accent4"/>
                </a:solidFill>
                <a:latin typeface="Arial" charset="0"/>
                <a:ea typeface="+mn-ea"/>
                <a:cs typeface="Times New Roman" pitchFamily="18" charset="0"/>
              </a:rPr>
              <a:t> 2004; 54:201-6</a:t>
            </a:r>
          </a:p>
        </p:txBody>
      </p:sp>
      <p:pic>
        <p:nvPicPr>
          <p:cNvPr id="44039" name="Picture 6" descr="logoipcrg corner"/>
          <p:cNvPicPr>
            <a:picLocks noChangeAspect="1" noChangeArrowheads="1"/>
          </p:cNvPicPr>
          <p:nvPr/>
        </p:nvPicPr>
        <p:blipFill>
          <a:blip r:embed="rId3"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The dangers of screening</a:t>
            </a:r>
            <a:endParaRPr lang="en-GB" sz="4400" b="0" kern="1200" dirty="0" smtClean="0">
              <a:solidFill>
                <a:schemeClr val="accent5">
                  <a:lumMod val="25000"/>
                </a:schemeClr>
              </a:solidFill>
              <a:latin typeface="Tahoma" pitchFamily="34" charset="0"/>
              <a:cs typeface="+mn-cs"/>
            </a:endParaRPr>
          </a:p>
        </p:txBody>
      </p:sp>
      <p:sp>
        <p:nvSpPr>
          <p:cNvPr id="48131" name="Rectangle 3"/>
          <p:cNvSpPr>
            <a:spLocks noGrp="1" noChangeArrowheads="1"/>
          </p:cNvSpPr>
          <p:nvPr>
            <p:ph type="body" idx="1"/>
          </p:nvPr>
        </p:nvSpPr>
        <p:spPr/>
        <p:txBody>
          <a:bodyPr/>
          <a:lstStyle/>
          <a:p>
            <a:pPr eaLnBrk="1" hangingPunct="1">
              <a:lnSpc>
                <a:spcPct val="90000"/>
              </a:lnSpc>
            </a:pPr>
            <a:r>
              <a:rPr lang="en-US" sz="2400" smtClean="0"/>
              <a:t>Spirometry in early COPD (GOLD 1) may be normal and a disincentive to smoking cessation</a:t>
            </a:r>
          </a:p>
          <a:p>
            <a:pPr eaLnBrk="1" hangingPunct="1">
              <a:lnSpc>
                <a:spcPct val="90000"/>
              </a:lnSpc>
            </a:pPr>
            <a:endParaRPr lang="en-US" sz="2400" smtClean="0"/>
          </a:p>
          <a:p>
            <a:pPr eaLnBrk="1" hangingPunct="1">
              <a:lnSpc>
                <a:spcPct val="90000"/>
              </a:lnSpc>
            </a:pPr>
            <a:r>
              <a:rPr lang="en-US" sz="2400" smtClean="0"/>
              <a:t>There is limited evidence that isolated abnormal spirometry influences smoking cessation</a:t>
            </a:r>
          </a:p>
          <a:p>
            <a:pPr eaLnBrk="1" hangingPunct="1">
              <a:lnSpc>
                <a:spcPct val="90000"/>
              </a:lnSpc>
            </a:pPr>
            <a:endParaRPr lang="en-US" sz="2400" smtClean="0"/>
          </a:p>
          <a:p>
            <a:pPr eaLnBrk="1" hangingPunct="1">
              <a:lnSpc>
                <a:spcPct val="90000"/>
              </a:lnSpc>
            </a:pPr>
            <a:r>
              <a:rPr lang="en-US" sz="2400" smtClean="0"/>
              <a:t>Smoking cessation is the only thing that influences disease outcome</a:t>
            </a:r>
            <a:endParaRPr lang="en-GB" sz="2400" smtClean="0"/>
          </a:p>
        </p:txBody>
      </p:sp>
      <p:pic>
        <p:nvPicPr>
          <p:cNvPr id="48133"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Content Placeholder 3"/>
          <p:cNvSpPr>
            <a:spLocks noGrp="1"/>
          </p:cNvSpPr>
          <p:nvPr>
            <p:ph idx="1"/>
          </p:nvPr>
        </p:nvSpPr>
        <p:spPr>
          <a:xfrm>
            <a:off x="358775" y="1484784"/>
            <a:ext cx="7772400" cy="4968404"/>
          </a:xfrm>
        </p:spPr>
        <p:txBody>
          <a:bodyPr/>
          <a:lstStyle/>
          <a:p>
            <a:pPr marL="365125" indent="-255588" eaLnBrk="1" hangingPunct="1">
              <a:lnSpc>
                <a:spcPct val="100000"/>
              </a:lnSpc>
              <a:buFont typeface="Wingdings 3" pitchFamily="-65" charset="2"/>
              <a:buChar char=""/>
            </a:pPr>
            <a:r>
              <a:rPr lang="en-US" sz="1400" b="1" dirty="0" smtClean="0"/>
              <a:t>Smith-</a:t>
            </a:r>
            <a:r>
              <a:rPr lang="en-US" sz="1400" b="1" dirty="0" err="1" smtClean="0"/>
              <a:t>Sivertsen</a:t>
            </a:r>
            <a:r>
              <a:rPr lang="en-US" sz="1400" b="1" dirty="0" smtClean="0"/>
              <a:t> T, </a:t>
            </a:r>
            <a:r>
              <a:rPr lang="en-US" sz="1400" b="1" dirty="0" err="1" smtClean="0"/>
              <a:t>Rortveit</a:t>
            </a:r>
            <a:r>
              <a:rPr lang="en-US" sz="1400" b="1" dirty="0" smtClean="0"/>
              <a:t> </a:t>
            </a:r>
            <a:r>
              <a:rPr lang="en-US" sz="1400" b="1" dirty="0" err="1" smtClean="0"/>
              <a:t>G.Scand</a:t>
            </a:r>
            <a:r>
              <a:rPr lang="en-US" sz="1400" b="1" dirty="0" smtClean="0"/>
              <a:t> J Prim Health Care. 2004 Dec;22(4):196-201. Department of Public Health and Primary Health Care, University of Bergen </a:t>
            </a:r>
          </a:p>
          <a:p>
            <a:pPr marL="365125" indent="-255588" eaLnBrk="1" hangingPunct="1">
              <a:lnSpc>
                <a:spcPct val="100000"/>
              </a:lnSpc>
              <a:buFont typeface="Wingdings 3" pitchFamily="-65" charset="2"/>
              <a:buNone/>
            </a:pPr>
            <a:r>
              <a:rPr lang="en-US" sz="1400" b="1" dirty="0" smtClean="0"/>
              <a:t/>
            </a:r>
            <a:br>
              <a:rPr lang="en-US" sz="1400" b="1" dirty="0" smtClean="0"/>
            </a:br>
            <a:r>
              <a:rPr lang="en-US" sz="1800" b="1" dirty="0" smtClean="0"/>
              <a:t>Should general practitioners screen smokers for COPD?</a:t>
            </a:r>
            <a:endParaRPr lang="en-US" sz="1400" dirty="0" smtClean="0"/>
          </a:p>
          <a:p>
            <a:pPr marL="365125" indent="-255588" eaLnBrk="1" hangingPunct="1">
              <a:lnSpc>
                <a:spcPct val="100000"/>
              </a:lnSpc>
              <a:buFont typeface="Wingdings 3" pitchFamily="-65" charset="2"/>
              <a:buNone/>
            </a:pPr>
            <a:r>
              <a:rPr lang="en-US" sz="1400" dirty="0" smtClean="0"/>
              <a:t>	</a:t>
            </a:r>
          </a:p>
          <a:p>
            <a:pPr marL="365125" indent="-255588" eaLnBrk="1" hangingPunct="1">
              <a:lnSpc>
                <a:spcPct val="100000"/>
              </a:lnSpc>
              <a:buFont typeface="Wingdings 3" pitchFamily="-65" charset="2"/>
              <a:buNone/>
            </a:pPr>
            <a:r>
              <a:rPr lang="en-US" sz="1400" dirty="0" smtClean="0"/>
              <a:t>	The COPD diagnosis can usually be made by means of spirometry before symptoms appear. General practitioners are these days encouraged, from several quarters, to screen their smoking patients for early COPD. 	Smoking cessation is still the only available treatment that indisputably improves the long-term prognosis of this disease.</a:t>
            </a:r>
          </a:p>
          <a:p>
            <a:pPr marL="365125" indent="-255588" eaLnBrk="1" hangingPunct="1">
              <a:lnSpc>
                <a:spcPct val="100000"/>
              </a:lnSpc>
              <a:buFont typeface="Wingdings 3" pitchFamily="-65" charset="2"/>
              <a:buNone/>
            </a:pPr>
            <a:endParaRPr lang="en-US" sz="1400" dirty="0" smtClean="0"/>
          </a:p>
          <a:p>
            <a:pPr marL="365125" indent="-255588" eaLnBrk="1" hangingPunct="1">
              <a:lnSpc>
                <a:spcPct val="100000"/>
              </a:lnSpc>
              <a:buFont typeface="Wingdings 3" pitchFamily="-65" charset="2"/>
              <a:buNone/>
            </a:pPr>
            <a:r>
              <a:rPr lang="en-US" sz="1400" dirty="0" smtClean="0"/>
              <a:t>	</a:t>
            </a:r>
            <a:r>
              <a:rPr lang="en-US" sz="1800" b="1" dirty="0" smtClean="0"/>
              <a:t>CONCLUSIONS: </a:t>
            </a:r>
            <a:endParaRPr lang="en-US" sz="1400" b="1" dirty="0" smtClean="0"/>
          </a:p>
          <a:p>
            <a:pPr marL="365125" indent="-255588" eaLnBrk="1" hangingPunct="1">
              <a:lnSpc>
                <a:spcPct val="100000"/>
              </a:lnSpc>
              <a:buFont typeface="Wingdings 3" pitchFamily="-65" charset="2"/>
              <a:buNone/>
            </a:pPr>
            <a:r>
              <a:rPr lang="en-US" sz="1400" dirty="0" smtClean="0"/>
              <a:t>	A large randomized study is needed, in which the independent effect of spirometry as part of a smoking cessation </a:t>
            </a:r>
            <a:r>
              <a:rPr lang="en-US" sz="1400" dirty="0" err="1" smtClean="0"/>
              <a:t>programme</a:t>
            </a:r>
            <a:r>
              <a:rPr lang="en-US" sz="1400" dirty="0" smtClean="0"/>
              <a:t> is studied. Until such a study has shown convincing results, and has been followed by a cost-benefit analysis in </a:t>
            </a:r>
            <a:r>
              <a:rPr lang="en-US" sz="1400" dirty="0" err="1" smtClean="0"/>
              <a:t>favour</a:t>
            </a:r>
            <a:r>
              <a:rPr lang="en-US" sz="1400" dirty="0" smtClean="0"/>
              <a:t> of screening, </a:t>
            </a:r>
            <a:r>
              <a:rPr lang="en-US" sz="1400" b="1" dirty="0" smtClean="0"/>
              <a:t>screening for pre-clinical COPD in general practice should not be recommended</a:t>
            </a:r>
            <a:r>
              <a:rPr lang="en-US" sz="1400" dirty="0" smtClean="0"/>
              <a:t>. However, it is important to diagnose people who may benefit from symptom-relieving treatment, and therefore </a:t>
            </a:r>
            <a:r>
              <a:rPr lang="en-US" sz="1400" b="1" dirty="0" smtClean="0">
                <a:solidFill>
                  <a:srgbClr val="FF0000"/>
                </a:solidFill>
              </a:rPr>
              <a:t>patients with smoking-related symptoms should be offered spirometry</a:t>
            </a:r>
            <a:r>
              <a:rPr lang="en-US" sz="1400" dirty="0" smtClean="0">
                <a:solidFill>
                  <a:srgbClr val="FF0000"/>
                </a:solidFill>
              </a:rPr>
              <a:t>. </a:t>
            </a:r>
            <a:r>
              <a:rPr lang="en-US" sz="1400" dirty="0" smtClean="0"/>
              <a:t>Finally, the general practitioner should strive to offer smoking cessation counseling to all smokers, regardless of their lung function.</a:t>
            </a:r>
            <a:endParaRPr lang="nb-NO" sz="1400" dirty="0" smtClean="0"/>
          </a:p>
          <a:p>
            <a:pPr marL="365125" indent="-255588" eaLnBrk="1" hangingPunct="1">
              <a:lnSpc>
                <a:spcPct val="100000"/>
              </a:lnSpc>
              <a:buFont typeface="Wingdings 3" pitchFamily="-65" charset="2"/>
              <a:buChar char=""/>
            </a:pPr>
            <a:endParaRPr lang="nb-NO" sz="1100" dirty="0" smtClean="0"/>
          </a:p>
        </p:txBody>
      </p:sp>
      <p:pic>
        <p:nvPicPr>
          <p:cNvPr id="110596" name="Picture 4"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The dangers of screening</a:t>
            </a:r>
            <a:endParaRPr lang="en-GB" sz="4400" b="0" kern="1200" dirty="0" smtClean="0">
              <a:solidFill>
                <a:schemeClr val="accent5">
                  <a:lumMod val="25000"/>
                </a:schemeClr>
              </a:solidFill>
              <a:latin typeface="Tahoma" pitchFamily="34" charset="0"/>
              <a:cs typeface="+mn-cs"/>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58775" y="349250"/>
            <a:ext cx="7185025" cy="762000"/>
          </a:xfrm>
        </p:spPr>
        <p:txBody>
          <a:bodyPr/>
          <a:lstStyle/>
          <a:p>
            <a:pPr eaLnBrk="1" hangingPunct="1"/>
            <a:r>
              <a:rPr lang="nb-NO" sz="4400" b="0" kern="1200" dirty="0" smtClean="0">
                <a:solidFill>
                  <a:schemeClr val="accent5">
                    <a:lumMod val="25000"/>
                  </a:schemeClr>
                </a:solidFill>
                <a:latin typeface="Tahoma" pitchFamily="34" charset="0"/>
                <a:cs typeface="+mn-cs"/>
              </a:rPr>
              <a:t> Could It Be COPD?</a:t>
            </a:r>
          </a:p>
        </p:txBody>
      </p:sp>
      <p:sp>
        <p:nvSpPr>
          <p:cNvPr id="122883" name="Rectangle 4"/>
          <p:cNvSpPr>
            <a:spLocks noGrp="1" noChangeArrowheads="1"/>
          </p:cNvSpPr>
          <p:nvPr>
            <p:ph sz="half" idx="1"/>
          </p:nvPr>
        </p:nvSpPr>
        <p:spPr/>
        <p:txBody>
          <a:bodyPr/>
          <a:lstStyle/>
          <a:p>
            <a:pPr eaLnBrk="1" hangingPunct="1"/>
            <a:r>
              <a:rPr lang="nb-NO" sz="2000" b="1" smtClean="0"/>
              <a:t>Question 1</a:t>
            </a:r>
            <a:r>
              <a:rPr lang="nb-NO" sz="2000" smtClean="0"/>
              <a:t/>
            </a:r>
            <a:br>
              <a:rPr lang="nb-NO" sz="2000" smtClean="0"/>
            </a:br>
            <a:r>
              <a:rPr lang="nb-NO" sz="2000" smtClean="0"/>
              <a:t>Do you cough several times most </a:t>
            </a:r>
          </a:p>
          <a:p>
            <a:pPr eaLnBrk="1" hangingPunct="1"/>
            <a:r>
              <a:rPr lang="nb-NO" sz="2000" smtClean="0"/>
              <a:t>days?			Yes No </a:t>
            </a:r>
            <a:br>
              <a:rPr lang="nb-NO" sz="2000" smtClean="0"/>
            </a:br>
            <a:r>
              <a:rPr lang="nb-NO" sz="2000" b="1" smtClean="0"/>
              <a:t>Question 2</a:t>
            </a:r>
            <a:r>
              <a:rPr lang="nb-NO" sz="2000" smtClean="0"/>
              <a:t/>
            </a:r>
            <a:br>
              <a:rPr lang="nb-NO" sz="2000" smtClean="0"/>
            </a:br>
            <a:r>
              <a:rPr lang="nb-NO" sz="2000" smtClean="0"/>
              <a:t>Do you bring up phlegm or mucus most days? 			 Yes No </a:t>
            </a:r>
            <a:br>
              <a:rPr lang="nb-NO" sz="2000" smtClean="0"/>
            </a:br>
            <a:r>
              <a:rPr lang="nb-NO" sz="2000" b="1" smtClean="0"/>
              <a:t>Question 3</a:t>
            </a:r>
            <a:r>
              <a:rPr lang="nb-NO" sz="2000" smtClean="0"/>
              <a:t/>
            </a:r>
            <a:br>
              <a:rPr lang="nb-NO" sz="2000" smtClean="0"/>
            </a:br>
            <a:r>
              <a:rPr lang="nb-NO" sz="2000" smtClean="0"/>
              <a:t>Do you get out of breath more easily than others your age?	Yes No </a:t>
            </a:r>
            <a:br>
              <a:rPr lang="nb-NO" sz="2000" smtClean="0"/>
            </a:br>
            <a:endParaRPr lang="nb-NO" sz="2000" smtClean="0"/>
          </a:p>
        </p:txBody>
      </p:sp>
      <p:sp>
        <p:nvSpPr>
          <p:cNvPr id="37892" name="Plassholder for innhold 1"/>
          <p:cNvSpPr>
            <a:spLocks noGrp="1"/>
          </p:cNvSpPr>
          <p:nvPr>
            <p:ph sz="half" idx="2"/>
          </p:nvPr>
        </p:nvSpPr>
        <p:spPr>
          <a:xfrm>
            <a:off x="4321175" y="1239838"/>
            <a:ext cx="4822825" cy="5213350"/>
          </a:xfrm>
        </p:spPr>
        <p:txBody>
          <a:bodyPr/>
          <a:lstStyle/>
          <a:p>
            <a:pPr eaLnBrk="1" hangingPunct="1">
              <a:buFont typeface="Times" pitchFamily="-65" charset="0"/>
              <a:buNone/>
            </a:pPr>
            <a:r>
              <a:rPr lang="nb-NO" sz="2400" b="1" smtClean="0"/>
              <a:t>	</a:t>
            </a:r>
            <a:r>
              <a:rPr lang="nb-NO" sz="1800" b="1" smtClean="0"/>
              <a:t>Question 1</a:t>
            </a:r>
            <a:r>
              <a:rPr lang="nb-NO" sz="1800" smtClean="0"/>
              <a:t/>
            </a:r>
            <a:br>
              <a:rPr lang="nb-NO" sz="1800" smtClean="0"/>
            </a:br>
            <a:r>
              <a:rPr lang="nb-NO" sz="2000" smtClean="0"/>
              <a:t>Do you smoke? Or have you been a smoker?</a:t>
            </a:r>
            <a:r>
              <a:rPr lang="nb-NO" sz="1800" smtClean="0"/>
              <a:t/>
            </a:r>
            <a:br>
              <a:rPr lang="nb-NO" sz="1800" smtClean="0"/>
            </a:br>
            <a:r>
              <a:rPr lang="nb-NO" sz="1800" b="1" smtClean="0"/>
              <a:t>Question 2</a:t>
            </a:r>
            <a:r>
              <a:rPr lang="nb-NO" sz="1800" smtClean="0"/>
              <a:t/>
            </a:r>
            <a:br>
              <a:rPr lang="nb-NO" sz="1800" smtClean="0"/>
            </a:br>
            <a:r>
              <a:rPr lang="nb-NO" sz="1800" smtClean="0"/>
              <a:t> </a:t>
            </a:r>
            <a:r>
              <a:rPr lang="nb-NO" sz="2000" smtClean="0"/>
              <a:t>Are you older than 35 years?</a:t>
            </a:r>
            <a:r>
              <a:rPr lang="nb-NO" sz="1800" smtClean="0"/>
              <a:t/>
            </a:r>
            <a:br>
              <a:rPr lang="nb-NO" sz="1800" smtClean="0"/>
            </a:br>
            <a:r>
              <a:rPr lang="nb-NO" sz="1800" b="1" smtClean="0"/>
              <a:t>Question 3</a:t>
            </a:r>
            <a:r>
              <a:rPr lang="nb-NO" sz="1800" smtClean="0"/>
              <a:t/>
            </a:r>
            <a:br>
              <a:rPr lang="nb-NO" sz="1800" smtClean="0"/>
            </a:br>
            <a:r>
              <a:rPr lang="nb-NO" sz="2000" smtClean="0"/>
              <a:t>Do you cough several times most days?</a:t>
            </a:r>
            <a:r>
              <a:rPr lang="nb-NO" sz="1800" smtClean="0"/>
              <a:t/>
            </a:r>
            <a:br>
              <a:rPr lang="nb-NO" sz="1800" smtClean="0"/>
            </a:br>
            <a:r>
              <a:rPr lang="nb-NO" sz="1800" b="1" smtClean="0"/>
              <a:t>Question 4</a:t>
            </a:r>
            <a:r>
              <a:rPr lang="nb-NO" sz="1800" smtClean="0"/>
              <a:t/>
            </a:r>
            <a:br>
              <a:rPr lang="nb-NO" sz="1800" smtClean="0"/>
            </a:br>
            <a:r>
              <a:rPr lang="nb-NO" sz="2000" smtClean="0"/>
              <a:t>Do you bring up phlegm or mucus most days? </a:t>
            </a:r>
            <a:r>
              <a:rPr lang="nb-NO" sz="1800" smtClean="0"/>
              <a:t/>
            </a:r>
            <a:br>
              <a:rPr lang="nb-NO" sz="1800" smtClean="0"/>
            </a:br>
            <a:r>
              <a:rPr lang="nb-NO" sz="1800" b="1" smtClean="0"/>
              <a:t>Question 5</a:t>
            </a:r>
            <a:r>
              <a:rPr lang="nb-NO" sz="1800" smtClean="0"/>
              <a:t/>
            </a:r>
            <a:br>
              <a:rPr lang="nb-NO" sz="1800" smtClean="0"/>
            </a:br>
            <a:r>
              <a:rPr lang="nb-NO" sz="2000" smtClean="0"/>
              <a:t>Do you get out of breath more easily  than others your age?	</a:t>
            </a:r>
            <a:endParaRPr lang="nb-NO" sz="2400" smtClean="0"/>
          </a:p>
          <a:p>
            <a:pPr eaLnBrk="1" hangingPunct="1">
              <a:buFont typeface="Times" pitchFamily="-65" charset="0"/>
              <a:buNone/>
            </a:pPr>
            <a:r>
              <a:rPr lang="nb-NO" sz="2400" smtClean="0"/>
              <a:t>	</a:t>
            </a:r>
          </a:p>
        </p:txBody>
      </p:sp>
      <p:pic>
        <p:nvPicPr>
          <p:cNvPr id="122885" name="Picture 5" descr="logo_2004"/>
          <p:cNvPicPr>
            <a:picLocks noChangeAspect="1" noChangeArrowheads="1"/>
          </p:cNvPicPr>
          <p:nvPr/>
        </p:nvPicPr>
        <p:blipFill>
          <a:blip r:embed="rId3" cstate="print"/>
          <a:srcRect/>
          <a:stretch>
            <a:fillRect/>
          </a:stretch>
        </p:blipFill>
        <p:spPr bwMode="auto">
          <a:xfrm>
            <a:off x="179388" y="1557338"/>
            <a:ext cx="4356100" cy="4857750"/>
          </a:xfrm>
          <a:prstGeom prst="rect">
            <a:avLst/>
          </a:prstGeom>
          <a:noFill/>
          <a:ln w="9525">
            <a:noFill/>
            <a:miter lim="800000"/>
            <a:headEnd/>
            <a:tailEnd/>
          </a:ln>
        </p:spPr>
      </p:pic>
      <p:pic>
        <p:nvPicPr>
          <p:cNvPr id="122886" name="Picture 5" descr="logoipcrg corner"/>
          <p:cNvPicPr>
            <a:picLocks noChangeAspect="1" noChangeArrowheads="1"/>
          </p:cNvPicPr>
          <p:nvPr/>
        </p:nvPicPr>
        <p:blipFill>
          <a:blip r:embed="rId4"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1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11560" y="3645024"/>
            <a:ext cx="8278813" cy="762000"/>
          </a:xfrm>
        </p:spPr>
        <p:txBody>
          <a:bodyPr/>
          <a:lstStyle/>
          <a:p>
            <a:pPr marL="350838" indent="-350838" eaLnBrk="1" hangingPunct="1">
              <a:tabLst>
                <a:tab pos="1331913" algn="l"/>
              </a:tabLst>
            </a:pPr>
            <a:r>
              <a:rPr lang="en-US" sz="3200" dirty="0" smtClean="0"/>
              <a:t>What’s new on COPD –  </a:t>
            </a:r>
            <a:br>
              <a:rPr lang="en-US" sz="3200" dirty="0" smtClean="0"/>
            </a:br>
            <a:r>
              <a:rPr lang="en-US" sz="3200" dirty="0" smtClean="0"/>
              <a:t>Definition, burden, diagnosis and  assessment</a:t>
            </a:r>
          </a:p>
        </p:txBody>
      </p:sp>
      <p:sp>
        <p:nvSpPr>
          <p:cNvPr id="86019" name="Rectangle 3"/>
          <p:cNvSpPr>
            <a:spLocks noGrp="1" noChangeArrowheads="1"/>
          </p:cNvSpPr>
          <p:nvPr>
            <p:ph type="subTitle" idx="1"/>
          </p:nvPr>
        </p:nvSpPr>
        <p:spPr>
          <a:xfrm>
            <a:off x="1123528" y="5555704"/>
            <a:ext cx="6400800" cy="609600"/>
          </a:xfrm>
        </p:spPr>
        <p:txBody>
          <a:bodyPr/>
          <a:lstStyle/>
          <a:p>
            <a:pPr eaLnBrk="1" hangingPunct="1"/>
            <a:r>
              <a:rPr lang="es-ES" dirty="0" err="1" smtClean="0"/>
              <a:t>Ioanna</a:t>
            </a:r>
            <a:r>
              <a:rPr lang="es-ES" dirty="0" smtClean="0"/>
              <a:t> </a:t>
            </a:r>
            <a:r>
              <a:rPr lang="es-ES" dirty="0" err="1" smtClean="0"/>
              <a:t>Tsiligianni</a:t>
            </a:r>
            <a:r>
              <a:rPr lang="es-ES" dirty="0" smtClean="0"/>
              <a:t>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nb-NO" sz="800" b="0" dirty="0" smtClean="0"/>
              <a:t>.</a:t>
            </a:r>
            <a:r>
              <a:rPr lang="sv-SE" sz="3600" dirty="0" smtClean="0"/>
              <a:t> </a:t>
            </a:r>
            <a:r>
              <a:rPr lang="sv-SE" sz="4400" b="0" kern="1200" dirty="0" smtClean="0">
                <a:solidFill>
                  <a:schemeClr val="accent5">
                    <a:lumMod val="25000"/>
                  </a:schemeClr>
                </a:solidFill>
                <a:latin typeface="Tahoma" pitchFamily="34" charset="0"/>
                <a:cs typeface="+mn-cs"/>
              </a:rPr>
              <a:t>Case-finding</a:t>
            </a:r>
            <a:endParaRPr lang="nb-NO" sz="4400" b="0" kern="1200" dirty="0" smtClean="0">
              <a:solidFill>
                <a:schemeClr val="accent5">
                  <a:lumMod val="25000"/>
                </a:schemeClr>
              </a:solidFill>
              <a:latin typeface="Tahoma" pitchFamily="34" charset="0"/>
              <a:cs typeface="+mn-cs"/>
            </a:endParaRPr>
          </a:p>
        </p:txBody>
      </p:sp>
      <p:sp>
        <p:nvSpPr>
          <p:cNvPr id="112643" name="Content Placeholder 3"/>
          <p:cNvSpPr>
            <a:spLocks noGrp="1"/>
          </p:cNvSpPr>
          <p:nvPr>
            <p:ph idx="1"/>
          </p:nvPr>
        </p:nvSpPr>
        <p:spPr/>
        <p:txBody>
          <a:bodyPr/>
          <a:lstStyle/>
          <a:p>
            <a:pPr eaLnBrk="1" hangingPunct="1">
              <a:buSzPct val="150000"/>
              <a:buFont typeface="Times" pitchFamily="-65" charset="0"/>
              <a:buNone/>
            </a:pPr>
            <a:r>
              <a:rPr lang="en-GB" sz="2400" smtClean="0"/>
              <a:t>  	An example of case-finding is a family physician performing spirometry (or refer to spirometry) during an office visit for a 40-year-old smoker because the patient complains of a chronic morning cough. </a:t>
            </a:r>
          </a:p>
          <a:p>
            <a:pPr eaLnBrk="1" hangingPunct="1">
              <a:buSzPct val="150000"/>
              <a:buFont typeface="Times" pitchFamily="-65" charset="0"/>
              <a:buNone/>
            </a:pPr>
            <a:endParaRPr lang="en-GB" sz="2400" smtClean="0"/>
          </a:p>
          <a:p>
            <a:pPr eaLnBrk="1" hangingPunct="1">
              <a:buSzPct val="150000"/>
              <a:buFont typeface="Times" pitchFamily="-65" charset="0"/>
              <a:buNone/>
            </a:pPr>
            <a:r>
              <a:rPr lang="en-GB" sz="2400" smtClean="0"/>
              <a:t>   The physician then discusses the results with the patient and refers him or her to a local smoking-cessation program.</a:t>
            </a:r>
          </a:p>
          <a:p>
            <a:pPr eaLnBrk="1" hangingPunct="1">
              <a:buFont typeface="Wingdings 3" pitchFamily="-65" charset="2"/>
              <a:buNone/>
            </a:pPr>
            <a:endParaRPr lang="nb-NO" sz="2400" smtClean="0"/>
          </a:p>
          <a:p>
            <a:pPr eaLnBrk="1" hangingPunct="1">
              <a:buFont typeface="Wingdings 3" pitchFamily="-65" charset="2"/>
              <a:buNone/>
            </a:pPr>
            <a:endParaRPr lang="nb-NO" sz="3600" smtClean="0"/>
          </a:p>
        </p:txBody>
      </p:sp>
      <p:pic>
        <p:nvPicPr>
          <p:cNvPr id="112644" name="Picture 3"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Autofit/>
          </a:bodyPr>
          <a:lstStyle/>
          <a:p>
            <a:pPr eaLnBrk="1" hangingPunct="1">
              <a:defRPr/>
            </a:pPr>
            <a:r>
              <a:rPr lang="nb-NO" sz="4400" b="0" kern="1200" dirty="0" smtClean="0">
                <a:solidFill>
                  <a:schemeClr val="accent5">
                    <a:lumMod val="25000"/>
                  </a:schemeClr>
                </a:solidFill>
                <a:latin typeface="Tahoma" pitchFamily="34" charset="0"/>
                <a:cs typeface="+mn-cs"/>
              </a:rPr>
              <a:t>Case finding: Who should be tested with spirometry?</a:t>
            </a:r>
          </a:p>
        </p:txBody>
      </p:sp>
      <p:sp>
        <p:nvSpPr>
          <p:cNvPr id="114691" name="Rectangle 3"/>
          <p:cNvSpPr>
            <a:spLocks noGrp="1" noChangeArrowheads="1"/>
          </p:cNvSpPr>
          <p:nvPr>
            <p:ph idx="1"/>
          </p:nvPr>
        </p:nvSpPr>
        <p:spPr>
          <a:xfrm>
            <a:off x="358775" y="2372072"/>
            <a:ext cx="7772400" cy="3505200"/>
          </a:xfrm>
        </p:spPr>
        <p:txBody>
          <a:bodyPr/>
          <a:lstStyle/>
          <a:p>
            <a:pPr eaLnBrk="1" hangingPunct="1"/>
            <a:r>
              <a:rPr lang="nb-NO" dirty="0" smtClean="0"/>
              <a:t>Smokers &gt;10 paq-year</a:t>
            </a:r>
          </a:p>
          <a:p>
            <a:pPr eaLnBrk="1" hangingPunct="1"/>
            <a:r>
              <a:rPr lang="nb-NO" dirty="0" smtClean="0"/>
              <a:t>Age &gt; 35</a:t>
            </a:r>
          </a:p>
          <a:p>
            <a:pPr eaLnBrk="1" hangingPunct="1"/>
            <a:r>
              <a:rPr lang="nb-NO" dirty="0" smtClean="0"/>
              <a:t>Symptoms:</a:t>
            </a:r>
          </a:p>
          <a:p>
            <a:pPr lvl="1" eaLnBrk="1" hangingPunct="1"/>
            <a:r>
              <a:rPr lang="nb-NO" sz="2400" dirty="0" smtClean="0">
                <a:solidFill>
                  <a:srgbClr val="FD5129"/>
                </a:solidFill>
              </a:rPr>
              <a:t>Cough</a:t>
            </a:r>
          </a:p>
          <a:p>
            <a:pPr lvl="1" eaLnBrk="1" hangingPunct="1"/>
            <a:r>
              <a:rPr lang="nb-NO" dirty="0" smtClean="0">
                <a:solidFill>
                  <a:srgbClr val="FD5129"/>
                </a:solidFill>
              </a:rPr>
              <a:t>Sputum</a:t>
            </a:r>
          </a:p>
          <a:p>
            <a:pPr lvl="1" eaLnBrk="1" hangingPunct="1"/>
            <a:r>
              <a:rPr lang="nb-NO" dirty="0" smtClean="0">
                <a:solidFill>
                  <a:srgbClr val="FD5129"/>
                </a:solidFill>
              </a:rPr>
              <a:t>Shortness of breath</a:t>
            </a:r>
          </a:p>
        </p:txBody>
      </p:sp>
      <p:sp>
        <p:nvSpPr>
          <p:cNvPr id="114692" name="AutoShape 4"/>
          <p:cNvSpPr>
            <a:spLocks/>
          </p:cNvSpPr>
          <p:nvPr/>
        </p:nvSpPr>
        <p:spPr bwMode="auto">
          <a:xfrm>
            <a:off x="4800600" y="2492896"/>
            <a:ext cx="304800" cy="1600200"/>
          </a:xfrm>
          <a:prstGeom prst="rightBrace">
            <a:avLst>
              <a:gd name="adj1" fmla="val 43750"/>
              <a:gd name="adj2" fmla="val 50000"/>
            </a:avLst>
          </a:prstGeom>
          <a:noFill/>
          <a:ln w="9525">
            <a:solidFill>
              <a:schemeClr val="tx1"/>
            </a:solidFill>
            <a:round/>
            <a:headEnd/>
            <a:tailEnd/>
          </a:ln>
        </p:spPr>
        <p:txBody>
          <a:bodyPr wrap="none" anchor="ctr"/>
          <a:lstStyle/>
          <a:p>
            <a:endParaRPr lang="nb-NO"/>
          </a:p>
        </p:txBody>
      </p:sp>
      <p:sp>
        <p:nvSpPr>
          <p:cNvPr id="114693" name="Text Box 5"/>
          <p:cNvSpPr txBox="1">
            <a:spLocks noChangeArrowheads="1"/>
          </p:cNvSpPr>
          <p:nvPr/>
        </p:nvSpPr>
        <p:spPr bwMode="auto">
          <a:xfrm>
            <a:off x="5364088" y="2996952"/>
            <a:ext cx="3384376" cy="646331"/>
          </a:xfrm>
          <a:prstGeom prst="rect">
            <a:avLst/>
          </a:prstGeom>
          <a:solidFill>
            <a:schemeClr val="bg1"/>
          </a:solidFill>
          <a:ln w="9525">
            <a:noFill/>
            <a:miter lim="800000"/>
            <a:headEnd/>
            <a:tailEnd/>
          </a:ln>
        </p:spPr>
        <p:txBody>
          <a:bodyPr wrap="square">
            <a:spAutoFit/>
          </a:bodyPr>
          <a:lstStyle/>
          <a:p>
            <a:pPr algn="ctr">
              <a:spcBef>
                <a:spcPct val="50000"/>
              </a:spcBef>
            </a:pPr>
            <a:r>
              <a:rPr lang="nb-NO" sz="3600" b="1" dirty="0">
                <a:solidFill>
                  <a:schemeClr val="tx2"/>
                </a:solidFill>
                <a:latin typeface="Times New Roman" pitchFamily="-65" charset="0"/>
              </a:rPr>
              <a:t>SPIROMETRY</a:t>
            </a:r>
          </a:p>
        </p:txBody>
      </p:sp>
      <p:pic>
        <p:nvPicPr>
          <p:cNvPr id="114694" name="Picture 5"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nb-NO" smtClean="0"/>
              <a:t/>
            </a:r>
            <a:br>
              <a:rPr lang="nb-NO" smtClean="0"/>
            </a:br>
            <a:endParaRPr lang="nb-NO" smtClean="0"/>
          </a:p>
        </p:txBody>
      </p:sp>
      <p:sp>
        <p:nvSpPr>
          <p:cNvPr id="25603" name="Rectangle 3"/>
          <p:cNvSpPr>
            <a:spLocks noGrp="1" noChangeArrowheads="1"/>
          </p:cNvSpPr>
          <p:nvPr>
            <p:ph idx="1"/>
          </p:nvPr>
        </p:nvSpPr>
        <p:spPr>
          <a:xfrm>
            <a:off x="472008" y="1124744"/>
            <a:ext cx="7772400" cy="3505200"/>
          </a:xfrm>
        </p:spPr>
        <p:txBody>
          <a:bodyPr/>
          <a:lstStyle/>
          <a:p>
            <a:pPr algn="ctr" eaLnBrk="1" hangingPunct="1">
              <a:buFont typeface="Arial" charset="0"/>
              <a:buNone/>
            </a:pPr>
            <a:r>
              <a:rPr lang="nb-NO" sz="4000" b="1" dirty="0" smtClean="0">
                <a:solidFill>
                  <a:schemeClr val="tx2"/>
                </a:solidFill>
              </a:rPr>
              <a:t>If you test one smoker </a:t>
            </a:r>
          </a:p>
          <a:p>
            <a:pPr algn="ctr" eaLnBrk="1" hangingPunct="1">
              <a:buFont typeface="Arial" charset="0"/>
              <a:buNone/>
            </a:pPr>
            <a:r>
              <a:rPr lang="nb-NO" sz="4000" b="1" dirty="0" smtClean="0">
                <a:solidFill>
                  <a:schemeClr val="tx2"/>
                </a:solidFill>
              </a:rPr>
              <a:t>with cough every day</a:t>
            </a:r>
          </a:p>
          <a:p>
            <a:pPr algn="ctr" eaLnBrk="1" hangingPunct="1">
              <a:buFont typeface="Arial" charset="0"/>
              <a:buNone/>
            </a:pPr>
            <a:r>
              <a:rPr lang="nb-NO" sz="4000" b="1" dirty="0" smtClean="0">
                <a:solidFill>
                  <a:schemeClr val="tx2"/>
                </a:solidFill>
              </a:rPr>
              <a:t>You will diagnose </a:t>
            </a:r>
          </a:p>
          <a:p>
            <a:pPr algn="ctr" eaLnBrk="1" hangingPunct="1">
              <a:buFont typeface="Arial" charset="0"/>
              <a:buNone/>
            </a:pPr>
            <a:r>
              <a:rPr lang="nb-NO" sz="4000" b="1" dirty="0" smtClean="0">
                <a:solidFill>
                  <a:schemeClr val="tx2"/>
                </a:solidFill>
              </a:rPr>
              <a:t>one patient </a:t>
            </a:r>
          </a:p>
          <a:p>
            <a:pPr algn="ctr" eaLnBrk="1" hangingPunct="1">
              <a:buFont typeface="Arial" charset="0"/>
              <a:buNone/>
            </a:pPr>
            <a:r>
              <a:rPr lang="nb-NO" sz="4000" b="1" dirty="0" smtClean="0">
                <a:solidFill>
                  <a:schemeClr val="tx2"/>
                </a:solidFill>
              </a:rPr>
              <a:t>With COPD</a:t>
            </a:r>
          </a:p>
          <a:p>
            <a:pPr algn="ctr" eaLnBrk="1" hangingPunct="1">
              <a:buFont typeface="Arial" charset="0"/>
              <a:buNone/>
            </a:pPr>
            <a:r>
              <a:rPr lang="nb-NO" sz="4000" b="1" dirty="0" smtClean="0">
                <a:solidFill>
                  <a:schemeClr val="tx2"/>
                </a:solidFill>
              </a:rPr>
              <a:t>a week</a:t>
            </a:r>
            <a:br>
              <a:rPr lang="nb-NO" sz="4000" b="1" dirty="0" smtClean="0">
                <a:solidFill>
                  <a:schemeClr val="tx2"/>
                </a:solidFill>
              </a:rPr>
            </a:br>
            <a:endParaRPr lang="nb-NO" sz="4000" b="1" dirty="0" smtClean="0">
              <a:solidFill>
                <a:schemeClr val="tx2"/>
              </a:solidFill>
            </a:endParaRPr>
          </a:p>
          <a:p>
            <a:pPr eaLnBrk="1" hangingPunct="1">
              <a:buFont typeface="Times" pitchFamily="-65" charset="0"/>
              <a:buNone/>
            </a:pPr>
            <a:endParaRPr lang="nb-NO" sz="4000" dirty="0" smtClean="0"/>
          </a:p>
        </p:txBody>
      </p:sp>
      <p:pic>
        <p:nvPicPr>
          <p:cNvPr id="126981" name="Picture 4"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539750" y="357188"/>
            <a:ext cx="7345363" cy="1200150"/>
          </a:xfrm>
          <a:prstGeom prst="rect">
            <a:avLst/>
          </a:prstGeom>
          <a:noFill/>
          <a:ln w="9525">
            <a:noFill/>
            <a:miter lim="800000"/>
            <a:headEnd/>
            <a:tailEnd/>
          </a:ln>
          <a:effectLst/>
        </p:spPr>
        <p:txBody>
          <a:bodyPr anchor="ctr"/>
          <a:lstStyle/>
          <a:p>
            <a:pPr>
              <a:defRPr/>
            </a:pPr>
            <a:r>
              <a:rPr lang="en-US" sz="4400" dirty="0">
                <a:solidFill>
                  <a:schemeClr val="accent5">
                    <a:lumMod val="25000"/>
                  </a:schemeClr>
                </a:solidFill>
                <a:latin typeface="Tahoma" pitchFamily="34" charset="0"/>
              </a:rPr>
              <a:t>Can early intervention and screening really help?</a:t>
            </a:r>
          </a:p>
        </p:txBody>
      </p:sp>
      <p:sp>
        <p:nvSpPr>
          <p:cNvPr id="6" name="5 Rectángulo"/>
          <p:cNvSpPr/>
          <p:nvPr/>
        </p:nvSpPr>
        <p:spPr>
          <a:xfrm>
            <a:off x="1692275" y="6237288"/>
            <a:ext cx="7056438" cy="254000"/>
          </a:xfrm>
          <a:prstGeom prst="rect">
            <a:avLst/>
          </a:prstGeom>
        </p:spPr>
        <p:txBody>
          <a:bodyPr>
            <a:spAutoFit/>
          </a:bodyPr>
          <a:lstStyle/>
          <a:p>
            <a:pPr marL="228600" indent="-228600">
              <a:buFontTx/>
              <a:buAutoNum type="arabicPeriod"/>
              <a:defRPr/>
            </a:pPr>
            <a:r>
              <a:rPr lang="en-US" sz="1050" dirty="0">
                <a:latin typeface="Times"/>
                <a:ea typeface="+mn-ea"/>
              </a:rPr>
              <a:t>National Clinical Guideline, C. (2010). Chronic Obstructive Pulmonary Disease: Management of adults with COPD </a:t>
            </a:r>
          </a:p>
        </p:txBody>
      </p:sp>
      <p:pic>
        <p:nvPicPr>
          <p:cNvPr id="93188" name="Picture 6" descr="logoipcrg corner"/>
          <p:cNvPicPr>
            <a:picLocks noChangeAspect="1" noChangeArrowheads="1"/>
          </p:cNvPicPr>
          <p:nvPr/>
        </p:nvPicPr>
        <p:blipFill>
          <a:blip r:embed="rId3" cstate="print"/>
          <a:srcRect r="22231" b="14873"/>
          <a:stretch>
            <a:fillRect/>
          </a:stretch>
        </p:blipFill>
        <p:spPr bwMode="auto">
          <a:xfrm>
            <a:off x="8172450" y="215900"/>
            <a:ext cx="823913" cy="692150"/>
          </a:xfrm>
          <a:prstGeom prst="rect">
            <a:avLst/>
          </a:prstGeom>
          <a:noFill/>
          <a:ln w="9525">
            <a:noFill/>
            <a:miter lim="800000"/>
            <a:headEnd/>
            <a:tailEnd/>
          </a:ln>
        </p:spPr>
      </p:pic>
      <p:sp>
        <p:nvSpPr>
          <p:cNvPr id="9" name="8 Rectángulo"/>
          <p:cNvSpPr>
            <a:spLocks noChangeArrowheads="1"/>
          </p:cNvSpPr>
          <p:nvPr/>
        </p:nvSpPr>
        <p:spPr bwMode="auto">
          <a:xfrm>
            <a:off x="539750" y="1484313"/>
            <a:ext cx="7920038" cy="3384550"/>
          </a:xfrm>
          <a:prstGeom prst="rect">
            <a:avLst/>
          </a:prstGeom>
          <a:noFill/>
          <a:ln w="9525">
            <a:noFill/>
            <a:miter lim="800000"/>
            <a:headEnd/>
            <a:tailEnd/>
          </a:ln>
        </p:spPr>
        <p:txBody>
          <a:bodyPr/>
          <a:lstStyle/>
          <a:p>
            <a:pPr marL="342900" indent="-342900">
              <a:spcBef>
                <a:spcPts val="600"/>
              </a:spcBef>
              <a:spcAft>
                <a:spcPts val="600"/>
              </a:spcAft>
              <a:buClr>
                <a:schemeClr val="tx2"/>
              </a:buClr>
              <a:buSzPct val="70000"/>
            </a:pPr>
            <a:endParaRPr lang="en-US" sz="2000" dirty="0">
              <a:latin typeface="Arial" charset="0"/>
            </a:endParaRPr>
          </a:p>
          <a:p>
            <a:pPr marL="342900" indent="-342900">
              <a:spcBef>
                <a:spcPts val="600"/>
              </a:spcBef>
              <a:spcAft>
                <a:spcPts val="600"/>
              </a:spcAft>
              <a:buClr>
                <a:schemeClr val="tx2"/>
              </a:buClr>
              <a:buSzPct val="70000"/>
              <a:buFont typeface="Wingdings" pitchFamily="-65" charset="2"/>
              <a:buChar char="§"/>
            </a:pPr>
            <a:r>
              <a:rPr lang="en-US" sz="2000" dirty="0">
                <a:latin typeface="Arial" charset="0"/>
              </a:rPr>
              <a:t>All major guidelines recommend early diagnosis of symptomatic disease – the most recent being the UK NICE guidelines 3 state: </a:t>
            </a:r>
          </a:p>
          <a:p>
            <a:pPr marL="342900" indent="-342900">
              <a:spcBef>
                <a:spcPts val="600"/>
              </a:spcBef>
              <a:spcAft>
                <a:spcPts val="600"/>
              </a:spcAft>
              <a:buClr>
                <a:schemeClr val="tx2"/>
              </a:buClr>
              <a:buSzPct val="70000"/>
            </a:pPr>
            <a:r>
              <a:rPr lang="en-US" sz="2000" dirty="0">
                <a:latin typeface="Arial" charset="0"/>
              </a:rPr>
              <a:t>	</a:t>
            </a:r>
            <a:r>
              <a:rPr lang="en-US" sz="2000" i="1" dirty="0">
                <a:latin typeface="Arial" charset="0"/>
              </a:rPr>
              <a:t>“Spirometry should be performed in patients who are over 35, current or ex-smokers, and have a chronic cough. Spirometry should be considered in patients with chronic bronchitis. A significant proportion of these will go on to develop airflow limitation.”</a:t>
            </a:r>
          </a:p>
          <a:p>
            <a:pPr marL="342900" indent="-342900">
              <a:spcBef>
                <a:spcPts val="600"/>
              </a:spcBef>
              <a:spcAft>
                <a:spcPts val="600"/>
              </a:spcAft>
              <a:buClr>
                <a:schemeClr val="tx2"/>
              </a:buClr>
              <a:buSzPct val="70000"/>
              <a:buFont typeface="Wingdings" pitchFamily="-65" charset="2"/>
              <a:buChar char="§"/>
            </a:pPr>
            <a:endParaRPr lang="en-US" sz="2000" dirty="0">
              <a:latin typeface="Arial" charset="0"/>
            </a:endParaRPr>
          </a:p>
          <a:p>
            <a:pPr marL="342900" indent="-342900">
              <a:spcBef>
                <a:spcPts val="600"/>
              </a:spcBef>
              <a:spcAft>
                <a:spcPts val="600"/>
              </a:spcAft>
              <a:buClr>
                <a:schemeClr val="tx2"/>
              </a:buClr>
              <a:buSzPct val="70000"/>
              <a:buFont typeface="Wingdings" pitchFamily="-65" charset="2"/>
              <a:buChar char="§"/>
            </a:pPr>
            <a:r>
              <a:rPr lang="en-US" sz="2000" b="1" dirty="0">
                <a:latin typeface="Arial" charset="0"/>
              </a:rPr>
              <a:t>The health care worker must suspect the possible diagnosis from symptoms and risk factors (not only smoking), consider screening with questionnaires or mini-</a:t>
            </a:r>
            <a:r>
              <a:rPr lang="en-US" sz="2000" b="1" dirty="0" err="1">
                <a:latin typeface="Arial" charset="0"/>
              </a:rPr>
              <a:t>spirometers</a:t>
            </a:r>
            <a:r>
              <a:rPr lang="en-US" sz="2000" b="1" dirty="0">
                <a:latin typeface="Arial" charset="0"/>
              </a:rPr>
              <a:t>, and offer proper spirometry to confirm the diagnosis.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
        <p:nvSpPr>
          <p:cNvPr id="31" name="Rectangle 2"/>
          <p:cNvSpPr txBox="1">
            <a:spLocks noChangeArrowheads="1"/>
          </p:cNvSpPr>
          <p:nvPr/>
        </p:nvSpPr>
        <p:spPr bwMode="auto">
          <a:xfrm>
            <a:off x="539750" y="116632"/>
            <a:ext cx="7488634" cy="793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400" dirty="0" smtClean="0">
                <a:solidFill>
                  <a:schemeClr val="accent5">
                    <a:lumMod val="25000"/>
                  </a:schemeClr>
                </a:solidFill>
                <a:latin typeface="Tahoma" pitchFamily="34" charset="0"/>
                <a:cs typeface="+mj-cs"/>
              </a:rPr>
              <a:t>The challenge of early detection</a:t>
            </a:r>
            <a:endParaRPr lang="en-US" sz="4400" dirty="0" smtClean="0">
              <a:solidFill>
                <a:schemeClr val="accent5">
                  <a:lumMod val="25000"/>
                </a:schemeClr>
              </a:solidFill>
              <a:latin typeface="Tahoma" pitchFamily="34" charset="0"/>
              <a:cs typeface="+mj-cs"/>
            </a:endParaRPr>
          </a:p>
        </p:txBody>
      </p:sp>
      <p:sp>
        <p:nvSpPr>
          <p:cNvPr id="30" name="Rectangle 5"/>
          <p:cNvSpPr>
            <a:spLocks noChangeArrowheads="1"/>
          </p:cNvSpPr>
          <p:nvPr/>
        </p:nvSpPr>
        <p:spPr bwMode="auto">
          <a:xfrm>
            <a:off x="2941045" y="1764592"/>
            <a:ext cx="1743611" cy="4408326"/>
          </a:xfrm>
          <a:prstGeom prst="rect">
            <a:avLst/>
          </a:prstGeom>
          <a:solidFill>
            <a:srgbClr val="FFCCCC"/>
          </a:solidFill>
          <a:ln w="19050">
            <a:solidFill>
              <a:srgbClr val="000000"/>
            </a:solidFill>
            <a:miter lim="800000"/>
            <a:headEnd/>
            <a:tailEnd/>
          </a:ln>
        </p:spPr>
        <p:txBody>
          <a:bodyPr anchor="ctr"/>
          <a:lstStyle/>
          <a:p>
            <a:endParaRPr lang="es-ES">
              <a:cs typeface="Arial" pitchFamily="34" charset="0"/>
            </a:endParaRPr>
          </a:p>
        </p:txBody>
      </p:sp>
      <p:sp>
        <p:nvSpPr>
          <p:cNvPr id="32" name="AutoShape 7"/>
          <p:cNvSpPr>
            <a:spLocks noChangeArrowheads="1"/>
          </p:cNvSpPr>
          <p:nvPr/>
        </p:nvSpPr>
        <p:spPr bwMode="auto">
          <a:xfrm rot="10812373" flipV="1">
            <a:off x="2938925" y="2244859"/>
            <a:ext cx="5952656" cy="510009"/>
          </a:xfrm>
          <a:prstGeom prst="rtTriangle">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3" name="AutoShape 8"/>
          <p:cNvSpPr>
            <a:spLocks noChangeArrowheads="1"/>
          </p:cNvSpPr>
          <p:nvPr/>
        </p:nvSpPr>
        <p:spPr bwMode="auto">
          <a:xfrm rot="10800000" flipV="1">
            <a:off x="6023368" y="4482068"/>
            <a:ext cx="2868214" cy="664223"/>
          </a:xfrm>
          <a:prstGeom prst="rtTriangle">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4" name="AutoShape 9"/>
          <p:cNvSpPr>
            <a:spLocks noChangeArrowheads="1"/>
          </p:cNvSpPr>
          <p:nvPr/>
        </p:nvSpPr>
        <p:spPr bwMode="auto">
          <a:xfrm rot="10800000" flipV="1">
            <a:off x="4647558" y="5558263"/>
            <a:ext cx="4244024" cy="605842"/>
          </a:xfrm>
          <a:prstGeom prst="rtTriangle">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5" name="Line 10"/>
          <p:cNvSpPr>
            <a:spLocks noChangeShapeType="1"/>
          </p:cNvSpPr>
          <p:nvPr/>
        </p:nvSpPr>
        <p:spPr bwMode="auto">
          <a:xfrm>
            <a:off x="2941045" y="3877327"/>
            <a:ext cx="5930398" cy="0"/>
          </a:xfrm>
          <a:prstGeom prst="line">
            <a:avLst/>
          </a:prstGeom>
          <a:noFill/>
          <a:ln w="25400">
            <a:solidFill>
              <a:srgbClr val="000000"/>
            </a:solidFill>
            <a:round/>
            <a:headEnd/>
            <a:tailEnd/>
          </a:ln>
        </p:spPr>
        <p:txBody>
          <a:bodyPr/>
          <a:lstStyle/>
          <a:p>
            <a:endParaRPr lang="en-US"/>
          </a:p>
        </p:txBody>
      </p:sp>
      <p:sp>
        <p:nvSpPr>
          <p:cNvPr id="36" name="Line 11"/>
          <p:cNvSpPr>
            <a:spLocks noChangeShapeType="1"/>
          </p:cNvSpPr>
          <p:nvPr/>
        </p:nvSpPr>
        <p:spPr bwMode="auto">
          <a:xfrm>
            <a:off x="2939985" y="5135275"/>
            <a:ext cx="5931457" cy="11015"/>
          </a:xfrm>
          <a:prstGeom prst="line">
            <a:avLst/>
          </a:prstGeom>
          <a:noFill/>
          <a:ln w="25400">
            <a:solidFill>
              <a:srgbClr val="000000"/>
            </a:solidFill>
            <a:round/>
            <a:headEnd/>
            <a:tailEnd/>
          </a:ln>
        </p:spPr>
        <p:txBody>
          <a:bodyPr/>
          <a:lstStyle/>
          <a:p>
            <a:endParaRPr lang="en-US"/>
          </a:p>
        </p:txBody>
      </p:sp>
      <p:sp>
        <p:nvSpPr>
          <p:cNvPr id="37" name="AutoShape 12"/>
          <p:cNvSpPr>
            <a:spLocks noChangeArrowheads="1"/>
          </p:cNvSpPr>
          <p:nvPr/>
        </p:nvSpPr>
        <p:spPr bwMode="auto">
          <a:xfrm>
            <a:off x="3232530"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8" name="AutoShape 13"/>
          <p:cNvSpPr>
            <a:spLocks noChangeArrowheads="1"/>
          </p:cNvSpPr>
          <p:nvPr/>
        </p:nvSpPr>
        <p:spPr bwMode="auto">
          <a:xfrm>
            <a:off x="4162103"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9" name="AutoShape 14"/>
          <p:cNvSpPr>
            <a:spLocks noChangeArrowheads="1"/>
          </p:cNvSpPr>
          <p:nvPr/>
        </p:nvSpPr>
        <p:spPr bwMode="auto">
          <a:xfrm>
            <a:off x="5208269"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0" name="AutoShape 15"/>
          <p:cNvSpPr>
            <a:spLocks noChangeArrowheads="1"/>
          </p:cNvSpPr>
          <p:nvPr/>
        </p:nvSpPr>
        <p:spPr bwMode="auto">
          <a:xfrm>
            <a:off x="5848477"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1" name="AutoShape 16"/>
          <p:cNvSpPr>
            <a:spLocks noChangeArrowheads="1"/>
          </p:cNvSpPr>
          <p:nvPr/>
        </p:nvSpPr>
        <p:spPr bwMode="auto">
          <a:xfrm>
            <a:off x="6372090"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2" name="AutoShape 17"/>
          <p:cNvSpPr>
            <a:spLocks noChangeArrowheads="1"/>
          </p:cNvSpPr>
          <p:nvPr/>
        </p:nvSpPr>
        <p:spPr bwMode="auto">
          <a:xfrm>
            <a:off x="6836346"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3" name="AutoShape 18"/>
          <p:cNvSpPr>
            <a:spLocks noChangeArrowheads="1"/>
          </p:cNvSpPr>
          <p:nvPr/>
        </p:nvSpPr>
        <p:spPr bwMode="auto">
          <a:xfrm>
            <a:off x="7244426"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4" name="AutoShape 19"/>
          <p:cNvSpPr>
            <a:spLocks noChangeArrowheads="1"/>
          </p:cNvSpPr>
          <p:nvPr/>
        </p:nvSpPr>
        <p:spPr bwMode="auto">
          <a:xfrm>
            <a:off x="7534851"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5" name="AutoShape 20"/>
          <p:cNvSpPr>
            <a:spLocks noChangeArrowheads="1"/>
          </p:cNvSpPr>
          <p:nvPr/>
        </p:nvSpPr>
        <p:spPr bwMode="auto">
          <a:xfrm>
            <a:off x="7884633"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6" name="AutoShape 21"/>
          <p:cNvSpPr>
            <a:spLocks noChangeArrowheads="1"/>
          </p:cNvSpPr>
          <p:nvPr/>
        </p:nvSpPr>
        <p:spPr bwMode="auto">
          <a:xfrm>
            <a:off x="8115701"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7" name="AutoShape 22"/>
          <p:cNvSpPr>
            <a:spLocks noChangeArrowheads="1"/>
          </p:cNvSpPr>
          <p:nvPr/>
        </p:nvSpPr>
        <p:spPr bwMode="auto">
          <a:xfrm>
            <a:off x="8347829"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8" name="AutoShape 23"/>
          <p:cNvSpPr>
            <a:spLocks noChangeArrowheads="1"/>
          </p:cNvSpPr>
          <p:nvPr/>
        </p:nvSpPr>
        <p:spPr bwMode="auto">
          <a:xfrm>
            <a:off x="8465483"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9" name="AutoShape 24"/>
          <p:cNvSpPr>
            <a:spLocks noChangeArrowheads="1"/>
          </p:cNvSpPr>
          <p:nvPr/>
        </p:nvSpPr>
        <p:spPr bwMode="auto">
          <a:xfrm>
            <a:off x="8639314"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50" name="Rectangle 26"/>
          <p:cNvSpPr>
            <a:spLocks noChangeArrowheads="1"/>
          </p:cNvSpPr>
          <p:nvPr/>
        </p:nvSpPr>
        <p:spPr bwMode="auto">
          <a:xfrm>
            <a:off x="-240034" y="2298543"/>
            <a:ext cx="3003470" cy="3938769"/>
          </a:xfrm>
          <a:prstGeom prst="rect">
            <a:avLst/>
          </a:prstGeom>
          <a:noFill/>
          <a:ln w="9525">
            <a:noFill/>
            <a:miter lim="800000"/>
            <a:headEnd/>
            <a:tailEnd/>
          </a:ln>
        </p:spPr>
        <p:txBody>
          <a:bodyPr lIns="44242" tIns="22122" rIns="44242" bIns="22122"/>
          <a:lstStyle/>
          <a:p>
            <a:pPr lvl="1" algn="r"/>
            <a:r>
              <a:rPr lang="en-US" altLang="ja-JP" sz="2000" b="1" dirty="0" smtClean="0">
                <a:solidFill>
                  <a:schemeClr val="accent3">
                    <a:lumMod val="75000"/>
                  </a:schemeClr>
                </a:solidFill>
                <a:latin typeface="+mn-lt"/>
                <a:ea typeface="MS Mincho" pitchFamily="49" charset="-128"/>
                <a:cs typeface="Arial" pitchFamily="34" charset="0"/>
              </a:rPr>
              <a:t>Pulmonary damage</a:t>
            </a:r>
            <a:endParaRPr lang="en-US" altLang="ja-JP" sz="2000" b="1" dirty="0">
              <a:solidFill>
                <a:schemeClr val="accent3">
                  <a:lumMod val="75000"/>
                </a:schemeClr>
              </a:solidFill>
              <a:latin typeface="+mn-lt"/>
              <a:ea typeface="MS Mincho" pitchFamily="49" charset="-128"/>
              <a:cs typeface="Arial" pitchFamily="34" charset="0"/>
            </a:endParaRPr>
          </a:p>
          <a:p>
            <a:pPr lvl="1" algn="r"/>
            <a:endParaRPr lang="en-US" altLang="ja-JP" sz="3600" b="1" dirty="0">
              <a:solidFill>
                <a:schemeClr val="accent3">
                  <a:lumMod val="75000"/>
                </a:schemeClr>
              </a:solidFill>
              <a:latin typeface="+mn-lt"/>
              <a:ea typeface="MS Mincho" pitchFamily="49" charset="-128"/>
              <a:cs typeface="Arial" pitchFamily="34" charset="0"/>
            </a:endParaRPr>
          </a:p>
          <a:p>
            <a:pPr lvl="1" algn="r"/>
            <a:r>
              <a:rPr lang="en-US" altLang="ja-JP" sz="2000" b="1" dirty="0">
                <a:solidFill>
                  <a:schemeClr val="accent3">
                    <a:lumMod val="75000"/>
                  </a:schemeClr>
                </a:solidFill>
                <a:latin typeface="+mn-lt"/>
                <a:ea typeface="MS Mincho" pitchFamily="49" charset="-128"/>
                <a:cs typeface="Arial" pitchFamily="34" charset="0"/>
              </a:rPr>
              <a:t> </a:t>
            </a:r>
            <a:r>
              <a:rPr lang="en-US" altLang="ja-JP" sz="2000" b="1" dirty="0" err="1" smtClean="0">
                <a:solidFill>
                  <a:schemeClr val="accent3">
                    <a:lumMod val="75000"/>
                  </a:schemeClr>
                </a:solidFill>
                <a:latin typeface="+mn-lt"/>
                <a:ea typeface="MS Mincho" pitchFamily="49" charset="-128"/>
                <a:cs typeface="Arial" pitchFamily="34" charset="0"/>
              </a:rPr>
              <a:t>Intermitent</a:t>
            </a:r>
            <a:r>
              <a:rPr lang="en-US" altLang="ja-JP" sz="2000" b="1" dirty="0" smtClean="0">
                <a:solidFill>
                  <a:schemeClr val="accent3">
                    <a:lumMod val="75000"/>
                  </a:schemeClr>
                </a:solidFill>
                <a:latin typeface="+mn-lt"/>
                <a:ea typeface="MS Mincho" pitchFamily="49" charset="-128"/>
                <a:cs typeface="Arial" pitchFamily="34" charset="0"/>
              </a:rPr>
              <a:t> symptoms</a:t>
            </a:r>
            <a:endParaRPr lang="en-US" altLang="ja-JP" sz="2400" b="1" dirty="0">
              <a:solidFill>
                <a:schemeClr val="accent3">
                  <a:lumMod val="75000"/>
                </a:schemeClr>
              </a:solidFill>
              <a:latin typeface="+mn-lt"/>
              <a:ea typeface="MS Mincho" pitchFamily="49" charset="-128"/>
              <a:cs typeface="Arial" pitchFamily="34" charset="0"/>
            </a:endParaRPr>
          </a:p>
          <a:p>
            <a:pPr lvl="1" algn="r"/>
            <a:endParaRPr lang="en-US" altLang="ja-JP" sz="3600" b="1" dirty="0">
              <a:solidFill>
                <a:schemeClr val="accent3">
                  <a:lumMod val="75000"/>
                </a:schemeClr>
              </a:solidFill>
              <a:latin typeface="+mn-lt"/>
              <a:ea typeface="MS Mincho" pitchFamily="49" charset="-128"/>
              <a:cs typeface="Arial" pitchFamily="34" charset="0"/>
            </a:endParaRPr>
          </a:p>
          <a:p>
            <a:pPr lvl="1" algn="r"/>
            <a:endParaRPr lang="en-US" altLang="ja-JP" sz="100" b="1" dirty="0">
              <a:solidFill>
                <a:schemeClr val="accent3">
                  <a:lumMod val="75000"/>
                </a:schemeClr>
              </a:solidFill>
              <a:latin typeface="+mn-lt"/>
              <a:ea typeface="MS Mincho" pitchFamily="49" charset="-128"/>
              <a:cs typeface="Arial" pitchFamily="34" charset="0"/>
            </a:endParaRPr>
          </a:p>
          <a:p>
            <a:pPr lvl="1" algn="r"/>
            <a:r>
              <a:rPr lang="en-US" altLang="ja-JP" sz="2000" b="1" dirty="0">
                <a:solidFill>
                  <a:schemeClr val="accent3">
                    <a:lumMod val="75000"/>
                  </a:schemeClr>
                </a:solidFill>
                <a:latin typeface="+mn-lt"/>
                <a:ea typeface="MS Mincho" pitchFamily="49" charset="-128"/>
                <a:cs typeface="Arial" pitchFamily="34" charset="0"/>
              </a:rPr>
              <a:t> </a:t>
            </a:r>
            <a:endParaRPr lang="en-US" altLang="ja-JP" sz="2000" b="1" dirty="0" smtClean="0">
              <a:solidFill>
                <a:schemeClr val="accent3">
                  <a:lumMod val="75000"/>
                </a:schemeClr>
              </a:solidFill>
              <a:latin typeface="+mn-lt"/>
              <a:ea typeface="MS Mincho" pitchFamily="49" charset="-128"/>
              <a:cs typeface="Arial" pitchFamily="34" charset="0"/>
            </a:endParaRPr>
          </a:p>
          <a:p>
            <a:pPr lvl="1" algn="r"/>
            <a:r>
              <a:rPr lang="en-US" altLang="ja-JP" sz="2000" b="1" dirty="0" smtClean="0">
                <a:solidFill>
                  <a:schemeClr val="accent3">
                    <a:lumMod val="75000"/>
                  </a:schemeClr>
                </a:solidFill>
                <a:latin typeface="+mn-lt"/>
                <a:ea typeface="MS Mincho" pitchFamily="49" charset="-128"/>
                <a:cs typeface="Arial" pitchFamily="34" charset="0"/>
              </a:rPr>
              <a:t>Breathlessness</a:t>
            </a:r>
            <a:endParaRPr lang="en-US" altLang="ja-JP" sz="2000" b="1" dirty="0">
              <a:solidFill>
                <a:schemeClr val="accent3">
                  <a:lumMod val="75000"/>
                </a:schemeClr>
              </a:solidFill>
              <a:latin typeface="+mn-lt"/>
              <a:ea typeface="MS Mincho" pitchFamily="49" charset="-128"/>
              <a:cs typeface="Arial" pitchFamily="34" charset="0"/>
            </a:endParaRPr>
          </a:p>
          <a:p>
            <a:pPr lvl="1" algn="r"/>
            <a:endParaRPr lang="en-US" altLang="ja-JP" sz="2800" b="1" dirty="0">
              <a:solidFill>
                <a:schemeClr val="accent3">
                  <a:lumMod val="75000"/>
                </a:schemeClr>
              </a:solidFill>
              <a:latin typeface="+mn-lt"/>
              <a:ea typeface="MS Mincho" pitchFamily="49" charset="-128"/>
              <a:cs typeface="Arial" pitchFamily="34" charset="0"/>
            </a:endParaRPr>
          </a:p>
          <a:p>
            <a:pPr algn="r"/>
            <a:r>
              <a:rPr lang="en-US" altLang="ja-JP" sz="2400" b="1" dirty="0">
                <a:solidFill>
                  <a:schemeClr val="accent3">
                    <a:lumMod val="75000"/>
                  </a:schemeClr>
                </a:solidFill>
                <a:latin typeface="+mn-lt"/>
                <a:ea typeface="MS Mincho" pitchFamily="49" charset="-128"/>
                <a:cs typeface="Arial" pitchFamily="34" charset="0"/>
              </a:rPr>
              <a:t>    </a:t>
            </a:r>
            <a:endParaRPr lang="en-US" altLang="ja-JP" sz="2400" b="1" dirty="0" smtClean="0">
              <a:solidFill>
                <a:schemeClr val="accent3">
                  <a:lumMod val="75000"/>
                </a:schemeClr>
              </a:solidFill>
              <a:latin typeface="+mn-lt"/>
              <a:ea typeface="MS Mincho" pitchFamily="49" charset="-128"/>
              <a:cs typeface="Arial" pitchFamily="34" charset="0"/>
            </a:endParaRPr>
          </a:p>
          <a:p>
            <a:pPr algn="r"/>
            <a:r>
              <a:rPr lang="en-US" altLang="ja-JP" b="1" dirty="0" smtClean="0">
                <a:solidFill>
                  <a:schemeClr val="accent3">
                    <a:lumMod val="75000"/>
                  </a:schemeClr>
                </a:solidFill>
                <a:latin typeface="+mn-lt"/>
                <a:ea typeface="MS Mincho" pitchFamily="49" charset="-128"/>
                <a:cs typeface="Arial" pitchFamily="34" charset="0"/>
              </a:rPr>
              <a:t>	</a:t>
            </a:r>
            <a:r>
              <a:rPr lang="en-US" altLang="ja-JP" sz="2000" b="1" dirty="0" smtClean="0">
                <a:solidFill>
                  <a:schemeClr val="accent3">
                    <a:lumMod val="75000"/>
                  </a:schemeClr>
                </a:solidFill>
                <a:latin typeface="+mn-lt"/>
                <a:ea typeface="MS Mincho" pitchFamily="49" charset="-128"/>
                <a:cs typeface="Arial" pitchFamily="34" charset="0"/>
              </a:rPr>
              <a:t>Obstruction</a:t>
            </a:r>
            <a:endParaRPr lang="en-US" sz="3600" b="1" dirty="0">
              <a:solidFill>
                <a:schemeClr val="accent3">
                  <a:lumMod val="75000"/>
                </a:schemeClr>
              </a:solidFill>
              <a:latin typeface="+mn-lt"/>
              <a:cs typeface="Arial" pitchFamily="34" charset="0"/>
            </a:endParaRPr>
          </a:p>
        </p:txBody>
      </p:sp>
      <p:sp>
        <p:nvSpPr>
          <p:cNvPr id="51" name="Rectangle 4"/>
          <p:cNvSpPr>
            <a:spLocks noChangeArrowheads="1"/>
          </p:cNvSpPr>
          <p:nvPr/>
        </p:nvSpPr>
        <p:spPr bwMode="auto">
          <a:xfrm>
            <a:off x="4681898" y="1763556"/>
            <a:ext cx="2024062" cy="4400550"/>
          </a:xfrm>
          <a:prstGeom prst="rect">
            <a:avLst/>
          </a:prstGeom>
          <a:solidFill>
            <a:srgbClr val="FFC000">
              <a:alpha val="38823"/>
            </a:srgbClr>
          </a:solidFill>
          <a:ln w="9525">
            <a:noFill/>
            <a:miter lim="800000"/>
            <a:headEnd/>
            <a:tailEnd/>
          </a:ln>
        </p:spPr>
        <p:txBody>
          <a:bodyPr wrap="none" anchor="ctr"/>
          <a:lstStyle/>
          <a:p>
            <a:endParaRPr lang="en-US"/>
          </a:p>
        </p:txBody>
      </p:sp>
      <p:sp>
        <p:nvSpPr>
          <p:cNvPr id="52" name="Rectangle 4"/>
          <p:cNvSpPr>
            <a:spLocks noChangeArrowheads="1"/>
          </p:cNvSpPr>
          <p:nvPr/>
        </p:nvSpPr>
        <p:spPr bwMode="auto">
          <a:xfrm>
            <a:off x="6708718" y="1737636"/>
            <a:ext cx="2162724" cy="4400550"/>
          </a:xfrm>
          <a:prstGeom prst="rect">
            <a:avLst/>
          </a:prstGeom>
          <a:solidFill>
            <a:srgbClr val="FAF532">
              <a:alpha val="30980"/>
            </a:srgb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1"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Title 1"/>
          <p:cNvSpPr>
            <a:spLocks noGrp="1"/>
          </p:cNvSpPr>
          <p:nvPr>
            <p:ph type="title"/>
          </p:nvPr>
        </p:nvSpPr>
        <p:spPr>
          <a:xfrm>
            <a:off x="915367" y="260648"/>
            <a:ext cx="7185025" cy="762000"/>
          </a:xfrm>
        </p:spPr>
        <p:txBody>
          <a:bodyPr/>
          <a:lstStyle/>
          <a:p>
            <a:pPr eaLnBrk="1" hangingPunct="1"/>
            <a:r>
              <a:rPr lang="es-ES" sz="4400" b="0" kern="1200" dirty="0" err="1" smtClean="0">
                <a:solidFill>
                  <a:schemeClr val="accent5">
                    <a:lumMod val="25000"/>
                  </a:schemeClr>
                </a:solidFill>
                <a:latin typeface="Tahoma" pitchFamily="34" charset="0"/>
              </a:rPr>
              <a:t>Conclusions</a:t>
            </a:r>
            <a:r>
              <a:rPr lang="es-ES" sz="4400" kern="1200" dirty="0" smtClean="0">
                <a:solidFill>
                  <a:schemeClr val="accent5">
                    <a:lumMod val="25000"/>
                  </a:schemeClr>
                </a:solidFill>
                <a:latin typeface="Tahoma" pitchFamily="34" charset="0"/>
              </a:rPr>
              <a:t> </a:t>
            </a:r>
            <a:r>
              <a:rPr lang="nb-NO" sz="4400" dirty="0" smtClean="0"/>
              <a:t>  </a:t>
            </a:r>
            <a:r>
              <a:rPr lang="en-GB" sz="3600" dirty="0" smtClean="0"/>
              <a:t/>
            </a:r>
            <a:br>
              <a:rPr lang="en-GB" sz="3600" dirty="0" smtClean="0"/>
            </a:br>
            <a:endParaRPr lang="nb-NO" dirty="0" smtClean="0"/>
          </a:p>
        </p:txBody>
      </p:sp>
      <p:sp>
        <p:nvSpPr>
          <p:cNvPr id="129027" name="Content Placeholder 3"/>
          <p:cNvSpPr>
            <a:spLocks noGrp="1"/>
          </p:cNvSpPr>
          <p:nvPr>
            <p:ph idx="1"/>
          </p:nvPr>
        </p:nvSpPr>
        <p:spPr>
          <a:xfrm>
            <a:off x="358774" y="1052736"/>
            <a:ext cx="8173665" cy="3830638"/>
          </a:xfrm>
        </p:spPr>
        <p:txBody>
          <a:bodyPr/>
          <a:lstStyle/>
          <a:p>
            <a:pPr marL="365125" indent="-255588" eaLnBrk="1" hangingPunct="1">
              <a:lnSpc>
                <a:spcPct val="80000"/>
              </a:lnSpc>
              <a:buFont typeface="Wingdings" pitchFamily="-65" charset="2"/>
              <a:buChar char="§"/>
            </a:pPr>
            <a:endParaRPr lang="en-GB" sz="1800" dirty="0" smtClean="0"/>
          </a:p>
          <a:p>
            <a:pPr marL="365125" indent="-255588" eaLnBrk="1" hangingPunct="1">
              <a:lnSpc>
                <a:spcPct val="80000"/>
              </a:lnSpc>
              <a:buFont typeface="Wingdings" pitchFamily="-65" charset="2"/>
              <a:buChar char="§"/>
            </a:pPr>
            <a:r>
              <a:rPr lang="en-GB" sz="2000" dirty="0" smtClean="0"/>
              <a:t>COPD is a slowly progressing disease which is often unrecognised until it is clinically apparent and moderately advanced.</a:t>
            </a:r>
          </a:p>
          <a:p>
            <a:pPr marL="365125" indent="-255588" eaLnBrk="1" hangingPunct="1">
              <a:lnSpc>
                <a:spcPct val="80000"/>
              </a:lnSpc>
              <a:buFont typeface="Wingdings" pitchFamily="-65" charset="2"/>
              <a:buChar char="§"/>
            </a:pPr>
            <a:endParaRPr lang="en-GB" sz="2000" dirty="0" smtClean="0"/>
          </a:p>
          <a:p>
            <a:pPr marL="365125" indent="-255588" eaLnBrk="1" hangingPunct="1">
              <a:lnSpc>
                <a:spcPct val="80000"/>
              </a:lnSpc>
              <a:buFont typeface="Wingdings" pitchFamily="-65" charset="2"/>
              <a:buChar char="§"/>
            </a:pPr>
            <a:r>
              <a:rPr lang="en-GB" sz="2000" dirty="0" smtClean="0"/>
              <a:t>What to look for: Fatigue, dyspnoea, “smokers cough”, chronic cough, sputum production, wheezing                     </a:t>
            </a:r>
          </a:p>
          <a:p>
            <a:pPr marL="365125" indent="-255588" eaLnBrk="1" hangingPunct="1">
              <a:lnSpc>
                <a:spcPct val="80000"/>
              </a:lnSpc>
              <a:buFont typeface="Times" pitchFamily="-65" charset="0"/>
              <a:buNone/>
            </a:pPr>
            <a:r>
              <a:rPr lang="en-GB" sz="2000" dirty="0" smtClean="0"/>
              <a:t>	   - people do not see the doctor for this</a:t>
            </a:r>
          </a:p>
          <a:p>
            <a:pPr marL="365125" indent="-255588" eaLnBrk="1" hangingPunct="1">
              <a:lnSpc>
                <a:spcPct val="80000"/>
              </a:lnSpc>
              <a:buFont typeface="Wingdings" pitchFamily="-65" charset="2"/>
              <a:buChar char="§"/>
            </a:pPr>
            <a:endParaRPr lang="en-GB" sz="2000" dirty="0" smtClean="0"/>
          </a:p>
          <a:p>
            <a:pPr marL="365125" indent="-255588" eaLnBrk="1" hangingPunct="1">
              <a:lnSpc>
                <a:spcPct val="80000"/>
              </a:lnSpc>
              <a:buFont typeface="Wingdings" pitchFamily="-65" charset="2"/>
              <a:buChar char="§"/>
            </a:pPr>
            <a:r>
              <a:rPr lang="en-GB" sz="2000" dirty="0" smtClean="0"/>
              <a:t>We need a </a:t>
            </a:r>
            <a:r>
              <a:rPr lang="en-GB" sz="2000" dirty="0" err="1" smtClean="0"/>
              <a:t>Spirometer</a:t>
            </a:r>
            <a:r>
              <a:rPr lang="en-GB" sz="2000" dirty="0" smtClean="0"/>
              <a:t> to confirm the diagnosis and assess severity</a:t>
            </a:r>
          </a:p>
          <a:p>
            <a:pPr marL="365125" indent="-255588" eaLnBrk="1" hangingPunct="1">
              <a:lnSpc>
                <a:spcPct val="80000"/>
              </a:lnSpc>
              <a:buFont typeface="Wingdings" pitchFamily="-65" charset="2"/>
              <a:buChar char="§"/>
            </a:pPr>
            <a:endParaRPr lang="en-GB" sz="2000" dirty="0" smtClean="0"/>
          </a:p>
          <a:p>
            <a:pPr marL="365125" indent="-255588" eaLnBrk="1" hangingPunct="1">
              <a:lnSpc>
                <a:spcPct val="80000"/>
              </a:lnSpc>
              <a:buFont typeface="Wingdings" pitchFamily="-65" charset="2"/>
              <a:buChar char="§"/>
            </a:pPr>
            <a:r>
              <a:rPr lang="en-US" sz="2000" dirty="0" smtClean="0"/>
              <a:t>The public health message is that chronic cough and sputum are not normal - their presence should trigger a search for underlying cause(s).</a:t>
            </a:r>
          </a:p>
          <a:p>
            <a:pPr marL="365125" indent="-255588" eaLnBrk="1" hangingPunct="1">
              <a:lnSpc>
                <a:spcPct val="80000"/>
              </a:lnSpc>
              <a:buFont typeface="Wingdings" pitchFamily="-65" charset="2"/>
              <a:buChar char="§"/>
            </a:pPr>
            <a:endParaRPr lang="en-US" sz="1800" dirty="0" smtClean="0"/>
          </a:p>
          <a:p>
            <a:pPr marL="365125" indent="-255588" eaLnBrk="1" hangingPunct="1">
              <a:lnSpc>
                <a:spcPct val="80000"/>
              </a:lnSpc>
              <a:buFont typeface="Wingdings" pitchFamily="-65" charset="2"/>
              <a:buChar char="§"/>
            </a:pPr>
            <a:r>
              <a:rPr lang="en-US" sz="2000" dirty="0" smtClean="0"/>
              <a:t>Early intervention will help to preserve lung function which in turn will reduce the risk of COPD exacerbations</a:t>
            </a:r>
          </a:p>
          <a:p>
            <a:pPr marL="365125" indent="-255588" eaLnBrk="1" hangingPunct="1">
              <a:lnSpc>
                <a:spcPct val="80000"/>
              </a:lnSpc>
              <a:buFont typeface="Wingdings" pitchFamily="-65" charset="2"/>
              <a:buChar char="§"/>
            </a:pPr>
            <a:endParaRPr lang="en-US" sz="2000" dirty="0" smtClean="0">
              <a:solidFill>
                <a:srgbClr val="606060"/>
              </a:solidFill>
            </a:endParaRPr>
          </a:p>
          <a:p>
            <a:pPr marL="365125" indent="-255588" eaLnBrk="1" hangingPunct="1">
              <a:lnSpc>
                <a:spcPct val="80000"/>
              </a:lnSpc>
              <a:buFont typeface="Wingdings" pitchFamily="-65" charset="2"/>
              <a:buChar char="§"/>
            </a:pPr>
            <a:r>
              <a:rPr lang="en-US" sz="2000" dirty="0" smtClean="0"/>
              <a:t>Earlier diagnosis would enable healthcare workers to encourage smoking cessation</a:t>
            </a:r>
            <a:endParaRPr lang="nb-NO" sz="2000" dirty="0" smtClean="0">
              <a:solidFill>
                <a:srgbClr val="606060"/>
              </a:solidFill>
            </a:endParaRPr>
          </a:p>
        </p:txBody>
      </p:sp>
      <p:pic>
        <p:nvPicPr>
          <p:cNvPr id="129028" name="Picture 4"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930910" y="2420888"/>
            <a:ext cx="7529522" cy="2571768"/>
          </a:xfrm>
        </p:spPr>
        <p:txBody>
          <a:bodyPr/>
          <a:lstStyle/>
          <a:p>
            <a:r>
              <a:rPr lang="en-GB" sz="2400" dirty="0" smtClean="0"/>
              <a:t/>
            </a:r>
            <a:br>
              <a:rPr lang="en-GB" sz="2400" dirty="0" smtClean="0"/>
            </a:br>
            <a:r>
              <a:rPr lang="en-GB" sz="3200" dirty="0" smtClean="0"/>
              <a:t/>
            </a:r>
            <a:br>
              <a:rPr lang="en-GB" sz="3200" dirty="0" smtClean="0"/>
            </a:br>
            <a:r>
              <a:rPr lang="en-GB" sz="3200" dirty="0" smtClean="0"/>
              <a:t/>
            </a:r>
            <a:br>
              <a:rPr lang="en-GB" sz="3200" dirty="0" smtClean="0"/>
            </a:br>
            <a:r>
              <a:rPr lang="en-GB" sz="3200" dirty="0" smtClean="0"/>
              <a:t> </a:t>
            </a:r>
            <a:r>
              <a:rPr lang="en-GB" sz="3200" dirty="0" err="1" smtClean="0"/>
              <a:t>Assesment</a:t>
            </a:r>
            <a:r>
              <a:rPr lang="en-GB" sz="3200" dirty="0" smtClean="0"/>
              <a:t> and </a:t>
            </a:r>
            <a:r>
              <a:rPr lang="en-GB" sz="3200" dirty="0" err="1" smtClean="0"/>
              <a:t>clasification</a:t>
            </a:r>
            <a:r>
              <a:rPr lang="en-GB" sz="3200" dirty="0" smtClean="0"/>
              <a:t> of COPD patient </a:t>
            </a:r>
            <a:br>
              <a:rPr lang="en-GB" sz="3200" dirty="0" smtClean="0"/>
            </a:br>
            <a:endParaRPr lang="en-US" sz="3200" dirty="0"/>
          </a:p>
        </p:txBody>
      </p:sp>
      <p:sp>
        <p:nvSpPr>
          <p:cNvPr id="4" name="CasetăText 3"/>
          <p:cNvSpPr txBox="1"/>
          <p:nvPr/>
        </p:nvSpPr>
        <p:spPr>
          <a:xfrm>
            <a:off x="1214414" y="3929066"/>
            <a:ext cx="184731" cy="461665"/>
          </a:xfrm>
          <a:prstGeom prst="rect">
            <a:avLst/>
          </a:prstGeom>
          <a:noFill/>
        </p:spPr>
        <p:txBody>
          <a:bodyPr wrap="none" rtlCol="0">
            <a:spAutoFit/>
          </a:bodyPr>
          <a:lstStyle/>
          <a:p>
            <a:endParaRPr lang="en-US" dirty="0"/>
          </a:p>
        </p:txBody>
      </p:sp>
      <p:sp>
        <p:nvSpPr>
          <p:cNvPr id="5" name="Rectangle 3"/>
          <p:cNvSpPr>
            <a:spLocks noGrp="1" noChangeArrowheads="1"/>
          </p:cNvSpPr>
          <p:nvPr>
            <p:ph type="subTitle" idx="1"/>
          </p:nvPr>
        </p:nvSpPr>
        <p:spPr>
          <a:xfrm>
            <a:off x="1115616" y="5229200"/>
            <a:ext cx="6400800" cy="609600"/>
          </a:xfrm>
        </p:spPr>
        <p:txBody>
          <a:bodyPr/>
          <a:lstStyle/>
          <a:p>
            <a:pPr eaLnBrk="1" hangingPunct="1"/>
            <a:r>
              <a:rPr lang="es-ES" dirty="0" err="1" smtClean="0"/>
              <a:t>Ioanna</a:t>
            </a:r>
            <a:r>
              <a:rPr lang="es-ES" dirty="0" smtClean="0"/>
              <a:t> </a:t>
            </a:r>
            <a:r>
              <a:rPr lang="es-ES" dirty="0" err="1" smtClean="0"/>
              <a:t>Tsiligianni</a:t>
            </a:r>
            <a:r>
              <a:rPr lang="es-ES" dirty="0" smtClean="0"/>
              <a:t> / Miguel Roman </a:t>
            </a:r>
            <a:endParaRPr lang="en-US" dirty="0" smtClean="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endParaRPr lang="en-US" sz="4400"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322" name="Rectangle 1"/>
          <p:cNvSpPr/>
          <p:nvPr/>
        </p:nvSpPr>
        <p:spPr>
          <a:xfrm>
            <a:off x="421704" y="1969090"/>
            <a:ext cx="8686800" cy="4124206"/>
          </a:xfrm>
          <a:prstGeom prst="rect">
            <a:avLst/>
          </a:prstGeom>
        </p:spPr>
        <p:txBody>
          <a:bodyPr>
            <a:spAutoFit/>
          </a:bodyPr>
          <a:lstStyle/>
          <a:p>
            <a:pPr>
              <a:spcBef>
                <a:spcPts val="1200"/>
              </a:spcBef>
              <a:defRPr/>
            </a:pPr>
            <a:r>
              <a:rPr lang="en-US" sz="2800" dirty="0">
                <a:latin typeface="Tahoma"/>
                <a:ea typeface="ＭＳ Ｐゴシック" charset="0"/>
                <a:cs typeface="Tahoma"/>
              </a:rPr>
              <a:t>Determine the severity of the disease, its impact on the patient’s health status and the risk of future events (for example exacerbations) to guide therapy.  Consider the following aspects of the disease separately: </a:t>
            </a:r>
          </a:p>
          <a:p>
            <a:pPr marL="342900" indent="63500">
              <a:spcBef>
                <a:spcPts val="1200"/>
              </a:spcBef>
              <a:buClr>
                <a:srgbClr val="00FF00"/>
              </a:buClr>
              <a:buFont typeface="Wingdings" charset="2"/>
              <a:buChar char="§"/>
              <a:defRPr/>
            </a:pPr>
            <a:r>
              <a:rPr lang="en-US" sz="2800" dirty="0">
                <a:latin typeface="Tahoma"/>
                <a:ea typeface="ＭＳ Ｐゴシック" charset="0"/>
                <a:cs typeface="Tahoma"/>
              </a:rPr>
              <a:t>  </a:t>
            </a:r>
            <a:r>
              <a:rPr lang="en-US" sz="2800" dirty="0" smtClean="0">
                <a:latin typeface="Tahoma"/>
                <a:ea typeface="ＭＳ Ｐゴシック" charset="0"/>
                <a:cs typeface="Tahoma"/>
              </a:rPr>
              <a:t>severity </a:t>
            </a:r>
            <a:r>
              <a:rPr lang="en-US" sz="2800" dirty="0">
                <a:latin typeface="Tahoma"/>
                <a:ea typeface="ＭＳ Ｐゴシック" charset="0"/>
                <a:cs typeface="Tahoma"/>
              </a:rPr>
              <a:t>of the </a:t>
            </a:r>
            <a:r>
              <a:rPr lang="en-US" sz="2800" dirty="0" err="1">
                <a:latin typeface="Tahoma"/>
                <a:ea typeface="ＭＳ Ｐゴシック" charset="0"/>
                <a:cs typeface="Tahoma"/>
              </a:rPr>
              <a:t>spirometric</a:t>
            </a:r>
            <a:r>
              <a:rPr lang="en-US" sz="2800" dirty="0">
                <a:latin typeface="Tahoma"/>
                <a:ea typeface="ＭＳ Ｐゴシック" charset="0"/>
                <a:cs typeface="Tahoma"/>
              </a:rPr>
              <a:t> </a:t>
            </a:r>
            <a:r>
              <a:rPr lang="en-US" sz="2800" dirty="0" smtClean="0">
                <a:latin typeface="Tahoma"/>
                <a:ea typeface="ＭＳ Ｐゴシック" charset="0"/>
                <a:cs typeface="Tahoma"/>
              </a:rPr>
              <a:t>abnormality</a:t>
            </a:r>
          </a:p>
          <a:p>
            <a:pPr marL="342900" indent="-4763">
              <a:buClr>
                <a:srgbClr val="00FF00"/>
              </a:buClr>
              <a:buFont typeface="Wingdings" charset="2"/>
              <a:buChar char="§"/>
              <a:defRPr/>
            </a:pPr>
            <a:r>
              <a:rPr lang="en-US" sz="2800" dirty="0" smtClean="0">
                <a:latin typeface="Tahoma"/>
                <a:ea typeface="ＭＳ Ｐゴシック" charset="0"/>
                <a:cs typeface="Tahoma"/>
              </a:rPr>
              <a:t>  current level of patient’s symptoms</a:t>
            </a:r>
            <a:endParaRPr lang="en-US" sz="2800" dirty="0">
              <a:latin typeface="Tahoma"/>
              <a:ea typeface="ＭＳ Ｐゴシック" charset="0"/>
              <a:cs typeface="Tahoma"/>
            </a:endParaRPr>
          </a:p>
          <a:p>
            <a:pPr marL="342900" indent="-4763">
              <a:buClr>
                <a:srgbClr val="00FF00"/>
              </a:buClr>
              <a:buFont typeface="Wingdings" charset="2"/>
              <a:buChar char="§"/>
              <a:defRPr/>
            </a:pPr>
            <a:r>
              <a:rPr lang="en-US" sz="2800" dirty="0">
                <a:latin typeface="Tahoma"/>
                <a:ea typeface="ＭＳ Ｐゴシック" charset="0"/>
                <a:cs typeface="Tahoma"/>
              </a:rPr>
              <a:t>  frequency of exacerbations </a:t>
            </a:r>
          </a:p>
          <a:p>
            <a:pPr marL="342900" indent="-4763">
              <a:buClr>
                <a:srgbClr val="00FF00"/>
              </a:buClr>
              <a:buFont typeface="Wingdings" charset="2"/>
              <a:buChar char="§"/>
              <a:defRPr/>
            </a:pPr>
            <a:r>
              <a:rPr lang="en-US" sz="2800" dirty="0">
                <a:latin typeface="Tahoma"/>
                <a:ea typeface="ＭＳ Ｐゴシック" charset="0"/>
                <a:cs typeface="Tahoma"/>
              </a:rPr>
              <a:t>  presence of comorbidities.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0"/>
            <a:ext cx="6672262" cy="1500188"/>
          </a:xfrm>
        </p:spPr>
        <p:txBody>
          <a:bodyPr/>
          <a:lstStyle/>
          <a:p>
            <a:pPr eaLnBrk="1" hangingPunct="1"/>
            <a:r>
              <a:rPr lang="en-GB" sz="3600" b="0" dirty="0" smtClean="0">
                <a:solidFill>
                  <a:srgbClr val="000000"/>
                </a:solidFill>
              </a:rPr>
              <a:t>Patients underestimate their condition </a:t>
            </a:r>
          </a:p>
        </p:txBody>
      </p:sp>
      <p:sp>
        <p:nvSpPr>
          <p:cNvPr id="6147" name="Content Placeholder 5"/>
          <p:cNvSpPr>
            <a:spLocks noGrp="1"/>
          </p:cNvSpPr>
          <p:nvPr>
            <p:ph idx="1"/>
          </p:nvPr>
        </p:nvSpPr>
        <p:spPr>
          <a:xfrm>
            <a:off x="357188" y="1117600"/>
            <a:ext cx="8643937" cy="4311650"/>
          </a:xfrm>
        </p:spPr>
        <p:txBody>
          <a:bodyPr/>
          <a:lstStyle/>
          <a:p>
            <a:pPr eaLnBrk="1" hangingPunct="1">
              <a:buFontTx/>
              <a:buNone/>
            </a:pPr>
            <a:r>
              <a:rPr lang="en-AU" sz="2800" dirty="0" smtClean="0">
                <a:latin typeface="Tahoma" pitchFamily="34" charset="0"/>
                <a:ea typeface="Tahoma" pitchFamily="34" charset="0"/>
                <a:cs typeface="Tahoma" pitchFamily="34" charset="0"/>
              </a:rPr>
              <a:t>Data from the Impact of COPD in Europe and North America</a:t>
            </a:r>
          </a:p>
          <a:p>
            <a:pPr eaLnBrk="1" hangingPunct="1">
              <a:spcBef>
                <a:spcPct val="0"/>
              </a:spcBef>
              <a:buFontTx/>
              <a:buNone/>
            </a:pPr>
            <a:r>
              <a:rPr lang="en-AU" sz="2800" dirty="0" smtClean="0">
                <a:latin typeface="Tahoma" pitchFamily="34" charset="0"/>
                <a:ea typeface="Tahoma" pitchFamily="34" charset="0"/>
                <a:cs typeface="Tahoma" pitchFamily="34" charset="0"/>
              </a:rPr>
              <a:t>in 2000 Study</a:t>
            </a:r>
            <a:r>
              <a:rPr lang="en-AU" sz="2800" baseline="30000" dirty="0" smtClean="0">
                <a:latin typeface="Tahoma" pitchFamily="34" charset="0"/>
                <a:ea typeface="Tahoma" pitchFamily="34" charset="0"/>
                <a:cs typeface="Tahoma" pitchFamily="34" charset="0"/>
              </a:rPr>
              <a:t>1</a:t>
            </a:r>
            <a:r>
              <a:rPr lang="en-AU" sz="2800" dirty="0" smtClean="0">
                <a:latin typeface="Tahoma" pitchFamily="34" charset="0"/>
                <a:ea typeface="Tahoma" pitchFamily="34" charset="0"/>
                <a:cs typeface="Tahoma" pitchFamily="34" charset="0"/>
              </a:rPr>
              <a:t> (n=3265) showed: </a:t>
            </a:r>
            <a:endParaRPr lang="en-GB" sz="2800" dirty="0" smtClean="0">
              <a:latin typeface="Tahoma" pitchFamily="34" charset="0"/>
              <a:ea typeface="Tahoma" pitchFamily="34" charset="0"/>
              <a:cs typeface="Tahoma" pitchFamily="34" charset="0"/>
            </a:endParaRPr>
          </a:p>
          <a:p>
            <a:pPr eaLnBrk="1" hangingPunct="1"/>
            <a:r>
              <a:rPr lang="en-GB" sz="2800" dirty="0" smtClean="0">
                <a:latin typeface="Tahoma" pitchFamily="34" charset="0"/>
                <a:ea typeface="Tahoma" pitchFamily="34" charset="0"/>
                <a:cs typeface="Tahoma" pitchFamily="34" charset="0"/>
              </a:rPr>
              <a:t>Of those too breathless to leave the house, </a:t>
            </a:r>
            <a:r>
              <a:rPr lang="en-GB" sz="2800" dirty="0" smtClean="0">
                <a:solidFill>
                  <a:srgbClr val="C00000"/>
                </a:solidFill>
                <a:latin typeface="Tahoma" pitchFamily="34" charset="0"/>
                <a:ea typeface="Tahoma" pitchFamily="34" charset="0"/>
                <a:cs typeface="Tahoma" pitchFamily="34" charset="0"/>
              </a:rPr>
              <a:t>36%</a:t>
            </a:r>
            <a:r>
              <a:rPr lang="en-GB" sz="2800" dirty="0" smtClean="0">
                <a:latin typeface="Tahoma" pitchFamily="34" charset="0"/>
                <a:ea typeface="Tahoma" pitchFamily="34" charset="0"/>
                <a:cs typeface="Tahoma" pitchFamily="34" charset="0"/>
              </a:rPr>
              <a:t> described their condition as mild or moderate</a:t>
            </a:r>
          </a:p>
          <a:p>
            <a:pPr eaLnBrk="1" hangingPunct="1"/>
            <a:r>
              <a:rPr lang="en-GB" sz="2800" dirty="0" smtClean="0">
                <a:solidFill>
                  <a:srgbClr val="C00000"/>
                </a:solidFill>
                <a:latin typeface="Tahoma" pitchFamily="34" charset="0"/>
                <a:ea typeface="Tahoma" pitchFamily="34" charset="0"/>
                <a:cs typeface="Tahoma" pitchFamily="34" charset="0"/>
              </a:rPr>
              <a:t>60%</a:t>
            </a:r>
            <a:r>
              <a:rPr lang="en-GB" sz="2800" dirty="0" smtClean="0">
                <a:latin typeface="Tahoma" pitchFamily="34" charset="0"/>
                <a:ea typeface="Tahoma" pitchFamily="34" charset="0"/>
                <a:cs typeface="Tahoma" pitchFamily="34" charset="0"/>
              </a:rPr>
              <a:t> of those who were short of breath after walking for a few minutes on the flat described their condition as mild or moderate</a:t>
            </a:r>
          </a:p>
          <a:p>
            <a:pPr eaLnBrk="1" hangingPunct="1"/>
            <a:endParaRPr lang="en-US" sz="2800" dirty="0" smtClean="0">
              <a:latin typeface="Tahoma" pitchFamily="34" charset="0"/>
              <a:ea typeface="Tahoma" pitchFamily="34" charset="0"/>
              <a:cs typeface="Tahoma" pitchFamily="34" charset="0"/>
            </a:endParaRPr>
          </a:p>
        </p:txBody>
      </p:sp>
      <p:sp>
        <p:nvSpPr>
          <p:cNvPr id="6148" name="Text Box 4"/>
          <p:cNvSpPr txBox="1">
            <a:spLocks noChangeArrowheads="1"/>
          </p:cNvSpPr>
          <p:nvPr/>
        </p:nvSpPr>
        <p:spPr bwMode="auto">
          <a:xfrm>
            <a:off x="1946275" y="5984875"/>
            <a:ext cx="5735638" cy="400050"/>
          </a:xfrm>
          <a:prstGeom prst="rect">
            <a:avLst/>
          </a:prstGeom>
          <a:noFill/>
          <a:ln w="9525">
            <a:noFill/>
            <a:miter lim="800000"/>
            <a:headEnd/>
            <a:tailEnd/>
          </a:ln>
        </p:spPr>
        <p:txBody>
          <a:bodyPr>
            <a:spAutoFit/>
          </a:bodyPr>
          <a:lstStyle/>
          <a:p>
            <a:pPr marL="342900" indent="-342900"/>
            <a:r>
              <a:rPr lang="en-AU" sz="1000"/>
              <a:t>1. Rennard S et al. </a:t>
            </a:r>
            <a:r>
              <a:rPr lang="en-AU" sz="1000" i="1"/>
              <a:t>Eur Respir J</a:t>
            </a:r>
            <a:r>
              <a:rPr lang="en-AU" sz="1000"/>
              <a:t> 2002;20:799–805.</a:t>
            </a:r>
            <a:endParaRPr lang="en-GB" sz="1000"/>
          </a:p>
          <a:p>
            <a:pPr marL="342900" indent="-342900">
              <a:buFontTx/>
              <a:buChar char="•"/>
            </a:pPr>
            <a:endParaRPr lang="en-GB" sz="1000"/>
          </a:p>
        </p:txBody>
      </p:sp>
      <p:sp>
        <p:nvSpPr>
          <p:cNvPr id="6149" name="Rectangle 7"/>
          <p:cNvSpPr>
            <a:spLocks noChangeArrowheads="1"/>
          </p:cNvSpPr>
          <p:nvPr/>
        </p:nvSpPr>
        <p:spPr bwMode="auto">
          <a:xfrm>
            <a:off x="673100" y="2130425"/>
            <a:ext cx="7669213" cy="1944688"/>
          </a:xfrm>
          <a:prstGeom prst="rect">
            <a:avLst/>
          </a:prstGeom>
          <a:noFill/>
          <a:ln w="9525">
            <a:noFill/>
            <a:miter lim="800000"/>
            <a:headEnd/>
            <a:tailEnd/>
          </a:ln>
        </p:spPr>
        <p:txBody>
          <a:bodyPr/>
          <a:lstStyle/>
          <a:p>
            <a:pPr marL="268288" indent="-268288">
              <a:spcBef>
                <a:spcPct val="20000"/>
              </a:spcBef>
              <a:buFontTx/>
              <a:buChar char="•"/>
            </a:pPr>
            <a:endParaRPr lang="en-GB" sz="2000"/>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260648"/>
            <a:ext cx="7273428" cy="1500187"/>
          </a:xfrm>
        </p:spPr>
        <p:txBody>
          <a:bodyPr/>
          <a:lstStyle/>
          <a:p>
            <a:pPr eaLnBrk="1" hangingPunct="1"/>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Need for simple tools- patients and physicians a common understanding </a:t>
            </a:r>
            <a:endParaRPr lang="en-US" sz="3200" b="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9459" name="Rectangle 3"/>
          <p:cNvSpPr>
            <a:spLocks noGrp="1" noChangeArrowheads="1"/>
          </p:cNvSpPr>
          <p:nvPr>
            <p:ph idx="1"/>
          </p:nvPr>
        </p:nvSpPr>
        <p:spPr>
          <a:xfrm>
            <a:off x="357188" y="1658466"/>
            <a:ext cx="8786812" cy="3714750"/>
          </a:xfrm>
        </p:spPr>
        <p:txBody>
          <a:bodyPr/>
          <a:lstStyle/>
          <a:p>
            <a:pPr marL="352425" indent="-352425" eaLnBrk="1" hangingPunct="1">
              <a:lnSpc>
                <a:spcPct val="90000"/>
              </a:lnSpc>
              <a:tabLst>
                <a:tab pos="0" algn="l"/>
              </a:tabLst>
            </a:pPr>
            <a:r>
              <a:rPr lang="en-US" sz="2400" dirty="0" smtClean="0">
                <a:latin typeface="Tahoma" pitchFamily="34" charset="0"/>
                <a:ea typeface="Tahoma" pitchFamily="34" charset="0"/>
                <a:cs typeface="Tahoma" pitchFamily="34" charset="0"/>
              </a:rPr>
              <a:t>Significant numbers of patients have COPD that is under-</a:t>
            </a:r>
            <a:r>
              <a:rPr lang="en-US" sz="2400" dirty="0" err="1" smtClean="0">
                <a:latin typeface="Tahoma" pitchFamily="34" charset="0"/>
                <a:ea typeface="Tahoma" pitchFamily="34" charset="0"/>
                <a:cs typeface="Tahoma" pitchFamily="34" charset="0"/>
              </a:rPr>
              <a:t>recognised</a:t>
            </a:r>
            <a:r>
              <a:rPr lang="en-US" sz="2400" dirty="0" smtClean="0">
                <a:latin typeface="Tahoma" pitchFamily="34" charset="0"/>
                <a:ea typeface="Tahoma" pitchFamily="34" charset="0"/>
                <a:cs typeface="Tahoma" pitchFamily="34" charset="0"/>
              </a:rPr>
              <a:t>, untreated and sub-optimally managed, despite widening use of spirometry</a:t>
            </a:r>
            <a:endParaRPr lang="en-US" sz="2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Exacerbations occur that go unreported</a:t>
            </a:r>
            <a:endParaRPr lang="en-US" sz="2000" baseline="30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Physicians in general may under-treat patients with COPD, which can lead to a poor </a:t>
            </a:r>
            <a:r>
              <a:rPr lang="en-US" sz="2000" dirty="0" err="1" smtClean="0">
                <a:latin typeface="Tahoma" pitchFamily="34" charset="0"/>
                <a:ea typeface="Tahoma" pitchFamily="34" charset="0"/>
                <a:cs typeface="Tahoma" pitchFamily="34" charset="0"/>
              </a:rPr>
              <a:t>QoL</a:t>
            </a:r>
            <a:endParaRPr lang="en-US" sz="2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Patients need help and support in </a:t>
            </a:r>
            <a:r>
              <a:rPr lang="en-US" sz="2000" dirty="0" err="1" smtClean="0">
                <a:latin typeface="Tahoma" pitchFamily="34" charset="0"/>
                <a:ea typeface="Tahoma" pitchFamily="34" charset="0"/>
                <a:cs typeface="Tahoma" pitchFamily="34" charset="0"/>
              </a:rPr>
              <a:t>realising</a:t>
            </a:r>
            <a:r>
              <a:rPr lang="en-US" sz="2000" dirty="0" smtClean="0">
                <a:latin typeface="Tahoma" pitchFamily="34" charset="0"/>
                <a:ea typeface="Tahoma" pitchFamily="34" charset="0"/>
                <a:cs typeface="Tahoma" pitchFamily="34" charset="0"/>
              </a:rPr>
              <a:t> and understanding the full impact of their disease</a:t>
            </a:r>
            <a:endParaRPr lang="en-US" sz="2000" baseline="30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Physicians may not fully </a:t>
            </a:r>
            <a:r>
              <a:rPr lang="en-US" sz="2000" dirty="0" err="1" smtClean="0">
                <a:latin typeface="Tahoma" pitchFamily="34" charset="0"/>
                <a:ea typeface="Tahoma" pitchFamily="34" charset="0"/>
                <a:cs typeface="Tahoma" pitchFamily="34" charset="0"/>
              </a:rPr>
              <a:t>realise</a:t>
            </a:r>
            <a:r>
              <a:rPr lang="en-US" sz="2000" dirty="0" smtClean="0">
                <a:latin typeface="Tahoma" pitchFamily="34" charset="0"/>
                <a:ea typeface="Tahoma" pitchFamily="34" charset="0"/>
                <a:cs typeface="Tahoma" pitchFamily="34" charset="0"/>
              </a:rPr>
              <a:t> the extent to which COPD is limiting a patient’s life</a:t>
            </a:r>
          </a:p>
          <a:p>
            <a:pPr marL="881063" lvl="1" indent="-349250" eaLnBrk="1" hangingPunct="1">
              <a:lnSpc>
                <a:spcPct val="90000"/>
              </a:lnSpc>
              <a:buFontTx/>
              <a:buNone/>
              <a:tabLst>
                <a:tab pos="0" algn="l"/>
              </a:tabLst>
            </a:pPr>
            <a:endParaRPr lang="en-US" sz="2000" dirty="0" smtClean="0">
              <a:latin typeface="Tahoma" pitchFamily="34" charset="0"/>
              <a:ea typeface="Tahoma" pitchFamily="34" charset="0"/>
              <a:cs typeface="Tahoma" pitchFamily="34" charset="0"/>
            </a:endParaRPr>
          </a:p>
        </p:txBody>
      </p:sp>
      <p:sp>
        <p:nvSpPr>
          <p:cNvPr id="7172" name="Rectangle 4"/>
          <p:cNvSpPr>
            <a:spLocks noChangeArrowheads="1"/>
          </p:cNvSpPr>
          <p:nvPr/>
        </p:nvSpPr>
        <p:spPr bwMode="auto">
          <a:xfrm>
            <a:off x="395288" y="5229225"/>
            <a:ext cx="8077200" cy="187325"/>
          </a:xfrm>
          <a:prstGeom prst="rect">
            <a:avLst/>
          </a:prstGeom>
          <a:noFill/>
          <a:ln w="9525">
            <a:noFill/>
            <a:miter lim="800000"/>
            <a:headEnd/>
            <a:tailEnd/>
          </a:ln>
        </p:spPr>
        <p:txBody>
          <a:bodyPr/>
          <a:lstStyle/>
          <a:p>
            <a:pPr>
              <a:lnSpc>
                <a:spcPct val="80000"/>
              </a:lnSpc>
              <a:spcBef>
                <a:spcPct val="20000"/>
              </a:spcBef>
              <a:buClr>
                <a:schemeClr val="tx1"/>
              </a:buClr>
            </a:pPr>
            <a:endParaRPr lang="fr-FR" sz="1600">
              <a:latin typeface="Tahoma" pitchFamily="34" charset="0"/>
              <a:ea typeface="Tahoma" pitchFamily="34" charset="0"/>
              <a:cs typeface="Tahoma" pitchFamily="34" charset="0"/>
            </a:endParaRPr>
          </a:p>
        </p:txBody>
      </p:sp>
      <p:sp>
        <p:nvSpPr>
          <p:cNvPr id="7174" name="Text Box 6"/>
          <p:cNvSpPr txBox="1">
            <a:spLocks noChangeArrowheads="1"/>
          </p:cNvSpPr>
          <p:nvPr/>
        </p:nvSpPr>
        <p:spPr bwMode="auto">
          <a:xfrm>
            <a:off x="467544" y="5373216"/>
            <a:ext cx="8169275" cy="701675"/>
          </a:xfrm>
          <a:prstGeom prst="rect">
            <a:avLst/>
          </a:prstGeom>
          <a:noFill/>
          <a:ln w="9525">
            <a:noFill/>
            <a:miter lim="800000"/>
            <a:headEnd/>
            <a:tailEnd/>
          </a:ln>
        </p:spPr>
        <p:txBody>
          <a:bodyPr>
            <a:spAutoFit/>
          </a:bodyPr>
          <a:lstStyle/>
          <a:p>
            <a:r>
              <a:rPr lang="en-GB" sz="2000" dirty="0">
                <a:solidFill>
                  <a:srgbClr val="A50021"/>
                </a:solidFill>
                <a:latin typeface="Tahoma" pitchFamily="34" charset="0"/>
                <a:ea typeface="Tahoma" pitchFamily="34" charset="0"/>
                <a:cs typeface="Tahoma" pitchFamily="34" charset="0"/>
              </a:rPr>
              <a:t>Simple tool are needed to achieve a mutual understanding of disease status and impact, and help to optimise disease management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1" y="2035001"/>
            <a:ext cx="8668072" cy="3770263"/>
          </a:xfrm>
          <a:prstGeom prst="rect">
            <a:avLst/>
          </a:prstGeom>
          <a:noFill/>
          <a:ln w="9525">
            <a:noFill/>
            <a:miter lim="800000"/>
            <a:headEnd/>
            <a:tailEnd/>
          </a:ln>
        </p:spPr>
        <p:txBody>
          <a:bodyPr wrap="square">
            <a:spAutoFit/>
          </a:bodyPr>
          <a:lstStyle/>
          <a:p>
            <a:pPr marL="463550" indent="-463550">
              <a:spcBef>
                <a:spcPts val="1800"/>
              </a:spcBef>
              <a:buClr>
                <a:srgbClr val="00FF00"/>
              </a:buClr>
              <a:buSzPct val="60000"/>
              <a:buFont typeface="Monotype Sorts"/>
              <a:buChar char="n"/>
            </a:pPr>
            <a:r>
              <a:rPr lang="en-US" sz="2800" dirty="0">
                <a:solidFill>
                  <a:srgbClr val="FF0000"/>
                </a:solidFill>
                <a:latin typeface="Tahoma" pitchFamily="34" charset="0"/>
              </a:rPr>
              <a:t>COPD, a common preventable and treatable disease, is characterized by persistent airflow limitation that is usually progressive and associated with an enhanced chronic inflammatory response in the airways and the lung to noxious particles or gases.</a:t>
            </a:r>
          </a:p>
          <a:p>
            <a:pPr marL="463550" indent="-463550">
              <a:spcBef>
                <a:spcPts val="1800"/>
              </a:spcBef>
              <a:buClr>
                <a:srgbClr val="00FF00"/>
              </a:buClr>
              <a:buSzPct val="60000"/>
              <a:buFont typeface="Monotype Sorts"/>
              <a:buChar char="n"/>
            </a:pPr>
            <a:r>
              <a:rPr lang="en-US" sz="2800" dirty="0">
                <a:solidFill>
                  <a:srgbClr val="FF0000"/>
                </a:solidFill>
                <a:latin typeface="Tahoma" pitchFamily="34" charset="0"/>
              </a:rPr>
              <a:t>Exacerbations and </a:t>
            </a:r>
            <a:r>
              <a:rPr lang="en-US" sz="2800" dirty="0" err="1">
                <a:solidFill>
                  <a:srgbClr val="FF0000"/>
                </a:solidFill>
                <a:latin typeface="Tahoma" pitchFamily="34" charset="0"/>
              </a:rPr>
              <a:t>comorbidities</a:t>
            </a:r>
            <a:r>
              <a:rPr lang="en-US" sz="2800" dirty="0">
                <a:solidFill>
                  <a:srgbClr val="FF0000"/>
                </a:solidFill>
                <a:latin typeface="Tahoma" pitchFamily="34" charset="0"/>
              </a:rPr>
              <a:t> contribute to the overall severity in individual patients.</a:t>
            </a:r>
          </a:p>
        </p:txBody>
      </p:sp>
      <p:sp>
        <p:nvSpPr>
          <p:cNvPr id="5"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a:solidFill>
                  <a:schemeClr val="accent5">
                    <a:lumMod val="25000"/>
                  </a:schemeClr>
                </a:solidFill>
                <a:latin typeface="Tahoma" pitchFamily="34" charset="0"/>
              </a:rPr>
              <a:t>Definition of COPD</a:t>
            </a:r>
          </a:p>
        </p:txBody>
      </p:sp>
      <p:pic>
        <p:nvPicPr>
          <p:cNvPr id="6"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12775" y="228600"/>
            <a:ext cx="8153400" cy="990600"/>
          </a:xfrm>
        </p:spPr>
        <p:txBody>
          <a:bodyPr/>
          <a:lstStyle/>
          <a:p>
            <a:pPr eaLnBrk="1" hangingPunct="1"/>
            <a:endParaRPr lang="el-GR" smtClean="0"/>
          </a:p>
        </p:txBody>
      </p:sp>
      <p:pic>
        <p:nvPicPr>
          <p:cNvPr id="17411" name="3 - Θέση περιεχομένου" descr="Χωρίς τίτλο2.jpg"/>
          <p:cNvPicPr>
            <a:picLocks noGrp="1" noChangeAspect="1"/>
          </p:cNvPicPr>
          <p:nvPr>
            <p:ph sz="quarter" idx="1"/>
          </p:nvPr>
        </p:nvPicPr>
        <p:blipFill>
          <a:blip r:embed="rId3" cstate="print"/>
          <a:srcRect/>
          <a:stretch>
            <a:fillRect/>
          </a:stretch>
        </p:blipFill>
        <p:spPr>
          <a:xfrm>
            <a:off x="174625" y="0"/>
            <a:ext cx="8794750" cy="6256338"/>
          </a:xfrm>
        </p:spPr>
      </p:pic>
      <p:sp>
        <p:nvSpPr>
          <p:cNvPr id="4" name="1 - Τίτλος"/>
          <p:cNvSpPr txBox="1">
            <a:spLocks/>
          </p:cNvSpPr>
          <p:nvPr/>
        </p:nvSpPr>
        <p:spPr bwMode="auto">
          <a:xfrm>
            <a:off x="457200" y="5805488"/>
            <a:ext cx="8077200" cy="1052512"/>
          </a:xfrm>
          <a:prstGeom prst="rect">
            <a:avLst/>
          </a:prstGeom>
          <a:noFill/>
          <a:ln w="9525">
            <a:noFill/>
            <a:miter lim="800000"/>
            <a:headEnd/>
            <a:tailEnd/>
          </a:ln>
        </p:spPr>
        <p:txBody>
          <a:bodyPr anchor="ctr"/>
          <a:lstStyle/>
          <a:p>
            <a:pPr eaLnBrk="0" hangingPunct="0">
              <a:defRPr/>
            </a:pPr>
            <a:r>
              <a:rPr lang="en-US" sz="1200" kern="0" dirty="0">
                <a:solidFill>
                  <a:srgbClr val="284C6A"/>
                </a:solidFill>
                <a:latin typeface="+mj-lt"/>
                <a:ea typeface="+mj-ea"/>
                <a:cs typeface="+mj-cs"/>
              </a:rPr>
              <a:t/>
            </a:r>
            <a:br>
              <a:rPr lang="en-US" sz="1200" kern="0" dirty="0">
                <a:solidFill>
                  <a:srgbClr val="284C6A"/>
                </a:solidFill>
                <a:latin typeface="+mj-lt"/>
                <a:ea typeface="+mj-ea"/>
                <a:cs typeface="+mj-cs"/>
              </a:rPr>
            </a:br>
            <a:r>
              <a:rPr lang="en-US" sz="1200" kern="0" dirty="0">
                <a:solidFill>
                  <a:srgbClr val="284C6A"/>
                </a:solidFill>
                <a:latin typeface="+mj-lt"/>
                <a:ea typeface="+mj-ea"/>
                <a:cs typeface="+mj-cs"/>
              </a:rPr>
              <a:t/>
            </a:r>
            <a:br>
              <a:rPr lang="en-US" sz="1200" kern="0" dirty="0">
                <a:solidFill>
                  <a:srgbClr val="284C6A"/>
                </a:solidFill>
                <a:latin typeface="+mj-lt"/>
                <a:ea typeface="+mj-ea"/>
                <a:cs typeface="+mj-cs"/>
              </a:rPr>
            </a:br>
            <a:r>
              <a:rPr lang="en-US" sz="1200" kern="0" dirty="0">
                <a:solidFill>
                  <a:srgbClr val="284C6A"/>
                </a:solidFill>
                <a:latin typeface="+mj-lt"/>
                <a:ea typeface="+mj-ea"/>
                <a:cs typeface="+mj-cs"/>
              </a:rPr>
              <a:t/>
            </a:r>
            <a:br>
              <a:rPr lang="en-US" sz="1200" kern="0" dirty="0">
                <a:solidFill>
                  <a:srgbClr val="284C6A"/>
                </a:solidFill>
                <a:latin typeface="+mj-lt"/>
                <a:ea typeface="+mj-ea"/>
                <a:cs typeface="+mj-cs"/>
              </a:rPr>
            </a:br>
            <a:r>
              <a:rPr lang="en-US" sz="1200" b="1" kern="0" dirty="0">
                <a:solidFill>
                  <a:srgbClr val="284C6A"/>
                </a:solidFill>
                <a:latin typeface="+mj-lt"/>
                <a:ea typeface="+mj-ea"/>
                <a:cs typeface="+mj-cs"/>
              </a:rPr>
              <a:t>IPCRG </a:t>
            </a:r>
            <a:r>
              <a:rPr lang="en-US" sz="1200" b="1" kern="0" dirty="0" err="1">
                <a:solidFill>
                  <a:srgbClr val="284C6A"/>
                </a:solidFill>
                <a:latin typeface="+mj-lt"/>
                <a:ea typeface="+mj-ea"/>
                <a:cs typeface="+mj-cs"/>
              </a:rPr>
              <a:t>Users’Guide</a:t>
            </a:r>
            <a:r>
              <a:rPr lang="en-US" sz="1200" b="1" kern="0" dirty="0">
                <a:solidFill>
                  <a:srgbClr val="284C6A"/>
                </a:solidFill>
                <a:latin typeface="+mj-lt"/>
                <a:ea typeface="+mj-ea"/>
                <a:cs typeface="+mj-cs"/>
              </a:rPr>
              <a:t> to COPD “Wellness” Tools. International Primary Care Respiratory Group. 2010</a:t>
            </a:r>
            <a:br>
              <a:rPr lang="en-US" sz="1200" b="1" kern="0" dirty="0">
                <a:solidFill>
                  <a:srgbClr val="284C6A"/>
                </a:solidFill>
                <a:latin typeface="+mj-lt"/>
                <a:ea typeface="+mj-ea"/>
                <a:cs typeface="+mj-cs"/>
              </a:rPr>
            </a:br>
            <a:r>
              <a:rPr lang="en-US" sz="1200" b="1" kern="0" dirty="0">
                <a:solidFill>
                  <a:srgbClr val="284C6A"/>
                </a:solidFill>
                <a:latin typeface="+mj-lt"/>
                <a:ea typeface="+mj-ea"/>
                <a:cs typeface="+mj-cs"/>
              </a:rPr>
              <a:t>September.</a:t>
            </a:r>
            <a:r>
              <a:rPr lang="en-US" sz="1200" kern="0" dirty="0">
                <a:solidFill>
                  <a:srgbClr val="284C6A"/>
                </a:solidFill>
                <a:latin typeface="+mj-lt"/>
                <a:ea typeface="+mj-ea"/>
                <a:cs typeface="+mj-cs"/>
              </a:rPr>
              <a:t> Cave AJ, </a:t>
            </a:r>
            <a:r>
              <a:rPr lang="en-US" sz="1200" kern="0" dirty="0" err="1">
                <a:solidFill>
                  <a:srgbClr val="284C6A"/>
                </a:solidFill>
                <a:latin typeface="+mj-lt"/>
                <a:ea typeface="+mj-ea"/>
                <a:cs typeface="+mj-cs"/>
              </a:rPr>
              <a:t>Tsiligianni</a:t>
            </a:r>
            <a:r>
              <a:rPr lang="en-US" sz="1200" kern="0" dirty="0">
                <a:solidFill>
                  <a:srgbClr val="284C6A"/>
                </a:solidFill>
                <a:latin typeface="+mj-lt"/>
                <a:ea typeface="+mj-ea"/>
                <a:cs typeface="+mj-cs"/>
              </a:rPr>
              <a:t> I, Chavannes N, </a:t>
            </a:r>
            <a:r>
              <a:rPr lang="en-US" sz="1200" kern="0" dirty="0" err="1">
                <a:solidFill>
                  <a:srgbClr val="284C6A"/>
                </a:solidFill>
                <a:latin typeface="+mj-lt"/>
                <a:ea typeface="+mj-ea"/>
                <a:cs typeface="+mj-cs"/>
              </a:rPr>
              <a:t>Correia</a:t>
            </a:r>
            <a:r>
              <a:rPr lang="en-US" sz="1200" kern="0" dirty="0">
                <a:solidFill>
                  <a:srgbClr val="284C6A"/>
                </a:solidFill>
                <a:latin typeface="+mj-lt"/>
                <a:ea typeface="+mj-ea"/>
                <a:cs typeface="+mj-cs"/>
              </a:rPr>
              <a:t> de Sousa J, </a:t>
            </a:r>
            <a:r>
              <a:rPr lang="en-US" sz="1200" kern="0" dirty="0" err="1">
                <a:solidFill>
                  <a:srgbClr val="284C6A"/>
                </a:solidFill>
                <a:latin typeface="+mj-lt"/>
                <a:ea typeface="+mj-ea"/>
                <a:cs typeface="+mj-cs"/>
              </a:rPr>
              <a:t>Yaman</a:t>
            </a:r>
            <a:r>
              <a:rPr lang="en-US" sz="1200" kern="0" dirty="0">
                <a:solidFill>
                  <a:srgbClr val="284C6A"/>
                </a:solidFill>
                <a:latin typeface="+mj-lt"/>
                <a:ea typeface="+mj-ea"/>
                <a:cs typeface="+mj-cs"/>
              </a:rPr>
              <a:t> H. Available from:</a:t>
            </a:r>
            <a:br>
              <a:rPr lang="en-US" sz="1200" kern="0" dirty="0">
                <a:solidFill>
                  <a:srgbClr val="284C6A"/>
                </a:solidFill>
                <a:latin typeface="+mj-lt"/>
                <a:ea typeface="+mj-ea"/>
                <a:cs typeface="+mj-cs"/>
              </a:rPr>
            </a:br>
            <a:r>
              <a:rPr lang="en-US" sz="1200" kern="0" dirty="0">
                <a:solidFill>
                  <a:srgbClr val="284C6A"/>
                </a:solidFill>
                <a:latin typeface="+mj-lt"/>
                <a:ea typeface="+mj-ea"/>
                <a:cs typeface="+mj-cs"/>
              </a:rPr>
              <a:t>http://www.theipcrg.org/resources/ipcrg_users_guide_to_copd_wellness_tools.pdf</a:t>
            </a:r>
            <a:endParaRPr lang="el-GR" sz="1200" kern="0" dirty="0">
              <a:solidFill>
                <a:srgbClr val="284C6A"/>
              </a:solidFill>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0"/>
            <a:ext cx="8077200" cy="973138"/>
          </a:xfrm>
        </p:spPr>
        <p:txBody>
          <a:bodyPr/>
          <a:lstStyle/>
          <a:p>
            <a:r>
              <a:rPr lang="en-US" sz="3600" i="1" dirty="0" smtClean="0">
                <a:latin typeface="Tahoma" pitchFamily="34" charset="0"/>
                <a:cs typeface="Tahoma" pitchFamily="34" charset="0"/>
              </a:rPr>
              <a:t>COPD Assessment Test (CAT):</a:t>
            </a:r>
            <a:r>
              <a:rPr lang="en-US" sz="3600" dirty="0" smtClean="0">
                <a:latin typeface="Tahoma" pitchFamily="34" charset="0"/>
                <a:cs typeface="Tahoma" pitchFamily="34" charset="0"/>
              </a:rPr>
              <a:t>  </a:t>
            </a:r>
            <a:br>
              <a:rPr lang="en-US" sz="3600" dirty="0" smtClean="0">
                <a:latin typeface="Tahoma" pitchFamily="34" charset="0"/>
                <a:cs typeface="Tahoma" pitchFamily="34" charset="0"/>
              </a:rPr>
            </a:br>
            <a:r>
              <a:rPr lang="en-US" sz="3600" dirty="0" smtClean="0">
                <a:latin typeface="Tahoma" pitchFamily="34" charset="0"/>
                <a:cs typeface="Tahoma" pitchFamily="34" charset="0"/>
              </a:rPr>
              <a:t>http://catestonline.org</a:t>
            </a:r>
            <a:endParaRPr lang="el-GR" dirty="0" smtClean="0">
              <a:solidFill>
                <a:srgbClr val="000000"/>
              </a:solidFill>
            </a:endParaRPr>
          </a:p>
        </p:txBody>
      </p:sp>
      <p:pic>
        <p:nvPicPr>
          <p:cNvPr id="14339" name="Picture 2" descr="C:\Users\USER\Pictures\cat.jpg"/>
          <p:cNvPicPr>
            <a:picLocks noGrp="1" noChangeAspect="1" noChangeArrowheads="1"/>
          </p:cNvPicPr>
          <p:nvPr>
            <p:ph idx="1"/>
          </p:nvPr>
        </p:nvPicPr>
        <p:blipFill>
          <a:blip r:embed="rId3" cstate="print"/>
          <a:srcRect/>
          <a:stretch>
            <a:fillRect/>
          </a:stretch>
        </p:blipFill>
        <p:spPr>
          <a:xfrm>
            <a:off x="226888" y="1268239"/>
            <a:ext cx="8737600" cy="5545137"/>
          </a:xfrm>
          <a:noFill/>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endParaRPr lang="el-GR" smtClean="0"/>
          </a:p>
        </p:txBody>
      </p:sp>
      <p:pic>
        <p:nvPicPr>
          <p:cNvPr id="15363" name="Picture 2" descr="C:\Users\USER\Pictures\CAT 2.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815882"/>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 </a:t>
            </a:r>
            <a:r>
              <a:rPr lang="en-US" sz="4400" dirty="0" smtClean="0">
                <a:latin typeface="Tahoma"/>
                <a:ea typeface="ＭＳ Ｐゴシック" charset="0"/>
                <a:cs typeface="Tahoma"/>
              </a:rPr>
              <a:t>current level of patient’s symptoms</a:t>
            </a:r>
            <a:endParaRPr lang="en-US" sz="4400" dirty="0" smtClean="0">
              <a:solidFill>
                <a:schemeClr val="accent5">
                  <a:lumMod val="25000"/>
                </a:schemeClr>
              </a:solidFill>
              <a:latin typeface="Tahoma" pitchFamily="34" charset="0"/>
            </a:endParaRP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4" cstate="print"/>
          <a:srcRect/>
          <a:stretch>
            <a:fillRect/>
          </a:stretch>
        </p:blipFill>
        <p:spPr bwMode="auto">
          <a:xfrm>
            <a:off x="152400" y="228600"/>
            <a:ext cx="1066800" cy="1062038"/>
          </a:xfrm>
          <a:prstGeom prst="rect">
            <a:avLst/>
          </a:prstGeom>
          <a:noFill/>
          <a:ln w="9525">
            <a:noFill/>
            <a:miter lim="800000"/>
            <a:headEnd/>
            <a:tailEnd/>
          </a:ln>
        </p:spPr>
      </p:pic>
      <p:graphicFrame>
        <p:nvGraphicFramePr>
          <p:cNvPr id="138242" name="Object 87"/>
          <p:cNvGraphicFramePr>
            <a:graphicFrameLocks noChangeAspect="1"/>
          </p:cNvGraphicFramePr>
          <p:nvPr/>
        </p:nvGraphicFramePr>
        <p:xfrm>
          <a:off x="290388" y="1916832"/>
          <a:ext cx="8674100" cy="4824536"/>
        </p:xfrm>
        <a:graphic>
          <a:graphicData uri="http://schemas.openxmlformats.org/presentationml/2006/ole">
            <p:oleObj spid="_x0000_s260098" name="Document" r:id="rId5" imgW="5943381" imgH="3149484" progId="Word.Documen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endParaRPr lang="el-GR" smtClean="0"/>
          </a:p>
        </p:txBody>
      </p:sp>
      <p:pic>
        <p:nvPicPr>
          <p:cNvPr id="13315" name="Picture 2" descr="C:\Users\USER\Pictures\CCQ.jpg"/>
          <p:cNvPicPr>
            <a:picLocks noGrp="1" noChangeAspect="1" noChangeArrowheads="1"/>
          </p:cNvPicPr>
          <p:nvPr>
            <p:ph idx="1"/>
          </p:nvPr>
        </p:nvPicPr>
        <p:blipFill>
          <a:blip r:embed="rId2" cstate="print"/>
          <a:srcRect t="10461"/>
          <a:stretch>
            <a:fillRect/>
          </a:stretch>
        </p:blipFill>
        <p:spPr>
          <a:xfrm>
            <a:off x="0" y="627310"/>
            <a:ext cx="9144000" cy="6186066"/>
          </a:xfr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3 - Θέση περιεχομένου" descr="Χωρίς τίτλο43.jpg"/>
          <p:cNvPicPr>
            <a:picLocks noGrp="1" noChangeAspect="1"/>
          </p:cNvPicPr>
          <p:nvPr>
            <p:ph sz="quarter" idx="1"/>
          </p:nvPr>
        </p:nvPicPr>
        <p:blipFill>
          <a:blip r:embed="rId2" cstate="print"/>
          <a:srcRect/>
          <a:stretch>
            <a:fillRect/>
          </a:stretch>
        </p:blipFill>
        <p:spPr>
          <a:xfrm>
            <a:off x="0" y="0"/>
            <a:ext cx="9144000" cy="6858000"/>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11560" y="332656"/>
            <a:ext cx="7185025" cy="762000"/>
          </a:xfrm>
        </p:spPr>
        <p:txBody>
          <a:bodyPr/>
          <a:lstStyle/>
          <a:p>
            <a:r>
              <a:rPr lang="en-GB" sz="4000" b="0" dirty="0" smtClean="0">
                <a:effectLst>
                  <a:outerShdw blurRad="38100" dist="38100" dir="2700000" algn="tl">
                    <a:srgbClr val="000000">
                      <a:alpha val="43137"/>
                    </a:srgbClr>
                  </a:outerShdw>
                </a:effectLst>
              </a:rPr>
              <a:t>Differences between COPD questionnaires</a:t>
            </a:r>
          </a:p>
        </p:txBody>
      </p:sp>
      <p:graphicFrame>
        <p:nvGraphicFramePr>
          <p:cNvPr id="14384" name="Group 48"/>
          <p:cNvGraphicFramePr>
            <a:graphicFrameLocks noGrp="1"/>
          </p:cNvGraphicFramePr>
          <p:nvPr>
            <p:ph idx="4294967295"/>
          </p:nvPr>
        </p:nvGraphicFramePr>
        <p:xfrm>
          <a:off x="251520" y="1988840"/>
          <a:ext cx="8640959" cy="4104455"/>
        </p:xfrm>
        <a:graphic>
          <a:graphicData uri="http://schemas.openxmlformats.org/drawingml/2006/table">
            <a:tbl>
              <a:tblPr/>
              <a:tblGrid>
                <a:gridCol w="2216453"/>
                <a:gridCol w="2141502"/>
                <a:gridCol w="2141502"/>
                <a:gridCol w="2141502"/>
              </a:tblGrid>
              <a:tr h="66572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SGRQ</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MRC Dyspnoea Questionnaire</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CCQ</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CAT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036">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impaired health and wellbeing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dyspnoea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clinical disease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holistic impact of COPD on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729">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Used largely in clinical trials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6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Used in clinical practice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Used in clinical practice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905">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Long (76-items)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Short (5-items)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Short (10-items)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Short (8 items)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2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2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Computer required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1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Complex to administer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815882"/>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 </a:t>
            </a:r>
          </a:p>
          <a:p>
            <a:r>
              <a:rPr lang="en-US" sz="4400" kern="0" dirty="0" smtClean="0">
                <a:latin typeface="Tahoma"/>
                <a:cs typeface="Tahoma"/>
              </a:rPr>
              <a:t>frequency</a:t>
            </a:r>
            <a:r>
              <a:rPr lang="da-DK" sz="4400" kern="0" dirty="0" smtClean="0">
                <a:latin typeface="Tahoma"/>
                <a:cs typeface="Tahoma"/>
              </a:rPr>
              <a:t> of exacerbations </a:t>
            </a:r>
            <a:endParaRPr lang="en-US" sz="4400" dirty="0" smtClean="0">
              <a:solidFill>
                <a:schemeClr val="accent5">
                  <a:lumMod val="25000"/>
                </a:schemeClr>
              </a:solidFill>
              <a:latin typeface="Tahoma" pitchFamily="34" charset="0"/>
            </a:endParaRP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5" name="Rectangle 3"/>
          <p:cNvSpPr txBox="1">
            <a:spLocks noChangeArrowheads="1"/>
          </p:cNvSpPr>
          <p:nvPr/>
        </p:nvSpPr>
        <p:spPr>
          <a:xfrm>
            <a:off x="1115616" y="2420888"/>
            <a:ext cx="6876504" cy="2111028"/>
          </a:xfrm>
          <a:prstGeom prst="rect">
            <a:avLst/>
          </a:prstGeom>
        </p:spPr>
        <p:txBody>
          <a:bodyPr/>
          <a:lstStyle/>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da-DK" sz="32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Two or more exacerbations within the last year.</a:t>
            </a:r>
            <a:endParaRPr kumimoji="0" lang="da-DK" sz="3200" b="0" i="0" u="none" strike="noStrike" kern="0" cap="none" spc="0" normalizeH="0" baseline="0" noProof="0" dirty="0">
              <a:ln>
                <a:noFill/>
              </a:ln>
              <a:solidFill>
                <a:schemeClr val="tx1"/>
              </a:solidFill>
              <a:effectLst/>
              <a:uLnTx/>
              <a:uFillTx/>
              <a:latin typeface="Tahoma"/>
              <a:ea typeface="ＭＳ Ｐゴシック" pitchFamily="-65" charset="-128"/>
              <a:cs typeface="Tahom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200329"/>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7 CuadroTexto"/>
          <p:cNvSpPr txBox="1">
            <a:spLocks noChangeArrowheads="1"/>
          </p:cNvSpPr>
          <p:nvPr/>
        </p:nvSpPr>
        <p:spPr bwMode="auto">
          <a:xfrm rot="16200000">
            <a:off x="-76984" y="3071533"/>
            <a:ext cx="4192173" cy="707886"/>
          </a:xfrm>
          <a:prstGeom prst="rect">
            <a:avLst/>
          </a:prstGeom>
          <a:noFill/>
          <a:ln w="9525">
            <a:noFill/>
            <a:miter lim="800000"/>
            <a:headEnd/>
            <a:tailEnd/>
          </a:ln>
        </p:spPr>
        <p:txBody>
          <a:bodyPr wrap="none">
            <a:spAutoFit/>
          </a:bodyPr>
          <a:lstStyle/>
          <a:p>
            <a:pPr algn="ctr"/>
            <a:r>
              <a:rPr lang="en-US" sz="2400" b="1">
                <a:latin typeface="+mj-lt"/>
              </a:rPr>
              <a:t>Risk</a:t>
            </a:r>
            <a:r>
              <a:rPr lang="en-US" sz="2400">
                <a:latin typeface="+mj-lt"/>
              </a:rPr>
              <a:t> </a:t>
            </a:r>
          </a:p>
          <a:p>
            <a:pPr algn="ctr"/>
            <a:r>
              <a:rPr lang="en-US" sz="1600">
                <a:latin typeface="+mj-lt"/>
              </a:rPr>
              <a:t>(GOLD Classification of </a:t>
            </a:r>
            <a:r>
              <a:rPr lang="en-US" sz="1600" b="1">
                <a:latin typeface="+mj-lt"/>
              </a:rPr>
              <a:t>Airflow Limitation</a:t>
            </a:r>
            <a:r>
              <a:rPr lang="en-US" sz="1600">
                <a:latin typeface="+mj-lt"/>
              </a:rPr>
              <a:t>)</a:t>
            </a:r>
          </a:p>
        </p:txBody>
      </p:sp>
      <p:sp>
        <p:nvSpPr>
          <p:cNvPr id="7" name="7 CuadroTexto"/>
          <p:cNvSpPr txBox="1">
            <a:spLocks noChangeArrowheads="1"/>
          </p:cNvSpPr>
          <p:nvPr/>
        </p:nvSpPr>
        <p:spPr bwMode="auto">
          <a:xfrm rot="16200000">
            <a:off x="6658571" y="3012727"/>
            <a:ext cx="2208213" cy="708025"/>
          </a:xfrm>
          <a:prstGeom prst="rect">
            <a:avLst/>
          </a:prstGeom>
          <a:noFill/>
          <a:ln w="9525">
            <a:noFill/>
            <a:miter lim="800000"/>
            <a:headEnd/>
            <a:tailEnd/>
          </a:ln>
        </p:spPr>
        <p:txBody>
          <a:bodyPr>
            <a:spAutoFit/>
          </a:bodyPr>
          <a:lstStyle/>
          <a:p>
            <a:pPr algn="ctr"/>
            <a:r>
              <a:rPr lang="en-US" sz="2400" b="1" dirty="0">
                <a:latin typeface="+mj-lt"/>
              </a:rPr>
              <a:t>Risk</a:t>
            </a:r>
            <a:r>
              <a:rPr lang="en-US" sz="2400" dirty="0">
                <a:latin typeface="+mj-lt"/>
              </a:rPr>
              <a:t> </a:t>
            </a:r>
          </a:p>
          <a:p>
            <a:pPr algn="ctr"/>
            <a:r>
              <a:rPr lang="en-US" sz="1600" dirty="0">
                <a:latin typeface="+mj-lt"/>
              </a:rPr>
              <a:t>(Exacerbation history)</a:t>
            </a:r>
          </a:p>
        </p:txBody>
      </p:sp>
      <p:sp>
        <p:nvSpPr>
          <p:cNvPr id="8" name="Tekstfelt 11"/>
          <p:cNvSpPr txBox="1">
            <a:spLocks noChangeArrowheads="1"/>
          </p:cNvSpPr>
          <p:nvPr/>
        </p:nvSpPr>
        <p:spPr bwMode="auto">
          <a:xfrm>
            <a:off x="6662540" y="2008633"/>
            <a:ext cx="705642" cy="461665"/>
          </a:xfrm>
          <a:prstGeom prst="rect">
            <a:avLst/>
          </a:prstGeom>
          <a:noFill/>
          <a:ln w="9525">
            <a:noFill/>
            <a:miter lim="800000"/>
            <a:headEnd/>
            <a:tailEnd/>
          </a:ln>
        </p:spPr>
        <p:txBody>
          <a:bodyPr wrap="none">
            <a:spAutoFit/>
          </a:bodyPr>
          <a:lstStyle/>
          <a:p>
            <a:r>
              <a:rPr lang="da-DK" u="sng">
                <a:latin typeface="+mj-lt"/>
              </a:rPr>
              <a:t>&gt;</a:t>
            </a:r>
            <a:r>
              <a:rPr lang="da-DK">
                <a:latin typeface="+mj-lt"/>
              </a:rPr>
              <a:t> 2 </a:t>
            </a:r>
          </a:p>
        </p:txBody>
      </p:sp>
      <p:sp>
        <p:nvSpPr>
          <p:cNvPr id="9" name="Tekstfelt 12"/>
          <p:cNvSpPr txBox="1">
            <a:spLocks noChangeArrowheads="1"/>
          </p:cNvSpPr>
          <p:nvPr/>
        </p:nvSpPr>
        <p:spPr bwMode="auto">
          <a:xfrm>
            <a:off x="6746678" y="3891408"/>
            <a:ext cx="356188" cy="461665"/>
          </a:xfrm>
          <a:prstGeom prst="rect">
            <a:avLst/>
          </a:prstGeom>
          <a:noFill/>
          <a:ln w="9525">
            <a:noFill/>
            <a:miter lim="800000"/>
            <a:headEnd/>
            <a:tailEnd/>
          </a:ln>
        </p:spPr>
        <p:txBody>
          <a:bodyPr wrap="none">
            <a:spAutoFit/>
          </a:bodyPr>
          <a:lstStyle/>
          <a:p>
            <a:r>
              <a:rPr lang="da-DK">
                <a:latin typeface="+mj-lt"/>
              </a:rPr>
              <a:t>1</a:t>
            </a:r>
          </a:p>
        </p:txBody>
      </p:sp>
      <p:sp>
        <p:nvSpPr>
          <p:cNvPr id="10" name="Tekstfelt 13"/>
          <p:cNvSpPr txBox="1">
            <a:spLocks noChangeArrowheads="1"/>
          </p:cNvSpPr>
          <p:nvPr/>
        </p:nvSpPr>
        <p:spPr bwMode="auto">
          <a:xfrm>
            <a:off x="6633965" y="4720083"/>
            <a:ext cx="526106" cy="461665"/>
          </a:xfrm>
          <a:prstGeom prst="rect">
            <a:avLst/>
          </a:prstGeom>
          <a:noFill/>
          <a:ln w="9525">
            <a:noFill/>
            <a:miter lim="800000"/>
            <a:headEnd/>
            <a:tailEnd/>
          </a:ln>
        </p:spPr>
        <p:txBody>
          <a:bodyPr wrap="none">
            <a:spAutoFit/>
          </a:bodyPr>
          <a:lstStyle/>
          <a:p>
            <a:r>
              <a:rPr lang="da-DK">
                <a:latin typeface="+mj-lt"/>
              </a:rPr>
              <a:t>  0</a:t>
            </a:r>
          </a:p>
        </p:txBody>
      </p:sp>
      <p:sp>
        <p:nvSpPr>
          <p:cNvPr id="11" name="1 Rectángulo"/>
          <p:cNvSpPr/>
          <p:nvPr/>
        </p:nvSpPr>
        <p:spPr>
          <a:xfrm>
            <a:off x="2885878" y="1373633"/>
            <a:ext cx="3686175" cy="3952875"/>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mj-lt"/>
            </a:endParaRPr>
          </a:p>
        </p:txBody>
      </p:sp>
      <p:cxnSp>
        <p:nvCxnSpPr>
          <p:cNvPr id="12" name="14 Conector recto"/>
          <p:cNvCxnSpPr/>
          <p:nvPr/>
        </p:nvCxnSpPr>
        <p:spPr>
          <a:xfrm>
            <a:off x="4773415" y="1373633"/>
            <a:ext cx="0" cy="395287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15 Conector recto"/>
          <p:cNvCxnSpPr/>
          <p:nvPr/>
        </p:nvCxnSpPr>
        <p:spPr>
          <a:xfrm>
            <a:off x="2885878" y="3426271"/>
            <a:ext cx="3686175" cy="1587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16 CuadroTexto"/>
          <p:cNvSpPr txBox="1">
            <a:spLocks noChangeArrowheads="1"/>
          </p:cNvSpPr>
          <p:nvPr/>
        </p:nvSpPr>
        <p:spPr bwMode="auto">
          <a:xfrm>
            <a:off x="3505003" y="1962596"/>
            <a:ext cx="825500" cy="646112"/>
          </a:xfrm>
          <a:prstGeom prst="rect">
            <a:avLst/>
          </a:prstGeom>
          <a:noFill/>
          <a:ln w="9525">
            <a:noFill/>
            <a:miter lim="800000"/>
            <a:headEnd/>
            <a:tailEnd/>
          </a:ln>
        </p:spPr>
        <p:txBody>
          <a:bodyPr wrap="none">
            <a:spAutoFit/>
          </a:bodyPr>
          <a:lstStyle/>
          <a:p>
            <a:pPr algn="ctr"/>
            <a:r>
              <a:rPr lang="en-US" sz="3600" b="1">
                <a:latin typeface="+mj-lt"/>
              </a:rPr>
              <a:t>(C)</a:t>
            </a:r>
            <a:endParaRPr lang="en-US" sz="2400">
              <a:latin typeface="+mj-lt"/>
            </a:endParaRPr>
          </a:p>
        </p:txBody>
      </p:sp>
      <p:sp>
        <p:nvSpPr>
          <p:cNvPr id="15" name="17 CuadroTexto"/>
          <p:cNvSpPr txBox="1">
            <a:spLocks noChangeArrowheads="1"/>
          </p:cNvSpPr>
          <p:nvPr/>
        </p:nvSpPr>
        <p:spPr bwMode="auto">
          <a:xfrm>
            <a:off x="5275065" y="1981646"/>
            <a:ext cx="825500" cy="647700"/>
          </a:xfrm>
          <a:prstGeom prst="rect">
            <a:avLst/>
          </a:prstGeom>
          <a:noFill/>
          <a:ln w="9525">
            <a:noFill/>
            <a:miter lim="800000"/>
            <a:headEnd/>
            <a:tailEnd/>
          </a:ln>
        </p:spPr>
        <p:txBody>
          <a:bodyPr wrap="none">
            <a:spAutoFit/>
          </a:bodyPr>
          <a:lstStyle/>
          <a:p>
            <a:pPr algn="ctr"/>
            <a:r>
              <a:rPr lang="en-US" sz="3600" b="1" dirty="0">
                <a:latin typeface="+mj-lt"/>
              </a:rPr>
              <a:t>(D)</a:t>
            </a:r>
            <a:endParaRPr lang="en-US" sz="2400" dirty="0">
              <a:latin typeface="+mj-lt"/>
            </a:endParaRPr>
          </a:p>
        </p:txBody>
      </p:sp>
      <p:sp>
        <p:nvSpPr>
          <p:cNvPr id="16" name="18 CuadroTexto"/>
          <p:cNvSpPr txBox="1">
            <a:spLocks noChangeArrowheads="1"/>
          </p:cNvSpPr>
          <p:nvPr/>
        </p:nvSpPr>
        <p:spPr bwMode="auto">
          <a:xfrm>
            <a:off x="3378003" y="3912046"/>
            <a:ext cx="952500" cy="647700"/>
          </a:xfrm>
          <a:prstGeom prst="rect">
            <a:avLst/>
          </a:prstGeom>
          <a:noFill/>
          <a:ln w="9525">
            <a:noFill/>
            <a:miter lim="800000"/>
            <a:headEnd/>
            <a:tailEnd/>
          </a:ln>
        </p:spPr>
        <p:txBody>
          <a:bodyPr wrap="none">
            <a:spAutoFit/>
          </a:bodyPr>
          <a:lstStyle/>
          <a:p>
            <a:pPr algn="ctr"/>
            <a:r>
              <a:rPr lang="en-US" sz="3600" b="1">
                <a:latin typeface="+mj-lt"/>
              </a:rPr>
              <a:t> (A)</a:t>
            </a:r>
            <a:endParaRPr lang="en-US" sz="2400">
              <a:latin typeface="+mj-lt"/>
            </a:endParaRPr>
          </a:p>
        </p:txBody>
      </p:sp>
      <p:sp>
        <p:nvSpPr>
          <p:cNvPr id="17" name="19 CuadroTexto"/>
          <p:cNvSpPr txBox="1">
            <a:spLocks noChangeArrowheads="1"/>
          </p:cNvSpPr>
          <p:nvPr/>
        </p:nvSpPr>
        <p:spPr bwMode="auto">
          <a:xfrm>
            <a:off x="5263953" y="3880296"/>
            <a:ext cx="825500" cy="646112"/>
          </a:xfrm>
          <a:prstGeom prst="rect">
            <a:avLst/>
          </a:prstGeom>
          <a:noFill/>
          <a:ln w="9525">
            <a:noFill/>
            <a:miter lim="800000"/>
            <a:headEnd/>
            <a:tailEnd/>
          </a:ln>
        </p:spPr>
        <p:txBody>
          <a:bodyPr wrap="none">
            <a:spAutoFit/>
          </a:bodyPr>
          <a:lstStyle/>
          <a:p>
            <a:pPr algn="ctr"/>
            <a:r>
              <a:rPr lang="en-US" sz="3600" b="1">
                <a:latin typeface="+mj-lt"/>
              </a:rPr>
              <a:t>(B)</a:t>
            </a:r>
            <a:endParaRPr lang="en-US" sz="2400">
              <a:latin typeface="+mj-lt"/>
            </a:endParaRPr>
          </a:p>
        </p:txBody>
      </p:sp>
      <p:sp>
        <p:nvSpPr>
          <p:cNvPr id="18" name="TextBox 2"/>
          <p:cNvSpPr txBox="1">
            <a:spLocks noChangeArrowheads="1"/>
          </p:cNvSpPr>
          <p:nvPr/>
        </p:nvSpPr>
        <p:spPr bwMode="auto">
          <a:xfrm>
            <a:off x="3108228" y="5262065"/>
            <a:ext cx="1423787" cy="707886"/>
          </a:xfrm>
          <a:prstGeom prst="rect">
            <a:avLst/>
          </a:prstGeom>
          <a:noFill/>
          <a:ln w="9525">
            <a:noFill/>
            <a:miter lim="800000"/>
            <a:headEnd/>
            <a:tailEnd/>
          </a:ln>
        </p:spPr>
        <p:txBody>
          <a:bodyPr wrap="none">
            <a:spAutoFit/>
          </a:bodyPr>
          <a:lstStyle/>
          <a:p>
            <a:pPr algn="ctr"/>
            <a:r>
              <a:rPr lang="en-US" sz="2000" dirty="0" err="1">
                <a:latin typeface="+mj-lt"/>
              </a:rPr>
              <a:t>mMRC</a:t>
            </a:r>
            <a:r>
              <a:rPr lang="en-US" sz="2000" dirty="0">
                <a:latin typeface="+mj-lt"/>
              </a:rPr>
              <a:t> 0-1</a:t>
            </a:r>
          </a:p>
          <a:p>
            <a:pPr algn="ctr"/>
            <a:r>
              <a:rPr lang="en-US" sz="2000" dirty="0">
                <a:latin typeface="+mj-lt"/>
              </a:rPr>
              <a:t>CAT &lt; 10 </a:t>
            </a:r>
          </a:p>
        </p:txBody>
      </p:sp>
      <p:sp>
        <p:nvSpPr>
          <p:cNvPr id="19" name="Tekstfelt 23"/>
          <p:cNvSpPr txBox="1">
            <a:spLocks noChangeArrowheads="1"/>
          </p:cNvSpPr>
          <p:nvPr/>
        </p:nvSpPr>
        <p:spPr bwMode="auto">
          <a:xfrm>
            <a:off x="2425503" y="1665733"/>
            <a:ext cx="356188" cy="461665"/>
          </a:xfrm>
          <a:prstGeom prst="rect">
            <a:avLst/>
          </a:prstGeom>
          <a:noFill/>
          <a:ln w="9525">
            <a:noFill/>
            <a:miter lim="800000"/>
            <a:headEnd/>
            <a:tailEnd/>
          </a:ln>
        </p:spPr>
        <p:txBody>
          <a:bodyPr wrap="none">
            <a:spAutoFit/>
          </a:bodyPr>
          <a:lstStyle/>
          <a:p>
            <a:r>
              <a:rPr lang="da-DK">
                <a:latin typeface="+mj-lt"/>
              </a:rPr>
              <a:t>4</a:t>
            </a:r>
          </a:p>
        </p:txBody>
      </p:sp>
      <p:sp>
        <p:nvSpPr>
          <p:cNvPr id="20" name="Tekstfelt 24"/>
          <p:cNvSpPr txBox="1">
            <a:spLocks noChangeArrowheads="1"/>
          </p:cNvSpPr>
          <p:nvPr/>
        </p:nvSpPr>
        <p:spPr bwMode="auto">
          <a:xfrm>
            <a:off x="2428678" y="2692846"/>
            <a:ext cx="356188" cy="461665"/>
          </a:xfrm>
          <a:prstGeom prst="rect">
            <a:avLst/>
          </a:prstGeom>
          <a:noFill/>
          <a:ln w="9525">
            <a:noFill/>
            <a:miter lim="800000"/>
            <a:headEnd/>
            <a:tailEnd/>
          </a:ln>
        </p:spPr>
        <p:txBody>
          <a:bodyPr wrap="none">
            <a:spAutoFit/>
          </a:bodyPr>
          <a:lstStyle/>
          <a:p>
            <a:r>
              <a:rPr lang="da-DK">
                <a:latin typeface="+mj-lt"/>
              </a:rPr>
              <a:t>3</a:t>
            </a:r>
          </a:p>
        </p:txBody>
      </p:sp>
      <p:sp>
        <p:nvSpPr>
          <p:cNvPr id="21" name="Tekstfelt 25"/>
          <p:cNvSpPr txBox="1">
            <a:spLocks noChangeArrowheads="1"/>
          </p:cNvSpPr>
          <p:nvPr/>
        </p:nvSpPr>
        <p:spPr bwMode="auto">
          <a:xfrm>
            <a:off x="2433440" y="3702496"/>
            <a:ext cx="356188" cy="461665"/>
          </a:xfrm>
          <a:prstGeom prst="rect">
            <a:avLst/>
          </a:prstGeom>
          <a:noFill/>
          <a:ln w="9525">
            <a:noFill/>
            <a:miter lim="800000"/>
            <a:headEnd/>
            <a:tailEnd/>
          </a:ln>
        </p:spPr>
        <p:txBody>
          <a:bodyPr wrap="none">
            <a:spAutoFit/>
          </a:bodyPr>
          <a:lstStyle/>
          <a:p>
            <a:r>
              <a:rPr lang="da-DK">
                <a:latin typeface="+mj-lt"/>
              </a:rPr>
              <a:t>2</a:t>
            </a:r>
          </a:p>
        </p:txBody>
      </p:sp>
      <p:sp>
        <p:nvSpPr>
          <p:cNvPr id="22" name="Tekstfelt 26"/>
          <p:cNvSpPr txBox="1">
            <a:spLocks noChangeArrowheads="1"/>
          </p:cNvSpPr>
          <p:nvPr/>
        </p:nvSpPr>
        <p:spPr bwMode="auto">
          <a:xfrm>
            <a:off x="2450903" y="4632771"/>
            <a:ext cx="356188" cy="461665"/>
          </a:xfrm>
          <a:prstGeom prst="rect">
            <a:avLst/>
          </a:prstGeom>
          <a:noFill/>
          <a:ln w="9525">
            <a:noFill/>
            <a:miter lim="800000"/>
            <a:headEnd/>
            <a:tailEnd/>
          </a:ln>
        </p:spPr>
        <p:txBody>
          <a:bodyPr wrap="none">
            <a:spAutoFit/>
          </a:bodyPr>
          <a:lstStyle/>
          <a:p>
            <a:r>
              <a:rPr lang="da-DK">
                <a:latin typeface="+mj-lt"/>
              </a:rPr>
              <a:t>1</a:t>
            </a:r>
          </a:p>
        </p:txBody>
      </p:sp>
      <p:sp>
        <p:nvSpPr>
          <p:cNvPr id="23" name="Tekstfelt 27"/>
          <p:cNvSpPr txBox="1">
            <a:spLocks noChangeArrowheads="1"/>
          </p:cNvSpPr>
          <p:nvPr/>
        </p:nvSpPr>
        <p:spPr bwMode="auto">
          <a:xfrm>
            <a:off x="2455665" y="5059808"/>
            <a:ext cx="354584" cy="461665"/>
          </a:xfrm>
          <a:prstGeom prst="rect">
            <a:avLst/>
          </a:prstGeom>
          <a:noFill/>
          <a:ln w="9525">
            <a:noFill/>
            <a:miter lim="800000"/>
            <a:headEnd/>
            <a:tailEnd/>
          </a:ln>
        </p:spPr>
        <p:txBody>
          <a:bodyPr wrap="none">
            <a:spAutoFit/>
          </a:bodyPr>
          <a:lstStyle/>
          <a:p>
            <a:r>
              <a:rPr lang="da-DK">
                <a:latin typeface="+mj-lt"/>
              </a:rPr>
              <a:t>  </a:t>
            </a:r>
          </a:p>
        </p:txBody>
      </p:sp>
      <p:sp>
        <p:nvSpPr>
          <p:cNvPr id="24" name="TextBox 2"/>
          <p:cNvSpPr txBox="1">
            <a:spLocks noChangeArrowheads="1"/>
          </p:cNvSpPr>
          <p:nvPr/>
        </p:nvSpPr>
        <p:spPr bwMode="auto">
          <a:xfrm>
            <a:off x="4969611" y="5262065"/>
            <a:ext cx="1415772" cy="707886"/>
          </a:xfrm>
          <a:prstGeom prst="rect">
            <a:avLst/>
          </a:prstGeom>
          <a:noFill/>
          <a:ln w="9525">
            <a:noFill/>
            <a:miter lim="800000"/>
            <a:headEnd/>
            <a:tailEnd/>
          </a:ln>
        </p:spPr>
        <p:txBody>
          <a:bodyPr wrap="none">
            <a:spAutoFit/>
          </a:bodyPr>
          <a:lstStyle/>
          <a:p>
            <a:pPr algn="ctr"/>
            <a:r>
              <a:rPr lang="en-US" sz="2000" dirty="0" err="1">
                <a:latin typeface="+mj-lt"/>
              </a:rPr>
              <a:t>mMRC</a:t>
            </a:r>
            <a:r>
              <a:rPr lang="en-US" sz="2000" dirty="0">
                <a:latin typeface="+mj-lt"/>
              </a:rPr>
              <a:t> </a:t>
            </a:r>
            <a:r>
              <a:rPr lang="da-DK" sz="2000" u="sng" dirty="0">
                <a:latin typeface="+mj-lt"/>
              </a:rPr>
              <a:t>&gt;</a:t>
            </a:r>
            <a:r>
              <a:rPr lang="en-US" sz="2000" dirty="0">
                <a:latin typeface="+mj-lt"/>
              </a:rPr>
              <a:t> 2</a:t>
            </a:r>
          </a:p>
          <a:p>
            <a:pPr algn="ctr"/>
            <a:r>
              <a:rPr lang="en-US" sz="2000" dirty="0">
                <a:latin typeface="+mj-lt"/>
              </a:rPr>
              <a:t>CAT </a:t>
            </a:r>
            <a:r>
              <a:rPr lang="da-DK" sz="2000" u="sng" dirty="0">
                <a:latin typeface="+mj-lt"/>
              </a:rPr>
              <a:t>&gt;</a:t>
            </a:r>
            <a:r>
              <a:rPr lang="da-DK" sz="2000" dirty="0">
                <a:latin typeface="+mj-lt"/>
              </a:rPr>
              <a:t> </a:t>
            </a:r>
            <a:r>
              <a:rPr lang="en-US" sz="2000" dirty="0">
                <a:latin typeface="+mj-lt"/>
              </a:rPr>
              <a:t>10 </a:t>
            </a:r>
          </a:p>
        </p:txBody>
      </p:sp>
      <p:sp>
        <p:nvSpPr>
          <p:cNvPr id="25" name="13 CuadroTexto"/>
          <p:cNvSpPr txBox="1">
            <a:spLocks noChangeArrowheads="1"/>
          </p:cNvSpPr>
          <p:nvPr/>
        </p:nvSpPr>
        <p:spPr bwMode="auto">
          <a:xfrm>
            <a:off x="2665117" y="5991671"/>
            <a:ext cx="3744416" cy="461665"/>
          </a:xfrm>
          <a:prstGeom prst="rect">
            <a:avLst/>
          </a:prstGeom>
          <a:noFill/>
          <a:ln w="9525">
            <a:noFill/>
            <a:miter lim="800000"/>
            <a:headEnd/>
            <a:tailEnd/>
          </a:ln>
        </p:spPr>
        <p:txBody>
          <a:bodyPr wrap="square">
            <a:spAutoFit/>
          </a:bodyPr>
          <a:lstStyle/>
          <a:p>
            <a:pPr algn="ctr"/>
            <a:r>
              <a:rPr lang="en-US" sz="2400" b="1" dirty="0" smtClean="0">
                <a:latin typeface="+mj-lt"/>
              </a:rPr>
              <a:t>Symptoms</a:t>
            </a:r>
            <a:endParaRPr lang="en-US" sz="2400" b="1" dirty="0">
              <a:latin typeface="+mj-lt"/>
            </a:endParaRPr>
          </a:p>
        </p:txBody>
      </p:sp>
      <p:sp>
        <p:nvSpPr>
          <p:cNvPr id="26" name="Tekstfelt 6"/>
          <p:cNvSpPr txBox="1"/>
          <p:nvPr/>
        </p:nvSpPr>
        <p:spPr>
          <a:xfrm>
            <a:off x="1262288" y="4613993"/>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A:  Les symptoms, low risk</a:t>
            </a:r>
            <a:endParaRPr lang="da-DK" sz="2000" dirty="0">
              <a:solidFill>
                <a:schemeClr val="bg1"/>
              </a:solidFill>
              <a:latin typeface="Tahoma"/>
              <a:cs typeface="Tahoma"/>
            </a:endParaRPr>
          </a:p>
        </p:txBody>
      </p:sp>
      <p:sp>
        <p:nvSpPr>
          <p:cNvPr id="28" name="Tekstfelt 6"/>
          <p:cNvSpPr txBox="1"/>
          <p:nvPr/>
        </p:nvSpPr>
        <p:spPr>
          <a:xfrm>
            <a:off x="4897364" y="3461865"/>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B:  More symtoms, low risk</a:t>
            </a:r>
          </a:p>
        </p:txBody>
      </p:sp>
      <p:sp>
        <p:nvSpPr>
          <p:cNvPr id="29" name="Tekstfelt 6"/>
          <p:cNvSpPr txBox="1"/>
          <p:nvPr/>
        </p:nvSpPr>
        <p:spPr>
          <a:xfrm>
            <a:off x="1152948" y="2885801"/>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C:  Less symptoms, high risk</a:t>
            </a:r>
            <a:endParaRPr lang="da-DK" sz="2000" dirty="0">
              <a:solidFill>
                <a:schemeClr val="bg1"/>
              </a:solidFill>
              <a:latin typeface="Tahoma"/>
              <a:cs typeface="Tahoma"/>
            </a:endParaRPr>
          </a:p>
        </p:txBody>
      </p:sp>
      <p:sp>
        <p:nvSpPr>
          <p:cNvPr id="30" name="Tekstfelt 6"/>
          <p:cNvSpPr txBox="1"/>
          <p:nvPr/>
        </p:nvSpPr>
        <p:spPr>
          <a:xfrm>
            <a:off x="5041380" y="1445641"/>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D:  More Symtoms, high risk</a:t>
            </a:r>
            <a:endParaRPr lang="da-DK" sz="2000" dirty="0">
              <a:solidFill>
                <a:schemeClr val="bg1"/>
              </a:solidFill>
              <a:latin typeface="Tahoma"/>
              <a:cs typeface="Tahom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185025" cy="762000"/>
          </a:xfrm>
        </p:spPr>
        <p:txBody>
          <a:bodyPr/>
          <a:lstStyle/>
          <a:p>
            <a:r>
              <a:rPr lang="en-GB" dirty="0" smtClean="0"/>
              <a:t>COPD Phenotypes. Spanish </a:t>
            </a:r>
            <a:r>
              <a:rPr lang="en-GB" dirty="0" err="1" smtClean="0"/>
              <a:t>GesEPOC</a:t>
            </a:r>
            <a:r>
              <a:rPr lang="en-GB" dirty="0" smtClean="0"/>
              <a:t> guidelines 2012</a:t>
            </a:r>
            <a:endParaRPr lang="en-GB" dirty="0"/>
          </a:p>
        </p:txBody>
      </p:sp>
      <p:pic>
        <p:nvPicPr>
          <p:cNvPr id="254978" name="Picture 2"/>
          <p:cNvPicPr>
            <a:picLocks noGrp="1" noChangeAspect="1" noChangeArrowheads="1"/>
          </p:cNvPicPr>
          <p:nvPr>
            <p:ph idx="1"/>
          </p:nvPr>
        </p:nvPicPr>
        <p:blipFill>
          <a:blip r:embed="rId2" cstate="print"/>
          <a:srcRect/>
          <a:stretch>
            <a:fillRect/>
          </a:stretch>
        </p:blipFill>
        <p:spPr bwMode="auto">
          <a:xfrm>
            <a:off x="777258" y="1484784"/>
            <a:ext cx="7612708" cy="4536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946176"/>
            <a:ext cx="8915400" cy="2514600"/>
            <a:chOff x="152400" y="2590800"/>
            <a:chExt cx="8915400" cy="2514600"/>
          </a:xfrm>
        </p:grpSpPr>
        <p:sp>
          <p:nvSpPr>
            <p:cNvPr id="3" name="Rounded Rectangle 7"/>
            <p:cNvSpPr/>
            <p:nvPr/>
          </p:nvSpPr>
          <p:spPr>
            <a:xfrm>
              <a:off x="4648200" y="2590800"/>
              <a:ext cx="4419600" cy="25146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 name="Group 1"/>
            <p:cNvGrpSpPr>
              <a:grpSpLocks/>
            </p:cNvGrpSpPr>
            <p:nvPr/>
          </p:nvGrpSpPr>
          <p:grpSpPr bwMode="auto">
            <a:xfrm>
              <a:off x="152400" y="2590800"/>
              <a:ext cx="4419600" cy="2514600"/>
              <a:chOff x="152400" y="2590800"/>
              <a:chExt cx="4419600" cy="2514600"/>
            </a:xfrm>
          </p:grpSpPr>
          <p:sp>
            <p:nvSpPr>
              <p:cNvPr id="6" name="Rounded Rectangle 3"/>
              <p:cNvSpPr/>
              <p:nvPr/>
            </p:nvSpPr>
            <p:spPr>
              <a:xfrm>
                <a:off x="152400" y="2590800"/>
                <a:ext cx="4419600" cy="2514600"/>
              </a:xfrm>
              <a:prstGeom prst="roundRect">
                <a:avLst/>
              </a:prstGeom>
              <a:solidFill>
                <a:schemeClr val="bg1"/>
              </a:solidFill>
              <a:ln>
                <a:solidFill>
                  <a:schemeClr val="accent3">
                    <a:alpha val="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5"/>
              <p:cNvSpPr txBox="1"/>
              <p:nvPr/>
            </p:nvSpPr>
            <p:spPr>
              <a:xfrm>
                <a:off x="228600" y="2819400"/>
                <a:ext cx="4343400" cy="1692275"/>
              </a:xfrm>
              <a:prstGeom prst="rect">
                <a:avLst/>
              </a:prstGeom>
              <a:noFill/>
            </p:spPr>
            <p:txBody>
              <a:bodyPr>
                <a:spAutoFit/>
              </a:bodyPr>
              <a:lstStyle/>
              <a:p>
                <a:pPr>
                  <a:spcBef>
                    <a:spcPts val="1200"/>
                  </a:spcBef>
                  <a:defRPr/>
                </a:pPr>
                <a:r>
                  <a:rPr lang="en-US" sz="2800" dirty="0">
                    <a:latin typeface="Tahoma"/>
                    <a:ea typeface="ＭＳ Ｐゴシック" charset="0"/>
                    <a:cs typeface="Tahoma"/>
                  </a:rPr>
                  <a:t>Small Airways Disease</a:t>
                </a:r>
              </a:p>
              <a:p>
                <a:pPr marL="285750" indent="-285750">
                  <a:spcBef>
                    <a:spcPts val="1200"/>
                  </a:spcBef>
                  <a:buFont typeface="Arial"/>
                  <a:buChar char="•"/>
                  <a:defRPr/>
                </a:pPr>
                <a:r>
                  <a:rPr lang="en-US" sz="2200" dirty="0">
                    <a:latin typeface="Tahoma"/>
                    <a:ea typeface="ＭＳ Ｐゴシック" charset="0"/>
                    <a:cs typeface="Tahoma"/>
                  </a:rPr>
                  <a:t>Airway inflammation</a:t>
                </a:r>
              </a:p>
              <a:p>
                <a:pPr marL="285750" indent="-285750">
                  <a:buFont typeface="Arial"/>
                  <a:buChar char="•"/>
                  <a:defRPr/>
                </a:pPr>
                <a:r>
                  <a:rPr lang="en-US" sz="2200" dirty="0">
                    <a:latin typeface="Tahoma"/>
                    <a:ea typeface="ＭＳ Ｐゴシック" charset="0"/>
                    <a:cs typeface="Tahoma"/>
                  </a:rPr>
                  <a:t>Airway fibrosis, luminal plugs</a:t>
                </a:r>
              </a:p>
              <a:p>
                <a:pPr marL="285750" indent="-285750">
                  <a:buFont typeface="Arial"/>
                  <a:buChar char="•"/>
                  <a:defRPr/>
                </a:pPr>
                <a:r>
                  <a:rPr lang="en-US" sz="2200" dirty="0">
                    <a:latin typeface="Tahoma"/>
                    <a:ea typeface="ＭＳ Ｐゴシック" charset="0"/>
                    <a:cs typeface="Tahoma"/>
                  </a:rPr>
                  <a:t>Increased airway resistance</a:t>
                </a:r>
              </a:p>
            </p:txBody>
          </p:sp>
        </p:grpSp>
        <p:sp>
          <p:nvSpPr>
            <p:cNvPr id="5" name="TextBox 10"/>
            <p:cNvSpPr txBox="1"/>
            <p:nvPr/>
          </p:nvSpPr>
          <p:spPr>
            <a:xfrm>
              <a:off x="4724400" y="2819400"/>
              <a:ext cx="4114800" cy="1354138"/>
            </a:xfrm>
            <a:prstGeom prst="rect">
              <a:avLst/>
            </a:prstGeom>
            <a:noFill/>
          </p:spPr>
          <p:txBody>
            <a:bodyPr>
              <a:spAutoFit/>
            </a:bodyPr>
            <a:lstStyle/>
            <a:p>
              <a:pPr>
                <a:spcBef>
                  <a:spcPts val="1200"/>
                </a:spcBef>
                <a:defRPr/>
              </a:pPr>
              <a:r>
                <a:rPr lang="en-US" sz="2800" dirty="0">
                  <a:latin typeface="Tahoma"/>
                  <a:ea typeface="ＭＳ Ｐゴシック" charset="0"/>
                  <a:cs typeface="Tahoma"/>
                </a:rPr>
                <a:t>Parenchymal Destruction</a:t>
              </a:r>
            </a:p>
            <a:p>
              <a:pPr marL="285750" indent="-285750">
                <a:spcBef>
                  <a:spcPts val="1200"/>
                </a:spcBef>
                <a:buFont typeface="Arial"/>
                <a:buChar char="•"/>
                <a:defRPr/>
              </a:pPr>
              <a:r>
                <a:rPr lang="en-US" sz="2200" dirty="0">
                  <a:latin typeface="Tahoma"/>
                  <a:ea typeface="ＭＳ Ｐゴシック" charset="0"/>
                  <a:cs typeface="Tahoma"/>
                </a:rPr>
                <a:t>Loss of alveolar attachments</a:t>
              </a:r>
            </a:p>
            <a:p>
              <a:pPr marL="285750" indent="-285750">
                <a:buFont typeface="Arial"/>
                <a:buChar char="•"/>
                <a:defRPr/>
              </a:pPr>
              <a:r>
                <a:rPr lang="en-US" sz="2200" dirty="0">
                  <a:latin typeface="Tahoma"/>
                  <a:ea typeface="ＭＳ Ｐゴシック" charset="0"/>
                  <a:cs typeface="Tahoma"/>
                </a:rPr>
                <a:t>Decrease of elastic recoil</a:t>
              </a:r>
            </a:p>
          </p:txBody>
        </p:sp>
      </p:grpSp>
      <p:cxnSp>
        <p:nvCxnSpPr>
          <p:cNvPr id="8" name="Straight Arrow Connector 9"/>
          <p:cNvCxnSpPr/>
          <p:nvPr/>
        </p:nvCxnSpPr>
        <p:spPr>
          <a:xfrm>
            <a:off x="2915816" y="4653136"/>
            <a:ext cx="1198984" cy="110304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14"/>
          <p:cNvCxnSpPr/>
          <p:nvPr/>
        </p:nvCxnSpPr>
        <p:spPr>
          <a:xfrm flipH="1">
            <a:off x="5334000" y="4653136"/>
            <a:ext cx="1038200" cy="110304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16"/>
          <p:cNvSpPr txBox="1">
            <a:spLocks noChangeArrowheads="1"/>
          </p:cNvSpPr>
          <p:nvPr/>
        </p:nvSpPr>
        <p:spPr bwMode="auto">
          <a:xfrm>
            <a:off x="1881336" y="5832376"/>
            <a:ext cx="5715000" cy="646113"/>
          </a:xfrm>
          <a:prstGeom prst="rect">
            <a:avLst/>
          </a:prstGeom>
          <a:noFill/>
          <a:ln w="9525">
            <a:noFill/>
            <a:miter lim="800000"/>
            <a:headEnd/>
            <a:tailEnd/>
          </a:ln>
        </p:spPr>
        <p:txBody>
          <a:bodyPr>
            <a:spAutoFit/>
          </a:bodyPr>
          <a:lstStyle/>
          <a:p>
            <a:pPr algn="ctr"/>
            <a:r>
              <a:rPr lang="en-US" sz="3600" b="1" dirty="0">
                <a:solidFill>
                  <a:schemeClr val="tx2"/>
                </a:solidFill>
                <a:latin typeface="Tahoma" pitchFamily="34" charset="0"/>
                <a:cs typeface="Tahoma" pitchFamily="34" charset="0"/>
              </a:rPr>
              <a:t>AIRFLOW LIMITATION</a:t>
            </a:r>
          </a:p>
        </p:txBody>
      </p:sp>
      <p:pic>
        <p:nvPicPr>
          <p:cNvPr id="12"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1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Physiopathology</a:t>
            </a:r>
            <a:endParaRPr lang="en-US" sz="4400" dirty="0">
              <a:solidFill>
                <a:schemeClr val="accent5">
                  <a:lumMod val="25000"/>
                </a:schemeClr>
              </a:solidFill>
              <a:latin typeface="Tahoma" pitchFamily="34" charset="0"/>
            </a:endParaRPr>
          </a:p>
        </p:txBody>
      </p:sp>
      <p:pic>
        <p:nvPicPr>
          <p:cNvPr id="14" name="Picture 3" descr="cigarette"/>
          <p:cNvPicPr>
            <a:picLocks noChangeAspect="1" noChangeArrowheads="1"/>
          </p:cNvPicPr>
          <p:nvPr/>
        </p:nvPicPr>
        <p:blipFill>
          <a:blip r:embed="rId3" cstate="print"/>
          <a:srcRect t="42847" b="5733"/>
          <a:stretch>
            <a:fillRect/>
          </a:stretch>
        </p:blipFill>
        <p:spPr bwMode="auto">
          <a:xfrm>
            <a:off x="6228184" y="620688"/>
            <a:ext cx="1633538" cy="1169988"/>
          </a:xfrm>
          <a:prstGeom prst="rect">
            <a:avLst/>
          </a:prstGeom>
          <a:noFill/>
          <a:ln w="9525">
            <a:noFill/>
            <a:miter lim="800000"/>
            <a:headEnd/>
            <a:tailEnd/>
          </a:ln>
        </p:spPr>
      </p:pic>
      <p:pic>
        <p:nvPicPr>
          <p:cNvPr id="19" name="Picture 44" descr="lungs FINAL"/>
          <p:cNvPicPr>
            <a:picLocks noChangeAspect="1" noChangeArrowheads="1"/>
          </p:cNvPicPr>
          <p:nvPr/>
        </p:nvPicPr>
        <p:blipFill>
          <a:blip r:embed="rId4" cstate="print"/>
          <a:srcRect/>
          <a:stretch>
            <a:fillRect/>
          </a:stretch>
        </p:blipFill>
        <p:spPr bwMode="auto">
          <a:xfrm>
            <a:off x="3707904" y="3501008"/>
            <a:ext cx="1822450" cy="1781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815882"/>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 </a:t>
            </a:r>
          </a:p>
          <a:p>
            <a:r>
              <a:rPr lang="en-US" sz="4400" dirty="0" smtClean="0">
                <a:solidFill>
                  <a:schemeClr val="accent5">
                    <a:lumMod val="25000"/>
                  </a:schemeClr>
                </a:solidFill>
                <a:latin typeface="Tahoma" pitchFamily="34" charset="0"/>
              </a:rPr>
              <a:t>Co-morbidities</a:t>
            </a: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Rectangle 3"/>
          <p:cNvSpPr txBox="1">
            <a:spLocks noChangeArrowheads="1"/>
          </p:cNvSpPr>
          <p:nvPr/>
        </p:nvSpPr>
        <p:spPr>
          <a:xfrm>
            <a:off x="431800" y="1765300"/>
            <a:ext cx="8407400" cy="4711700"/>
          </a:xfrm>
          <a:prstGeom prst="rect">
            <a:avLst/>
          </a:prstGeom>
        </p:spPr>
        <p:txBody>
          <a:bodyPr/>
          <a:lstStyle/>
          <a:p>
            <a:pPr marL="346075" marR="0" lvl="0" indent="-346075" algn="l" defTabSz="914400" rtl="0" eaLnBrk="1" fontAlgn="base" latinLnBrk="0" hangingPunct="1">
              <a:lnSpc>
                <a:spcPct val="120000"/>
              </a:lnSpc>
              <a:spcBef>
                <a:spcPts val="1200"/>
              </a:spcBef>
              <a:spcAft>
                <a:spcPct val="0"/>
              </a:spcAft>
              <a:buClr>
                <a:schemeClr val="tx2"/>
              </a:buClr>
              <a:buSzPct val="65000"/>
              <a:buFont typeface="Monotype Sorts" pitchFamily="2" charset="2"/>
              <a:buNone/>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mn-ea"/>
                <a:cs typeface="+mn-cs"/>
              </a:rPr>
              <a:t>COPD patients are at increased risk for: </a:t>
            </a:r>
          </a:p>
          <a:p>
            <a:pPr marL="701675" marR="0" lvl="1" indent="-354013" algn="l" defTabSz="914400" rtl="0" eaLnBrk="1" fontAlgn="base" latinLnBrk="0" hangingPunct="1">
              <a:lnSpc>
                <a:spcPct val="120000"/>
              </a:lnSpc>
              <a:spcBef>
                <a:spcPts val="120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Cardiovascular diseases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Osteoporosis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Respiratory infections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Anxiety and Depression</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Diabetes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Lung cancer</a:t>
            </a:r>
          </a:p>
          <a:p>
            <a:pPr marL="50800" marR="0" lvl="1" indent="-50800" algn="ctr" defTabSz="914400" rtl="0" eaLnBrk="1" fontAlgn="base" latinLnBrk="0" hangingPunct="1">
              <a:lnSpc>
                <a:spcPct val="120000"/>
              </a:lnSpc>
              <a:spcBef>
                <a:spcPct val="35000"/>
              </a:spcBef>
              <a:spcAft>
                <a:spcPct val="0"/>
              </a:spcAft>
              <a:buClr>
                <a:srgbClr val="A5FF4B"/>
              </a:buClr>
              <a:buSzPct val="100000"/>
              <a:buFont typeface="Monotype Sorts" charset="0"/>
              <a:buNone/>
              <a:tabLst>
                <a:tab pos="1427163" algn="l"/>
                <a:tab pos="1641475" algn="l"/>
              </a:tabLst>
              <a:defRPr/>
            </a:pPr>
            <a:r>
              <a:rPr kumimoji="0" lang="en-US" b="0" i="1" u="none" strike="noStrike" kern="0" cap="none" spc="0" normalizeH="0" baseline="0" noProof="0" dirty="0" smtClean="0">
                <a:ln>
                  <a:noFill/>
                </a:ln>
                <a:solidFill>
                  <a:schemeClr val="tx2"/>
                </a:solidFill>
                <a:effectLst/>
                <a:uLnTx/>
                <a:uFillTx/>
                <a:latin typeface="+mn-lt"/>
                <a:ea typeface="ＭＳ Ｐゴシック" pitchFamily="-65" charset="-128"/>
              </a:rPr>
              <a:t>These </a:t>
            </a:r>
            <a:r>
              <a:rPr kumimoji="0" lang="en-US" b="0" i="1" u="none" strike="noStrike" kern="0" cap="none" spc="0" normalizeH="0" baseline="0" noProof="0" dirty="0" err="1" smtClean="0">
                <a:ln>
                  <a:noFill/>
                </a:ln>
                <a:solidFill>
                  <a:schemeClr val="tx2"/>
                </a:solidFill>
                <a:effectLst/>
                <a:uLnTx/>
                <a:uFillTx/>
                <a:latin typeface="+mn-lt"/>
                <a:ea typeface="ＭＳ Ｐゴシック" pitchFamily="-65" charset="-128"/>
              </a:rPr>
              <a:t>comorbid</a:t>
            </a:r>
            <a:r>
              <a:rPr kumimoji="0" lang="en-US" b="0" i="1" u="none" strike="noStrike" kern="0" cap="none" spc="0" normalizeH="0" baseline="0" noProof="0" dirty="0" smtClean="0">
                <a:ln>
                  <a:noFill/>
                </a:ln>
                <a:solidFill>
                  <a:schemeClr val="tx2"/>
                </a:solidFill>
                <a:effectLst/>
                <a:uLnTx/>
                <a:uFillTx/>
                <a:latin typeface="+mn-lt"/>
                <a:ea typeface="ＭＳ Ｐゴシック" pitchFamily="-65" charset="-128"/>
              </a:rPr>
              <a:t> conditions may influence mortality and hospitalizations and should be looked for routinely, and treated appropriately.</a:t>
            </a:r>
          </a:p>
          <a:p>
            <a:pPr marL="701675" marR="0" lvl="1" indent="-354013" algn="l" defTabSz="914400" rtl="0" eaLnBrk="1" fontAlgn="base" latinLnBrk="0" hangingPunct="1">
              <a:lnSpc>
                <a:spcPct val="120000"/>
              </a:lnSpc>
              <a:spcBef>
                <a:spcPct val="35000"/>
              </a:spcBef>
              <a:spcAft>
                <a:spcPct val="0"/>
              </a:spcAft>
              <a:buClr>
                <a:srgbClr val="A5FF4B"/>
              </a:buClr>
              <a:buSzPct val="100000"/>
              <a:buFontTx/>
              <a:buChar char="•"/>
              <a:tabLst>
                <a:tab pos="1427163" algn="l"/>
                <a:tab pos="1641475" algn="l"/>
              </a:tabLst>
              <a:defRPr/>
            </a:pPr>
            <a:endParaRPr kumimoji="0" lang="en-US" altLang="ja-JP"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00113" y="0"/>
            <a:ext cx="7586662" cy="404664"/>
          </a:xfrm>
        </p:spPr>
        <p:txBody>
          <a:bodyPr/>
          <a:lstStyle/>
          <a:p>
            <a:pPr eaLnBrk="1" hangingPunct="1"/>
            <a:r>
              <a:rPr lang="el-GR" b="0" dirty="0" err="1" smtClean="0">
                <a:solidFill>
                  <a:srgbClr val="000000"/>
                </a:solidFill>
                <a:latin typeface="Tahoma" pitchFamily="34" charset="0"/>
                <a:ea typeface="Tahoma" pitchFamily="34" charset="0"/>
                <a:cs typeface="Tahoma" pitchFamily="34" charset="0"/>
              </a:rPr>
              <a:t>Comorbidity</a:t>
            </a:r>
            <a:r>
              <a:rPr lang="el-GR" b="0" dirty="0" smtClean="0">
                <a:solidFill>
                  <a:srgbClr val="000000"/>
                </a:solidFill>
                <a:latin typeface="Tahoma" pitchFamily="34" charset="0"/>
                <a:ea typeface="Tahoma" pitchFamily="34" charset="0"/>
                <a:cs typeface="Tahoma" pitchFamily="34" charset="0"/>
              </a:rPr>
              <a:t> </a:t>
            </a:r>
            <a:r>
              <a:rPr lang="el-GR" b="0" dirty="0" err="1" smtClean="0">
                <a:solidFill>
                  <a:srgbClr val="000000"/>
                </a:solidFill>
                <a:latin typeface="Tahoma" pitchFamily="34" charset="0"/>
                <a:ea typeface="Tahoma" pitchFamily="34" charset="0"/>
                <a:cs typeface="Tahoma" pitchFamily="34" charset="0"/>
              </a:rPr>
              <a:t>and</a:t>
            </a:r>
            <a:r>
              <a:rPr lang="el-GR" b="0" dirty="0" smtClean="0">
                <a:solidFill>
                  <a:srgbClr val="000000"/>
                </a:solidFill>
                <a:latin typeface="Tahoma" pitchFamily="34" charset="0"/>
                <a:ea typeface="Tahoma" pitchFamily="34" charset="0"/>
                <a:cs typeface="Tahoma" pitchFamily="34" charset="0"/>
              </a:rPr>
              <a:t> </a:t>
            </a:r>
            <a:r>
              <a:rPr lang="el-GR" b="0" dirty="0" err="1" smtClean="0">
                <a:solidFill>
                  <a:srgbClr val="000000"/>
                </a:solidFill>
                <a:latin typeface="Tahoma" pitchFamily="34" charset="0"/>
                <a:ea typeface="Tahoma" pitchFamily="34" charset="0"/>
                <a:cs typeface="Tahoma" pitchFamily="34" charset="0"/>
              </a:rPr>
              <a:t>Mortality</a:t>
            </a:r>
            <a:r>
              <a:rPr lang="el-GR" b="0" dirty="0" smtClean="0">
                <a:solidFill>
                  <a:srgbClr val="000000"/>
                </a:solidFill>
                <a:latin typeface="Tahoma" pitchFamily="34" charset="0"/>
                <a:ea typeface="Tahoma" pitchFamily="34" charset="0"/>
                <a:cs typeface="Tahoma" pitchFamily="34" charset="0"/>
              </a:rPr>
              <a:t> </a:t>
            </a:r>
            <a:r>
              <a:rPr lang="el-GR" b="0" dirty="0" err="1" smtClean="0">
                <a:solidFill>
                  <a:srgbClr val="000000"/>
                </a:solidFill>
                <a:latin typeface="Tahoma" pitchFamily="34" charset="0"/>
                <a:ea typeface="Tahoma" pitchFamily="34" charset="0"/>
                <a:cs typeface="Tahoma" pitchFamily="34" charset="0"/>
              </a:rPr>
              <a:t>in</a:t>
            </a:r>
            <a:r>
              <a:rPr lang="el-GR" b="0" dirty="0" smtClean="0">
                <a:solidFill>
                  <a:srgbClr val="000000"/>
                </a:solidFill>
                <a:latin typeface="Tahoma" pitchFamily="34" charset="0"/>
                <a:ea typeface="Tahoma" pitchFamily="34" charset="0"/>
                <a:cs typeface="Tahoma" pitchFamily="34" charset="0"/>
              </a:rPr>
              <a:t> COPD</a:t>
            </a:r>
            <a:r>
              <a:rPr lang="en-US" b="0" dirty="0" smtClean="0">
                <a:solidFill>
                  <a:srgbClr val="000000"/>
                </a:solidFill>
                <a:latin typeface="Tahoma" pitchFamily="34" charset="0"/>
                <a:ea typeface="Tahoma" pitchFamily="34" charset="0"/>
                <a:cs typeface="Tahoma" pitchFamily="34" charset="0"/>
              </a:rPr>
              <a:t> </a:t>
            </a:r>
            <a:r>
              <a:rPr lang="el-GR" sz="2400" b="0" dirty="0" err="1" smtClean="0">
                <a:solidFill>
                  <a:srgbClr val="000000"/>
                </a:solidFill>
                <a:latin typeface="Tahoma" pitchFamily="34" charset="0"/>
                <a:ea typeface="Tahoma" pitchFamily="34" charset="0"/>
                <a:cs typeface="Tahoma" pitchFamily="34" charset="0"/>
              </a:rPr>
              <a:t>Related</a:t>
            </a:r>
            <a:r>
              <a:rPr lang="en-US" sz="2400" b="0" dirty="0" smtClean="0">
                <a:solidFill>
                  <a:srgbClr val="000000"/>
                </a:solidFill>
                <a:latin typeface="Tahoma" pitchFamily="34" charset="0"/>
                <a:ea typeface="Tahoma" pitchFamily="34" charset="0"/>
                <a:cs typeface="Tahoma" pitchFamily="34" charset="0"/>
              </a:rPr>
              <a:t> </a:t>
            </a:r>
            <a:r>
              <a:rPr lang="el-GR" sz="2400" b="0" dirty="0" err="1" smtClean="0">
                <a:solidFill>
                  <a:srgbClr val="000000"/>
                </a:solidFill>
                <a:latin typeface="Tahoma" pitchFamily="34" charset="0"/>
                <a:ea typeface="Tahoma" pitchFamily="34" charset="0"/>
                <a:cs typeface="Tahoma" pitchFamily="34" charset="0"/>
              </a:rPr>
              <a:t>Hospitalizations</a:t>
            </a:r>
            <a:endParaRPr lang="el-GR" b="0" dirty="0" smtClean="0">
              <a:solidFill>
                <a:srgbClr val="000000"/>
              </a:solidFill>
              <a:latin typeface="Tahoma" pitchFamily="34" charset="0"/>
              <a:ea typeface="Tahoma" pitchFamily="34" charset="0"/>
              <a:cs typeface="Tahoma" pitchFamily="34" charset="0"/>
            </a:endParaRPr>
          </a:p>
        </p:txBody>
      </p:sp>
      <p:sp>
        <p:nvSpPr>
          <p:cNvPr id="27651" name="Text Box 4"/>
          <p:cNvSpPr txBox="1">
            <a:spLocks noChangeArrowheads="1"/>
          </p:cNvSpPr>
          <p:nvPr/>
        </p:nvSpPr>
        <p:spPr bwMode="auto">
          <a:xfrm rot="16200000">
            <a:off x="-507683" y="3379142"/>
            <a:ext cx="2147254"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2400" dirty="0" err="1">
                <a:solidFill>
                  <a:schemeClr val="tx1">
                    <a:lumMod val="50000"/>
                  </a:schemeClr>
                </a:solidFill>
                <a:latin typeface="Tahoma" pitchFamily="34" charset="0"/>
                <a:ea typeface="Tahoma" pitchFamily="34" charset="0"/>
                <a:cs typeface="Tahoma" pitchFamily="34" charset="0"/>
              </a:rPr>
              <a:t>Mortaliyty</a:t>
            </a:r>
            <a:r>
              <a:rPr lang="en-US" sz="2400" dirty="0">
                <a:solidFill>
                  <a:schemeClr val="tx1">
                    <a:lumMod val="50000"/>
                  </a:schemeClr>
                </a:solidFill>
                <a:latin typeface="Tahoma" pitchFamily="34" charset="0"/>
                <a:ea typeface="Tahoma" pitchFamily="34" charset="0"/>
                <a:cs typeface="Tahoma" pitchFamily="34" charset="0"/>
              </a:rPr>
              <a:t> (%)</a:t>
            </a:r>
            <a:endParaRPr lang="el-GR" sz="2400" dirty="0">
              <a:solidFill>
                <a:schemeClr val="tx1">
                  <a:lumMod val="50000"/>
                </a:schemeClr>
              </a:solidFill>
              <a:latin typeface="Tahoma" pitchFamily="34" charset="0"/>
              <a:ea typeface="Tahoma" pitchFamily="34" charset="0"/>
              <a:cs typeface="Tahoma" pitchFamily="34" charset="0"/>
            </a:endParaRPr>
          </a:p>
        </p:txBody>
      </p:sp>
      <p:sp>
        <p:nvSpPr>
          <p:cNvPr id="27652" name="Text Box 5"/>
          <p:cNvSpPr txBox="1">
            <a:spLocks noChangeArrowheads="1"/>
          </p:cNvSpPr>
          <p:nvPr/>
        </p:nvSpPr>
        <p:spPr bwMode="auto">
          <a:xfrm>
            <a:off x="1979712" y="6165304"/>
            <a:ext cx="6764238" cy="276999"/>
          </a:xfrm>
          <a:prstGeom prst="rect">
            <a:avLst/>
          </a:prstGeom>
          <a:noFill/>
          <a:ln w="12700">
            <a:noFill/>
            <a:miter lim="800000"/>
            <a:headEnd/>
            <a:tailEnd/>
          </a:ln>
        </p:spPr>
        <p:txBody>
          <a:bodyPr wrap="square">
            <a:spAutoFit/>
          </a:bodyPr>
          <a:lstStyle/>
          <a:p>
            <a:pPr>
              <a:buClr>
                <a:srgbClr val="000000"/>
              </a:buClr>
              <a:buSzPct val="100000"/>
              <a:buFont typeface="Arial" charset="0"/>
              <a:buNone/>
              <a:defRPr/>
            </a:pPr>
            <a:r>
              <a:rPr lang="el-GR" sz="1200" dirty="0" err="1">
                <a:solidFill>
                  <a:schemeClr val="tx1">
                    <a:lumMod val="50000"/>
                  </a:schemeClr>
                </a:solidFill>
                <a:latin typeface="Tahoma" pitchFamily="34" charset="0"/>
                <a:ea typeface="Tahoma" pitchFamily="34" charset="0"/>
                <a:cs typeface="Tahoma" pitchFamily="34" charset="0"/>
              </a:rPr>
              <a:t>Holguin</a:t>
            </a:r>
            <a:r>
              <a:rPr lang="en-US" sz="1200" dirty="0">
                <a:solidFill>
                  <a:schemeClr val="tx1">
                    <a:lumMod val="50000"/>
                  </a:schemeClr>
                </a:solidFill>
                <a:latin typeface="Tahoma" pitchFamily="34" charset="0"/>
                <a:ea typeface="Tahoma" pitchFamily="34" charset="0"/>
                <a:cs typeface="Tahoma" pitchFamily="34" charset="0"/>
              </a:rPr>
              <a:t> et al.</a:t>
            </a:r>
            <a:r>
              <a:rPr lang="en-US" sz="1200" b="1" dirty="0">
                <a:solidFill>
                  <a:schemeClr val="tx1">
                    <a:lumMod val="50000"/>
                  </a:schemeClr>
                </a:solidFill>
                <a:latin typeface="Tahoma" pitchFamily="34" charset="0"/>
                <a:ea typeface="Tahoma" pitchFamily="34" charset="0"/>
                <a:cs typeface="Tahoma" pitchFamily="34" charset="0"/>
              </a:rPr>
              <a:t> </a:t>
            </a:r>
            <a:r>
              <a:rPr lang="el-GR" sz="1200" i="1" dirty="0">
                <a:solidFill>
                  <a:schemeClr val="tx1">
                    <a:lumMod val="50000"/>
                  </a:schemeClr>
                </a:solidFill>
                <a:latin typeface="Tahoma" pitchFamily="34" charset="0"/>
                <a:ea typeface="Tahoma" pitchFamily="34" charset="0"/>
                <a:cs typeface="Tahoma" pitchFamily="34" charset="0"/>
              </a:rPr>
              <a:t>CHEST 2005; 128:2005</a:t>
            </a:r>
            <a:r>
              <a:rPr lang="en-US" sz="1200" b="1" dirty="0">
                <a:solidFill>
                  <a:schemeClr val="tx1">
                    <a:lumMod val="50000"/>
                  </a:schemeClr>
                </a:solidFill>
                <a:latin typeface="Tahoma" pitchFamily="34" charset="0"/>
                <a:ea typeface="Tahoma" pitchFamily="34" charset="0"/>
                <a:cs typeface="Tahoma" pitchFamily="34" charset="0"/>
              </a:rPr>
              <a:t> </a:t>
            </a:r>
            <a:endParaRPr lang="el-GR" sz="1200" b="1" dirty="0">
              <a:solidFill>
                <a:schemeClr val="tx1">
                  <a:lumMod val="50000"/>
                </a:schemeClr>
              </a:solidFill>
              <a:latin typeface="Tahoma" pitchFamily="34" charset="0"/>
              <a:ea typeface="Tahoma" pitchFamily="34" charset="0"/>
              <a:cs typeface="Tahoma" pitchFamily="34" charset="0"/>
            </a:endParaRPr>
          </a:p>
        </p:txBody>
      </p:sp>
      <p:sp>
        <p:nvSpPr>
          <p:cNvPr id="27653" name="Rectangle 6"/>
          <p:cNvSpPr>
            <a:spLocks noChangeArrowheads="1"/>
          </p:cNvSpPr>
          <p:nvPr/>
        </p:nvSpPr>
        <p:spPr bwMode="auto">
          <a:xfrm>
            <a:off x="4557713" y="1639888"/>
            <a:ext cx="260350" cy="20320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54" name="Text Box 7"/>
          <p:cNvSpPr txBox="1">
            <a:spLocks noChangeArrowheads="1"/>
          </p:cNvSpPr>
          <p:nvPr/>
        </p:nvSpPr>
        <p:spPr bwMode="auto">
          <a:xfrm>
            <a:off x="4843463" y="1379538"/>
            <a:ext cx="184150" cy="584200"/>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endParaRPr lang="el-GR" sz="3200">
              <a:solidFill>
                <a:schemeClr val="tx1">
                  <a:lumMod val="50000"/>
                </a:schemeClr>
              </a:solidFill>
              <a:latin typeface="Tahoma" pitchFamily="34" charset="0"/>
              <a:ea typeface="Tahoma" pitchFamily="34" charset="0"/>
              <a:cs typeface="Tahoma" pitchFamily="34" charset="0"/>
            </a:endParaRPr>
          </a:p>
        </p:txBody>
      </p:sp>
      <p:sp>
        <p:nvSpPr>
          <p:cNvPr id="27655" name="Text Box 8"/>
          <p:cNvSpPr txBox="1">
            <a:spLocks noChangeArrowheads="1"/>
          </p:cNvSpPr>
          <p:nvPr/>
        </p:nvSpPr>
        <p:spPr bwMode="auto">
          <a:xfrm>
            <a:off x="4770438" y="1530350"/>
            <a:ext cx="835485" cy="400110"/>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2000">
                <a:solidFill>
                  <a:schemeClr val="tx1">
                    <a:lumMod val="50000"/>
                  </a:schemeClr>
                </a:solidFill>
                <a:latin typeface="Tahoma" pitchFamily="34" charset="0"/>
                <a:ea typeface="Tahoma" pitchFamily="34" charset="0"/>
                <a:cs typeface="Tahoma" pitchFamily="34" charset="0"/>
              </a:rPr>
              <a:t>COPD</a:t>
            </a:r>
            <a:endParaRPr lang="el-GR" sz="2000">
              <a:solidFill>
                <a:schemeClr val="tx1">
                  <a:lumMod val="50000"/>
                </a:schemeClr>
              </a:solidFill>
              <a:latin typeface="Tahoma" pitchFamily="34" charset="0"/>
              <a:ea typeface="Tahoma" pitchFamily="34" charset="0"/>
              <a:cs typeface="Tahoma" pitchFamily="34" charset="0"/>
            </a:endParaRPr>
          </a:p>
        </p:txBody>
      </p:sp>
      <p:sp>
        <p:nvSpPr>
          <p:cNvPr id="27656" name="Rectangle 9"/>
          <p:cNvSpPr>
            <a:spLocks noChangeArrowheads="1"/>
          </p:cNvSpPr>
          <p:nvPr/>
        </p:nvSpPr>
        <p:spPr bwMode="auto">
          <a:xfrm>
            <a:off x="5761038" y="1622425"/>
            <a:ext cx="260350" cy="203200"/>
          </a:xfrm>
          <a:prstGeom prst="rect">
            <a:avLst/>
          </a:prstGeom>
          <a:solidFill>
            <a:srgbClr val="FFFF99"/>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57" name="Text Box 10"/>
          <p:cNvSpPr txBox="1">
            <a:spLocks noChangeArrowheads="1"/>
          </p:cNvSpPr>
          <p:nvPr/>
        </p:nvSpPr>
        <p:spPr bwMode="auto">
          <a:xfrm>
            <a:off x="5973763" y="1512888"/>
            <a:ext cx="1382110" cy="400110"/>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2000">
                <a:solidFill>
                  <a:schemeClr val="tx1">
                    <a:lumMod val="50000"/>
                  </a:schemeClr>
                </a:solidFill>
                <a:latin typeface="Tahoma" pitchFamily="34" charset="0"/>
                <a:ea typeface="Tahoma" pitchFamily="34" charset="0"/>
                <a:cs typeface="Tahoma" pitchFamily="34" charset="0"/>
              </a:rPr>
              <a:t>Non-COPD</a:t>
            </a:r>
            <a:endParaRPr lang="el-GR" sz="2000">
              <a:solidFill>
                <a:schemeClr val="tx1">
                  <a:lumMod val="50000"/>
                </a:schemeClr>
              </a:solidFill>
              <a:latin typeface="Tahoma" pitchFamily="34" charset="0"/>
              <a:ea typeface="Tahoma" pitchFamily="34" charset="0"/>
              <a:cs typeface="Tahoma" pitchFamily="34" charset="0"/>
            </a:endParaRPr>
          </a:p>
        </p:txBody>
      </p:sp>
      <p:sp>
        <p:nvSpPr>
          <p:cNvPr id="27658" name="Line 11"/>
          <p:cNvSpPr>
            <a:spLocks noChangeShapeType="1"/>
          </p:cNvSpPr>
          <p:nvPr/>
        </p:nvSpPr>
        <p:spPr bwMode="auto">
          <a:xfrm>
            <a:off x="1349375" y="1436688"/>
            <a:ext cx="0" cy="4456112"/>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59" name="Line 12"/>
          <p:cNvSpPr>
            <a:spLocks noChangeShapeType="1"/>
          </p:cNvSpPr>
          <p:nvPr/>
        </p:nvSpPr>
        <p:spPr bwMode="auto">
          <a:xfrm flipV="1">
            <a:off x="1273175" y="5776913"/>
            <a:ext cx="6578600" cy="47625"/>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0" name="Line 14"/>
          <p:cNvSpPr>
            <a:spLocks noChangeShapeType="1"/>
          </p:cNvSpPr>
          <p:nvPr/>
        </p:nvSpPr>
        <p:spPr bwMode="auto">
          <a:xfrm>
            <a:off x="1217613" y="142081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1" name="Line 15"/>
          <p:cNvSpPr>
            <a:spLocks noChangeShapeType="1"/>
          </p:cNvSpPr>
          <p:nvPr/>
        </p:nvSpPr>
        <p:spPr bwMode="auto">
          <a:xfrm>
            <a:off x="1204913" y="1993900"/>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2" name="Line 16"/>
          <p:cNvSpPr>
            <a:spLocks noChangeShapeType="1"/>
          </p:cNvSpPr>
          <p:nvPr/>
        </p:nvSpPr>
        <p:spPr bwMode="auto">
          <a:xfrm>
            <a:off x="1204913" y="2536825"/>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3" name="Line 17"/>
          <p:cNvSpPr>
            <a:spLocks noChangeShapeType="1"/>
          </p:cNvSpPr>
          <p:nvPr/>
        </p:nvSpPr>
        <p:spPr bwMode="auto">
          <a:xfrm>
            <a:off x="1206500" y="310991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4" name="Line 18"/>
          <p:cNvSpPr>
            <a:spLocks noChangeShapeType="1"/>
          </p:cNvSpPr>
          <p:nvPr/>
        </p:nvSpPr>
        <p:spPr bwMode="auto">
          <a:xfrm>
            <a:off x="1219200" y="3622675"/>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5" name="Line 19"/>
          <p:cNvSpPr>
            <a:spLocks noChangeShapeType="1"/>
          </p:cNvSpPr>
          <p:nvPr/>
        </p:nvSpPr>
        <p:spPr bwMode="auto">
          <a:xfrm>
            <a:off x="1206500" y="419576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6" name="Line 20"/>
          <p:cNvSpPr>
            <a:spLocks noChangeShapeType="1"/>
          </p:cNvSpPr>
          <p:nvPr/>
        </p:nvSpPr>
        <p:spPr bwMode="auto">
          <a:xfrm>
            <a:off x="1206500" y="471011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7" name="Line 21"/>
          <p:cNvSpPr>
            <a:spLocks noChangeShapeType="1"/>
          </p:cNvSpPr>
          <p:nvPr/>
        </p:nvSpPr>
        <p:spPr bwMode="auto">
          <a:xfrm>
            <a:off x="1208088" y="5283200"/>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8" name="Text Box 22"/>
          <p:cNvSpPr txBox="1">
            <a:spLocks noChangeArrowheads="1"/>
          </p:cNvSpPr>
          <p:nvPr/>
        </p:nvSpPr>
        <p:spPr bwMode="auto">
          <a:xfrm>
            <a:off x="779463" y="1235075"/>
            <a:ext cx="575799"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40</a:t>
            </a:r>
          </a:p>
        </p:txBody>
      </p:sp>
      <p:sp>
        <p:nvSpPr>
          <p:cNvPr id="27669" name="Text Box 23"/>
          <p:cNvSpPr txBox="1">
            <a:spLocks noChangeArrowheads="1"/>
          </p:cNvSpPr>
          <p:nvPr/>
        </p:nvSpPr>
        <p:spPr bwMode="auto">
          <a:xfrm>
            <a:off x="781050" y="2351088"/>
            <a:ext cx="575799"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30</a:t>
            </a:r>
          </a:p>
        </p:txBody>
      </p:sp>
      <p:sp>
        <p:nvSpPr>
          <p:cNvPr id="27670" name="Text Box 24"/>
          <p:cNvSpPr txBox="1">
            <a:spLocks noChangeArrowheads="1"/>
          </p:cNvSpPr>
          <p:nvPr/>
        </p:nvSpPr>
        <p:spPr bwMode="auto">
          <a:xfrm>
            <a:off x="811213" y="3438525"/>
            <a:ext cx="575799"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20</a:t>
            </a:r>
          </a:p>
        </p:txBody>
      </p:sp>
      <p:sp>
        <p:nvSpPr>
          <p:cNvPr id="27671" name="Text Box 25"/>
          <p:cNvSpPr txBox="1">
            <a:spLocks noChangeArrowheads="1"/>
          </p:cNvSpPr>
          <p:nvPr/>
        </p:nvSpPr>
        <p:spPr bwMode="auto">
          <a:xfrm>
            <a:off x="777875" y="4525963"/>
            <a:ext cx="508000" cy="830997"/>
          </a:xfrm>
          <a:prstGeom prst="rect">
            <a:avLst/>
          </a:prstGeom>
          <a:noFill/>
          <a:ln w="12700">
            <a:noFill/>
            <a:miter lim="800000"/>
            <a:headEnd/>
            <a:tailEnd/>
          </a:ln>
        </p:spPr>
        <p:txBody>
          <a:bodyPr>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10</a:t>
            </a:r>
          </a:p>
        </p:txBody>
      </p:sp>
      <p:sp>
        <p:nvSpPr>
          <p:cNvPr id="27672" name="Text Box 26"/>
          <p:cNvSpPr txBox="1">
            <a:spLocks noChangeArrowheads="1"/>
          </p:cNvSpPr>
          <p:nvPr/>
        </p:nvSpPr>
        <p:spPr bwMode="auto">
          <a:xfrm>
            <a:off x="866775" y="5643563"/>
            <a:ext cx="380232"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0</a:t>
            </a:r>
          </a:p>
        </p:txBody>
      </p:sp>
      <p:sp>
        <p:nvSpPr>
          <p:cNvPr id="27673" name="Text Box 27"/>
          <p:cNvSpPr txBox="1">
            <a:spLocks noChangeArrowheads="1"/>
          </p:cNvSpPr>
          <p:nvPr/>
        </p:nvSpPr>
        <p:spPr bwMode="auto">
          <a:xfrm>
            <a:off x="1446213" y="5881688"/>
            <a:ext cx="184731"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74" name="Text Box 28"/>
          <p:cNvSpPr txBox="1">
            <a:spLocks noChangeArrowheads="1"/>
          </p:cNvSpPr>
          <p:nvPr/>
        </p:nvSpPr>
        <p:spPr bwMode="auto">
          <a:xfrm>
            <a:off x="1417638" y="5862638"/>
            <a:ext cx="452368"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RF</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5" name="Text Box 29"/>
          <p:cNvSpPr txBox="1">
            <a:spLocks noChangeArrowheads="1"/>
          </p:cNvSpPr>
          <p:nvPr/>
        </p:nvSpPr>
        <p:spPr bwMode="auto">
          <a:xfrm>
            <a:off x="2066925" y="5862638"/>
            <a:ext cx="899605"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Pneum</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6" name="Text Box 30"/>
          <p:cNvSpPr txBox="1">
            <a:spLocks noChangeArrowheads="1"/>
          </p:cNvSpPr>
          <p:nvPr/>
        </p:nvSpPr>
        <p:spPr bwMode="auto">
          <a:xfrm>
            <a:off x="3128963" y="5862638"/>
            <a:ext cx="460382"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HF</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7" name="Text Box 31"/>
          <p:cNvSpPr txBox="1">
            <a:spLocks noChangeArrowheads="1"/>
          </p:cNvSpPr>
          <p:nvPr/>
        </p:nvSpPr>
        <p:spPr bwMode="auto">
          <a:xfrm>
            <a:off x="3825875" y="5846763"/>
            <a:ext cx="596638"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IHD</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8" name="Text Box 32"/>
          <p:cNvSpPr txBox="1">
            <a:spLocks noChangeArrowheads="1"/>
          </p:cNvSpPr>
          <p:nvPr/>
        </p:nvSpPr>
        <p:spPr bwMode="auto">
          <a:xfrm>
            <a:off x="4465638" y="5832475"/>
            <a:ext cx="886781"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Hypert</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9" name="Text Box 33"/>
          <p:cNvSpPr txBox="1">
            <a:spLocks noChangeArrowheads="1"/>
          </p:cNvSpPr>
          <p:nvPr/>
        </p:nvSpPr>
        <p:spPr bwMode="auto">
          <a:xfrm>
            <a:off x="5522913" y="5818188"/>
            <a:ext cx="492443"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TM</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80" name="Text Box 34"/>
          <p:cNvSpPr txBox="1">
            <a:spLocks noChangeArrowheads="1"/>
          </p:cNvSpPr>
          <p:nvPr/>
        </p:nvSpPr>
        <p:spPr bwMode="auto">
          <a:xfrm>
            <a:off x="6018213" y="5834063"/>
            <a:ext cx="1090363"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Diabetes</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81" name="Text Box 35"/>
          <p:cNvSpPr txBox="1">
            <a:spLocks noChangeArrowheads="1"/>
          </p:cNvSpPr>
          <p:nvPr/>
        </p:nvSpPr>
        <p:spPr bwMode="auto">
          <a:xfrm>
            <a:off x="7164388" y="5830888"/>
            <a:ext cx="612668"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PVD</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82" name="Rectangle 36"/>
          <p:cNvSpPr>
            <a:spLocks noChangeArrowheads="1"/>
          </p:cNvSpPr>
          <p:nvPr/>
        </p:nvSpPr>
        <p:spPr bwMode="auto">
          <a:xfrm>
            <a:off x="1465263" y="1785938"/>
            <a:ext cx="290512" cy="4048125"/>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3" name="Rectangle 37"/>
          <p:cNvSpPr>
            <a:spLocks noChangeArrowheads="1"/>
          </p:cNvSpPr>
          <p:nvPr/>
        </p:nvSpPr>
        <p:spPr bwMode="auto">
          <a:xfrm>
            <a:off x="1762125" y="3360738"/>
            <a:ext cx="290513" cy="2452687"/>
          </a:xfrm>
          <a:prstGeom prst="rect">
            <a:avLst/>
          </a:prstGeom>
          <a:solidFill>
            <a:srgbClr val="FFFF99"/>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4" name="Rectangle 38"/>
          <p:cNvSpPr>
            <a:spLocks noChangeArrowheads="1"/>
          </p:cNvSpPr>
          <p:nvPr/>
        </p:nvSpPr>
        <p:spPr bwMode="auto">
          <a:xfrm>
            <a:off x="2262188" y="3119438"/>
            <a:ext cx="276225" cy="269875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5" name="Rectangle 39"/>
          <p:cNvSpPr>
            <a:spLocks noChangeArrowheads="1"/>
          </p:cNvSpPr>
          <p:nvPr/>
        </p:nvSpPr>
        <p:spPr bwMode="auto">
          <a:xfrm>
            <a:off x="2540000" y="4298950"/>
            <a:ext cx="261938" cy="1508125"/>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6" name="Rectangle 40"/>
          <p:cNvSpPr>
            <a:spLocks noChangeArrowheads="1"/>
          </p:cNvSpPr>
          <p:nvPr/>
        </p:nvSpPr>
        <p:spPr bwMode="auto">
          <a:xfrm>
            <a:off x="3071813" y="3276600"/>
            <a:ext cx="276225" cy="254000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7" name="Rectangle 41"/>
          <p:cNvSpPr>
            <a:spLocks noChangeArrowheads="1"/>
          </p:cNvSpPr>
          <p:nvPr/>
        </p:nvSpPr>
        <p:spPr bwMode="auto">
          <a:xfrm>
            <a:off x="3354388" y="4708525"/>
            <a:ext cx="249237" cy="1087438"/>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8" name="Rectangle 42"/>
          <p:cNvSpPr>
            <a:spLocks noChangeArrowheads="1"/>
          </p:cNvSpPr>
          <p:nvPr/>
        </p:nvSpPr>
        <p:spPr bwMode="auto">
          <a:xfrm>
            <a:off x="3881438" y="3751263"/>
            <a:ext cx="261937" cy="2047875"/>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9" name="Rectangle 43"/>
          <p:cNvSpPr>
            <a:spLocks noChangeArrowheads="1"/>
          </p:cNvSpPr>
          <p:nvPr/>
        </p:nvSpPr>
        <p:spPr bwMode="auto">
          <a:xfrm>
            <a:off x="4144963" y="4492625"/>
            <a:ext cx="265112" cy="1304925"/>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0" name="Rectangle 44"/>
          <p:cNvSpPr>
            <a:spLocks noChangeArrowheads="1"/>
          </p:cNvSpPr>
          <p:nvPr/>
        </p:nvSpPr>
        <p:spPr bwMode="auto">
          <a:xfrm>
            <a:off x="4708525" y="4364038"/>
            <a:ext cx="276225" cy="142240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1" name="Rectangle 45"/>
          <p:cNvSpPr>
            <a:spLocks noChangeArrowheads="1"/>
          </p:cNvSpPr>
          <p:nvPr/>
        </p:nvSpPr>
        <p:spPr bwMode="auto">
          <a:xfrm>
            <a:off x="4991100" y="4827588"/>
            <a:ext cx="279400" cy="957262"/>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2" name="Rectangle 48"/>
          <p:cNvSpPr>
            <a:spLocks noChangeArrowheads="1"/>
          </p:cNvSpPr>
          <p:nvPr/>
        </p:nvSpPr>
        <p:spPr bwMode="auto">
          <a:xfrm>
            <a:off x="5505450" y="4449763"/>
            <a:ext cx="277813" cy="1335087"/>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3" name="Rectangle 49"/>
          <p:cNvSpPr>
            <a:spLocks noChangeArrowheads="1"/>
          </p:cNvSpPr>
          <p:nvPr/>
        </p:nvSpPr>
        <p:spPr bwMode="auto">
          <a:xfrm>
            <a:off x="5783263" y="5164138"/>
            <a:ext cx="263525" cy="623887"/>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4" name="Rectangle 50"/>
          <p:cNvSpPr>
            <a:spLocks noChangeArrowheads="1"/>
          </p:cNvSpPr>
          <p:nvPr/>
        </p:nvSpPr>
        <p:spPr bwMode="auto">
          <a:xfrm>
            <a:off x="6302375" y="4591050"/>
            <a:ext cx="292100" cy="1189038"/>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5" name="Rectangle 51"/>
          <p:cNvSpPr>
            <a:spLocks noChangeArrowheads="1"/>
          </p:cNvSpPr>
          <p:nvPr/>
        </p:nvSpPr>
        <p:spPr bwMode="auto">
          <a:xfrm>
            <a:off x="6604000" y="4689475"/>
            <a:ext cx="247650" cy="1089025"/>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6" name="Rectangle 52"/>
          <p:cNvSpPr>
            <a:spLocks noChangeArrowheads="1"/>
          </p:cNvSpPr>
          <p:nvPr/>
        </p:nvSpPr>
        <p:spPr bwMode="auto">
          <a:xfrm>
            <a:off x="7100888" y="5260975"/>
            <a:ext cx="261937" cy="522288"/>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7" name="Rectangle 53"/>
          <p:cNvSpPr>
            <a:spLocks noChangeArrowheads="1"/>
          </p:cNvSpPr>
          <p:nvPr/>
        </p:nvSpPr>
        <p:spPr bwMode="auto">
          <a:xfrm>
            <a:off x="7364413" y="5427663"/>
            <a:ext cx="249237" cy="334962"/>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18864" y="3426918"/>
          <a:ext cx="8229600" cy="2810394"/>
        </p:xfrm>
        <a:graphic>
          <a:graphicData uri="http://schemas.openxmlformats.org/drawingml/2006/table">
            <a:tbl>
              <a:tblPr firstRow="1" bandRow="1">
                <a:tableStyleId>{2A488322-F2BA-4B5B-9748-0D474271808F}</a:tableStyleId>
              </a:tblPr>
              <a:tblGrid>
                <a:gridCol w="2377168"/>
                <a:gridCol w="1737632"/>
                <a:gridCol w="2057400"/>
                <a:gridCol w="2057400"/>
              </a:tblGrid>
              <a:tr h="390525">
                <a:tc gridSpan="4">
                  <a:txBody>
                    <a:bodyPr/>
                    <a:lstStyle/>
                    <a:p>
                      <a:pPr algn="ctr"/>
                      <a:r>
                        <a:rPr lang="en-GB" sz="1800" dirty="0" smtClean="0">
                          <a:solidFill>
                            <a:schemeClr val="bg1"/>
                          </a:solidFill>
                          <a:latin typeface="Corbel" pitchFamily="34" charset="0"/>
                        </a:rPr>
                        <a:t>Prevalence  (%) of cardiovascular diseases in COPD patients </a:t>
                      </a:r>
                      <a:r>
                        <a:rPr lang="en-GB" sz="1800" dirty="0" err="1" smtClean="0">
                          <a:solidFill>
                            <a:schemeClr val="bg1"/>
                          </a:solidFill>
                          <a:latin typeface="Corbel" pitchFamily="34" charset="0"/>
                        </a:rPr>
                        <a:t>vs</a:t>
                      </a:r>
                      <a:r>
                        <a:rPr lang="en-GB" sz="1800" dirty="0" smtClean="0">
                          <a:solidFill>
                            <a:schemeClr val="bg1"/>
                          </a:solidFill>
                          <a:latin typeface="Corbel" pitchFamily="34" charset="0"/>
                        </a:rPr>
                        <a:t> control</a:t>
                      </a:r>
                      <a:r>
                        <a:rPr lang="en-GB" sz="1800" baseline="0" dirty="0" smtClean="0">
                          <a:solidFill>
                            <a:schemeClr val="bg1"/>
                          </a:solidFill>
                          <a:latin typeface="Corbel" pitchFamily="34" charset="0"/>
                        </a:rPr>
                        <a:t> subjects</a:t>
                      </a:r>
                    </a:p>
                    <a:p>
                      <a:pPr algn="ctr"/>
                      <a:endParaRPr lang="en-GB" sz="1800" dirty="0" smtClean="0">
                        <a:solidFill>
                          <a:schemeClr val="bg1"/>
                        </a:solidFill>
                        <a:latin typeface="Corbel" pitchFamily="34" charset="0"/>
                      </a:endParaRPr>
                    </a:p>
                  </a:txBody>
                  <a:tcPr>
                    <a:lnB w="12700" cap="flat" cmpd="sng" algn="ctr">
                      <a:solidFill>
                        <a:schemeClr val="tx1"/>
                      </a:solidFill>
                      <a:prstDash val="solid"/>
                      <a:round/>
                      <a:headEnd type="none" w="med" len="med"/>
                      <a:tailEnd type="none" w="med" len="med"/>
                    </a:lnB>
                  </a:tcPr>
                </a:tc>
                <a:tc hMerge="1">
                  <a:txBody>
                    <a:bodyPr/>
                    <a:lstStyle/>
                    <a:p>
                      <a:pPr algn="ctr"/>
                      <a:endParaRPr lang="en-GB" sz="1600"/>
                    </a:p>
                  </a:txBody>
                  <a:tcPr/>
                </a:tc>
                <a:tc hMerge="1">
                  <a:txBody>
                    <a:bodyPr/>
                    <a:lstStyle/>
                    <a:p>
                      <a:pPr algn="ctr"/>
                      <a:endParaRPr lang="en-GB" sz="1600"/>
                    </a:p>
                  </a:txBody>
                  <a:tcPr/>
                </a:tc>
                <a:tc hMerge="1">
                  <a:txBody>
                    <a:bodyPr/>
                    <a:lstStyle/>
                    <a:p>
                      <a:pPr algn="ctr"/>
                      <a:endParaRPr lang="en-GB" sz="1600"/>
                    </a:p>
                  </a:txBody>
                  <a:tcPr/>
                </a:tc>
              </a:tr>
              <a:tr h="400050">
                <a:tc>
                  <a:txBody>
                    <a:bodyPr/>
                    <a:lstStyle/>
                    <a:p>
                      <a:endParaRPr lang="en-GB" sz="1400" b="1">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400" b="1" dirty="0" smtClean="0">
                          <a:solidFill>
                            <a:schemeClr val="bg1"/>
                          </a:solidFill>
                        </a:rPr>
                        <a:t> COPD patients</a:t>
                      </a:r>
                      <a:endParaRPr lang="en-GB" sz="14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400" b="1" dirty="0" smtClean="0">
                          <a:solidFill>
                            <a:schemeClr val="bg1"/>
                          </a:solidFill>
                        </a:rPr>
                        <a:t>Control</a:t>
                      </a:r>
                      <a:r>
                        <a:rPr lang="en-GB" sz="1400" b="1" baseline="0" dirty="0" smtClean="0">
                          <a:solidFill>
                            <a:schemeClr val="bg1"/>
                          </a:solidFill>
                        </a:rPr>
                        <a:t> subjects</a:t>
                      </a:r>
                      <a:endParaRPr lang="en-GB" sz="14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400" b="1" dirty="0" smtClean="0">
                          <a:solidFill>
                            <a:schemeClr val="bg1"/>
                          </a:solidFill>
                        </a:rPr>
                        <a:t>Odds ratio</a:t>
                      </a:r>
                      <a:endParaRPr lang="en-GB" sz="14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r>
              <a:tr h="313026">
                <a:tc>
                  <a:txBody>
                    <a:bodyPr/>
                    <a:lstStyle/>
                    <a:p>
                      <a:r>
                        <a:rPr lang="en-GB" sz="1400" dirty="0" smtClean="0">
                          <a:solidFill>
                            <a:schemeClr val="tx1"/>
                          </a:solidFill>
                        </a:rPr>
                        <a:t>Congestive</a:t>
                      </a:r>
                      <a:r>
                        <a:rPr lang="en-GB" sz="1400" baseline="0" dirty="0" smtClean="0">
                          <a:solidFill>
                            <a:schemeClr val="tx1"/>
                          </a:solidFill>
                        </a:rPr>
                        <a:t> </a:t>
                      </a:r>
                      <a:r>
                        <a:rPr lang="en-GB" sz="1400" dirty="0" smtClean="0">
                          <a:solidFill>
                            <a:schemeClr val="tx1"/>
                          </a:solidFill>
                        </a:rPr>
                        <a:t>heart failure</a:t>
                      </a:r>
                      <a:endParaRPr lang="en-GB" sz="1400" dirty="0">
                        <a:solidFill>
                          <a:schemeClr val="tx1"/>
                        </a:solidFill>
                      </a:endParaRPr>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GB" sz="1400" smtClean="0">
                          <a:solidFill>
                            <a:schemeClr val="tx2"/>
                          </a:solidFill>
                        </a:rPr>
                        <a:t>7.2</a:t>
                      </a:r>
                      <a:endParaRPr lang="en-GB" sz="1400">
                        <a:solidFill>
                          <a:schemeClr val="tx2"/>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GB" sz="1400" dirty="0" smtClean="0">
                          <a:solidFill>
                            <a:schemeClr val="tx2"/>
                          </a:solidFill>
                        </a:rPr>
                        <a:t>0.9</a:t>
                      </a:r>
                      <a:endParaRPr lang="en-GB" sz="1400" dirty="0">
                        <a:solidFill>
                          <a:schemeClr val="tx2"/>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GB" sz="1400" dirty="0" smtClean="0">
                          <a:solidFill>
                            <a:schemeClr val="tx2"/>
                          </a:solidFill>
                        </a:rPr>
                        <a:t>8.48</a:t>
                      </a:r>
                      <a:endParaRPr lang="en-GB" sz="1400" dirty="0">
                        <a:solidFill>
                          <a:schemeClr val="tx2"/>
                        </a:solidFill>
                      </a:endParaRPr>
                    </a:p>
                  </a:txBody>
                  <a:tcPr anchor="ctr">
                    <a:lnT w="28575" cap="flat" cmpd="sng" algn="ctr">
                      <a:solidFill>
                        <a:schemeClr val="tx1"/>
                      </a:solidFill>
                      <a:prstDash val="solid"/>
                      <a:round/>
                      <a:headEnd type="none" w="med" len="med"/>
                      <a:tailEnd type="none" w="med" len="med"/>
                    </a:lnT>
                  </a:tcPr>
                </a:tc>
              </a:tr>
              <a:tr h="495625">
                <a:tc>
                  <a:txBody>
                    <a:bodyPr/>
                    <a:lstStyle/>
                    <a:p>
                      <a:r>
                        <a:rPr lang="en-GB" sz="1400" dirty="0" smtClean="0">
                          <a:solidFill>
                            <a:schemeClr val="bg1"/>
                          </a:solidFill>
                        </a:rPr>
                        <a:t>Ventricular tachycardia/fibrillation</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0.8</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0.1</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7.94</a:t>
                      </a:r>
                      <a:endParaRPr lang="en-GB" sz="1400" dirty="0">
                        <a:solidFill>
                          <a:schemeClr val="bg1"/>
                        </a:solidFill>
                      </a:endParaRPr>
                    </a:p>
                  </a:txBody>
                  <a:tcPr anchor="ctr">
                    <a:solidFill>
                      <a:schemeClr val="accent6">
                        <a:lumMod val="40000"/>
                        <a:lumOff val="60000"/>
                      </a:schemeClr>
                    </a:solidFill>
                  </a:tcPr>
                </a:tc>
              </a:tr>
              <a:tr h="313026">
                <a:tc>
                  <a:txBody>
                    <a:bodyPr/>
                    <a:lstStyle/>
                    <a:p>
                      <a:r>
                        <a:rPr lang="en-GB" sz="1400" dirty="0" smtClean="0">
                          <a:solidFill>
                            <a:schemeClr val="tx1"/>
                          </a:solidFill>
                        </a:rPr>
                        <a:t>Pulmonary embolism</a:t>
                      </a:r>
                      <a:endParaRPr lang="en-GB" sz="1400" dirty="0">
                        <a:solidFill>
                          <a:schemeClr val="tx1"/>
                        </a:solidFill>
                      </a:endParaRPr>
                    </a:p>
                  </a:txBody>
                  <a:tcPr anchor="ctr"/>
                </a:tc>
                <a:tc>
                  <a:txBody>
                    <a:bodyPr/>
                    <a:lstStyle/>
                    <a:p>
                      <a:pPr algn="ctr"/>
                      <a:r>
                        <a:rPr lang="en-GB" sz="1400" smtClean="0">
                          <a:solidFill>
                            <a:schemeClr val="tx2"/>
                          </a:solidFill>
                        </a:rPr>
                        <a:t>0.3</a:t>
                      </a:r>
                      <a:endParaRPr lang="en-GB" sz="1400">
                        <a:solidFill>
                          <a:schemeClr val="tx2"/>
                        </a:solidFill>
                      </a:endParaRPr>
                    </a:p>
                  </a:txBody>
                  <a:tcPr anchor="ctr"/>
                </a:tc>
                <a:tc>
                  <a:txBody>
                    <a:bodyPr/>
                    <a:lstStyle/>
                    <a:p>
                      <a:pPr algn="ctr"/>
                      <a:r>
                        <a:rPr lang="en-GB" sz="1400" smtClean="0">
                          <a:solidFill>
                            <a:schemeClr val="tx2"/>
                          </a:solidFill>
                        </a:rPr>
                        <a:t>0.1</a:t>
                      </a:r>
                      <a:endParaRPr lang="en-GB" sz="1400">
                        <a:solidFill>
                          <a:schemeClr val="tx2"/>
                        </a:solidFill>
                      </a:endParaRPr>
                    </a:p>
                  </a:txBody>
                  <a:tcPr anchor="ctr"/>
                </a:tc>
                <a:tc>
                  <a:txBody>
                    <a:bodyPr/>
                    <a:lstStyle/>
                    <a:p>
                      <a:pPr algn="ctr"/>
                      <a:r>
                        <a:rPr lang="en-GB" sz="1400" smtClean="0">
                          <a:solidFill>
                            <a:schemeClr val="tx2"/>
                          </a:solidFill>
                        </a:rPr>
                        <a:t>4.69</a:t>
                      </a:r>
                      <a:endParaRPr lang="en-GB" sz="1400">
                        <a:solidFill>
                          <a:schemeClr val="tx2"/>
                        </a:solidFill>
                      </a:endParaRPr>
                    </a:p>
                  </a:txBody>
                  <a:tcPr anchor="ctr"/>
                </a:tc>
              </a:tr>
              <a:tr h="313026">
                <a:tc>
                  <a:txBody>
                    <a:bodyPr/>
                    <a:lstStyle/>
                    <a:p>
                      <a:r>
                        <a:rPr lang="en-GB" sz="1400" dirty="0" smtClean="0">
                          <a:solidFill>
                            <a:schemeClr val="bg1"/>
                          </a:solidFill>
                        </a:rPr>
                        <a:t>Myocardial infarction</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1.8</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0.4</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4.42</a:t>
                      </a:r>
                      <a:endParaRPr lang="en-GB" sz="1400" dirty="0">
                        <a:solidFill>
                          <a:schemeClr val="bg1"/>
                        </a:solidFill>
                      </a:endParaRPr>
                    </a:p>
                  </a:txBody>
                  <a:tcPr anchor="ctr">
                    <a:solidFill>
                      <a:schemeClr val="accent6">
                        <a:lumMod val="40000"/>
                        <a:lumOff val="60000"/>
                      </a:schemeClr>
                    </a:solidFill>
                  </a:tcPr>
                </a:tc>
              </a:tr>
              <a:tr h="313026">
                <a:tc>
                  <a:txBody>
                    <a:bodyPr/>
                    <a:lstStyle/>
                    <a:p>
                      <a:r>
                        <a:rPr lang="en-GB" sz="1400" dirty="0" err="1" smtClean="0">
                          <a:solidFill>
                            <a:schemeClr val="tx1"/>
                          </a:solidFill>
                        </a:rPr>
                        <a:t>Atrial</a:t>
                      </a:r>
                      <a:r>
                        <a:rPr lang="en-GB" sz="1400" dirty="0" smtClean="0">
                          <a:solidFill>
                            <a:schemeClr val="tx1"/>
                          </a:solidFill>
                        </a:rPr>
                        <a:t> fibrillation</a:t>
                      </a:r>
                      <a:endParaRPr lang="en-GB" sz="1400" dirty="0">
                        <a:solidFill>
                          <a:schemeClr val="tx1"/>
                        </a:solidFill>
                      </a:endParaRPr>
                    </a:p>
                  </a:txBody>
                  <a:tcPr anchor="ctr"/>
                </a:tc>
                <a:tc>
                  <a:txBody>
                    <a:bodyPr/>
                    <a:lstStyle/>
                    <a:p>
                      <a:pPr algn="ctr"/>
                      <a:r>
                        <a:rPr lang="en-GB" sz="1400" smtClean="0">
                          <a:solidFill>
                            <a:schemeClr val="tx2"/>
                          </a:solidFill>
                        </a:rPr>
                        <a:t>4.7</a:t>
                      </a:r>
                      <a:endParaRPr lang="en-GB" sz="1400">
                        <a:solidFill>
                          <a:schemeClr val="tx2"/>
                        </a:solidFill>
                      </a:endParaRPr>
                    </a:p>
                  </a:txBody>
                  <a:tcPr anchor="ctr"/>
                </a:tc>
                <a:tc>
                  <a:txBody>
                    <a:bodyPr/>
                    <a:lstStyle/>
                    <a:p>
                      <a:pPr algn="ctr"/>
                      <a:r>
                        <a:rPr lang="en-GB" sz="1400" smtClean="0">
                          <a:solidFill>
                            <a:schemeClr val="tx2"/>
                          </a:solidFill>
                        </a:rPr>
                        <a:t>1.1</a:t>
                      </a:r>
                      <a:endParaRPr lang="en-GB" sz="1400">
                        <a:solidFill>
                          <a:schemeClr val="tx2"/>
                        </a:solidFill>
                      </a:endParaRPr>
                    </a:p>
                  </a:txBody>
                  <a:tcPr anchor="ctr"/>
                </a:tc>
                <a:tc>
                  <a:txBody>
                    <a:bodyPr/>
                    <a:lstStyle/>
                    <a:p>
                      <a:pPr algn="ctr"/>
                      <a:r>
                        <a:rPr lang="en-GB" sz="1400" dirty="0" smtClean="0">
                          <a:solidFill>
                            <a:schemeClr val="tx2"/>
                          </a:solidFill>
                        </a:rPr>
                        <a:t>4.41</a:t>
                      </a:r>
                      <a:endParaRPr lang="en-GB" sz="1400" dirty="0">
                        <a:solidFill>
                          <a:schemeClr val="tx2"/>
                        </a:solidFill>
                      </a:endParaRPr>
                    </a:p>
                  </a:txBody>
                  <a:tcPr anchor="ctr"/>
                </a:tc>
              </a:tr>
            </a:tbl>
          </a:graphicData>
        </a:graphic>
      </p:graphicFrame>
      <p:sp>
        <p:nvSpPr>
          <p:cNvPr id="35872" name="Content Placeholder 2"/>
          <p:cNvSpPr txBox="1">
            <a:spLocks/>
          </p:cNvSpPr>
          <p:nvPr/>
        </p:nvSpPr>
        <p:spPr bwMode="auto">
          <a:xfrm>
            <a:off x="522288" y="1052736"/>
            <a:ext cx="8401050" cy="186372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GB" sz="2000" dirty="0">
                <a:latin typeface="Tahoma" pitchFamily="34" charset="0"/>
                <a:ea typeface="Tahoma" pitchFamily="34" charset="0"/>
                <a:cs typeface="Tahoma" pitchFamily="34" charset="0"/>
              </a:rPr>
              <a:t>One of the most common COPD-associated </a:t>
            </a:r>
            <a:r>
              <a:rPr lang="en-GB" sz="2000" dirty="0" err="1">
                <a:latin typeface="Tahoma" pitchFamily="34" charset="0"/>
                <a:ea typeface="Tahoma" pitchFamily="34" charset="0"/>
                <a:cs typeface="Tahoma" pitchFamily="34" charset="0"/>
              </a:rPr>
              <a:t>comorbidities</a:t>
            </a:r>
            <a:r>
              <a:rPr lang="en-GB" sz="2000" dirty="0">
                <a:latin typeface="Tahoma" pitchFamily="34" charset="0"/>
                <a:ea typeface="Tahoma" pitchFamily="34" charset="0"/>
                <a:cs typeface="Tahoma" pitchFamily="34" charset="0"/>
              </a:rPr>
              <a:t> </a:t>
            </a:r>
          </a:p>
          <a:p>
            <a:pPr marL="742950" lvl="1" indent="-285750">
              <a:spcBef>
                <a:spcPct val="20000"/>
              </a:spcBef>
              <a:buFont typeface="Arial" pitchFamily="34" charset="0"/>
              <a:buChar char="•"/>
            </a:pPr>
            <a:r>
              <a:rPr lang="en-GB" sz="2000" dirty="0">
                <a:latin typeface="Tahoma" pitchFamily="34" charset="0"/>
                <a:ea typeface="Tahoma" pitchFamily="34" charset="0"/>
                <a:cs typeface="Tahoma" pitchFamily="34" charset="0"/>
              </a:rPr>
              <a:t>prevalence increases with increasing COPD severity</a:t>
            </a:r>
          </a:p>
          <a:p>
            <a:pPr marL="742950" lvl="1" indent="-285750">
              <a:spcBef>
                <a:spcPct val="20000"/>
              </a:spcBef>
              <a:buFont typeface="Arial" pitchFamily="34" charset="0"/>
              <a:buChar char="•"/>
            </a:pPr>
            <a:r>
              <a:rPr lang="en-GB" sz="2000" dirty="0">
                <a:latin typeface="Tahoma" pitchFamily="34" charset="0"/>
                <a:ea typeface="Tahoma" pitchFamily="34" charset="0"/>
                <a:cs typeface="Tahoma" pitchFamily="34" charset="0"/>
              </a:rPr>
              <a:t>increase in mortality and </a:t>
            </a:r>
            <a:r>
              <a:rPr lang="en-GB" sz="2000" dirty="0" smtClean="0">
                <a:latin typeface="Tahoma" pitchFamily="34" charset="0"/>
                <a:ea typeface="Tahoma" pitchFamily="34" charset="0"/>
                <a:cs typeface="Tahoma" pitchFamily="34" charset="0"/>
              </a:rPr>
              <a:t>morbidity</a:t>
            </a:r>
          </a:p>
          <a:p>
            <a:pPr marL="742950" lvl="1" indent="-285750">
              <a:spcBef>
                <a:spcPct val="20000"/>
              </a:spcBef>
            </a:pPr>
            <a:endParaRPr lang="en-GB" sz="2000" dirty="0">
              <a:latin typeface="Tahoma" pitchFamily="34" charset="0"/>
              <a:ea typeface="Tahoma" pitchFamily="34" charset="0"/>
              <a:cs typeface="Tahoma" pitchFamily="34" charset="0"/>
            </a:endParaRPr>
          </a:p>
          <a:p>
            <a:pPr marL="342900" indent="-342900">
              <a:spcBef>
                <a:spcPct val="20000"/>
              </a:spcBef>
              <a:buFont typeface="Arial" pitchFamily="34" charset="0"/>
              <a:buChar char="•"/>
            </a:pPr>
            <a:r>
              <a:rPr lang="en-GB" sz="2000" dirty="0">
                <a:latin typeface="Tahoma" pitchFamily="34" charset="0"/>
                <a:ea typeface="Tahoma" pitchFamily="34" charset="0"/>
                <a:cs typeface="Tahoma" pitchFamily="34" charset="0"/>
              </a:rPr>
              <a:t>Cardiovascular </a:t>
            </a:r>
            <a:r>
              <a:rPr lang="en-GB" sz="2000" dirty="0" err="1">
                <a:latin typeface="Tahoma" pitchFamily="34" charset="0"/>
                <a:ea typeface="Tahoma" pitchFamily="34" charset="0"/>
                <a:cs typeface="Tahoma" pitchFamily="34" charset="0"/>
              </a:rPr>
              <a:t>comorbidities</a:t>
            </a:r>
            <a:r>
              <a:rPr lang="en-GB" sz="2000" dirty="0">
                <a:latin typeface="Tahoma" pitchFamily="34" charset="0"/>
                <a:ea typeface="Tahoma" pitchFamily="34" charset="0"/>
                <a:cs typeface="Tahoma" pitchFamily="34" charset="0"/>
              </a:rPr>
              <a:t> occurred in 22.6% of patients with COPD (risk ratio, 4.01)</a:t>
            </a:r>
            <a:r>
              <a:rPr lang="en-GB" sz="2000" baseline="30000" dirty="0">
                <a:latin typeface="Tahoma" pitchFamily="34" charset="0"/>
                <a:ea typeface="Tahoma" pitchFamily="34" charset="0"/>
                <a:cs typeface="Tahoma" pitchFamily="34" charset="0"/>
              </a:rPr>
              <a:t>1</a:t>
            </a:r>
          </a:p>
          <a:p>
            <a:pPr marL="342900" indent="-342900">
              <a:spcBef>
                <a:spcPct val="20000"/>
              </a:spcBef>
              <a:buFont typeface="Arial" pitchFamily="34" charset="0"/>
              <a:buNone/>
            </a:pPr>
            <a:endParaRPr lang="en-GB" sz="2800" dirty="0">
              <a:latin typeface="Tahoma" pitchFamily="34" charset="0"/>
              <a:ea typeface="Tahoma" pitchFamily="34" charset="0"/>
              <a:cs typeface="Tahoma" pitchFamily="34" charset="0"/>
            </a:endParaRPr>
          </a:p>
        </p:txBody>
      </p:sp>
      <p:sp>
        <p:nvSpPr>
          <p:cNvPr id="35874" name="Title 1"/>
          <p:cNvSpPr>
            <a:spLocks noGrp="1"/>
          </p:cNvSpPr>
          <p:nvPr>
            <p:ph type="title"/>
          </p:nvPr>
        </p:nvSpPr>
        <p:spPr>
          <a:xfrm>
            <a:off x="784225" y="209550"/>
            <a:ext cx="7902575" cy="627063"/>
          </a:xfrm>
        </p:spPr>
        <p:txBody>
          <a:bodyPr/>
          <a:lstStyle/>
          <a:p>
            <a:pPr eaLnBrk="1" hangingPunct="1"/>
            <a:r>
              <a:rPr lang="en-GB" dirty="0" smtClean="0">
                <a:solidFill>
                  <a:srgbClr val="000000"/>
                </a:solidFill>
                <a:latin typeface="Tahoma" pitchFamily="34" charset="0"/>
                <a:ea typeface="Tahoma" pitchFamily="34" charset="0"/>
                <a:cs typeface="Tahoma" pitchFamily="34" charset="0"/>
              </a:rPr>
              <a:t>Cardiovascular disease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4179" name="Text Box 3"/>
          <p:cNvSpPr txBox="1">
            <a:spLocks noChangeArrowheads="1"/>
          </p:cNvSpPr>
          <p:nvPr/>
        </p:nvSpPr>
        <p:spPr bwMode="auto">
          <a:xfrm>
            <a:off x="6434159" y="5241925"/>
            <a:ext cx="2381207" cy="679290"/>
          </a:xfrm>
          <a:prstGeom prst="rect">
            <a:avLst/>
          </a:prstGeom>
          <a:noFill/>
          <a:ln w="9525">
            <a:noFill/>
            <a:miter lim="800000"/>
            <a:headEnd/>
            <a:tailEnd/>
          </a:ln>
          <a:effectLst/>
        </p:spPr>
        <p:txBody>
          <a:bodyPr wrap="none" lIns="90000" tIns="46800" rIns="90000" bIns="46800">
            <a:spAutoFit/>
          </a:bodyPr>
          <a:lstStyle/>
          <a:p>
            <a:pPr algn="ctr" eaLnBrk="0" hangingPunct="0">
              <a:buClr>
                <a:srgbClr val="000000"/>
              </a:buClr>
              <a:buSzPct val="100000"/>
              <a:buFont typeface="Arial" charset="0"/>
              <a:buNone/>
              <a:defRPr/>
            </a:pPr>
            <a:r>
              <a:rPr lang="en-GB">
                <a:solidFill>
                  <a:schemeClr val="bg2">
                    <a:lumMod val="10000"/>
                  </a:schemeClr>
                </a:solidFill>
                <a:latin typeface="Tahoma" pitchFamily="34" charset="0"/>
                <a:ea typeface="Tahoma" pitchFamily="34" charset="0"/>
                <a:cs typeface="Tahoma" pitchFamily="34" charset="0"/>
              </a:rPr>
              <a:t>FEV</a:t>
            </a:r>
            <a:r>
              <a:rPr lang="en-GB" baseline="-25000">
                <a:solidFill>
                  <a:schemeClr val="bg2">
                    <a:lumMod val="10000"/>
                  </a:schemeClr>
                </a:solidFill>
                <a:latin typeface="Tahoma" pitchFamily="34" charset="0"/>
                <a:ea typeface="Tahoma" pitchFamily="34" charset="0"/>
                <a:cs typeface="Tahoma" pitchFamily="34" charset="0"/>
              </a:rPr>
              <a:t>1</a:t>
            </a:r>
            <a:r>
              <a:rPr lang="en-GB">
                <a:solidFill>
                  <a:schemeClr val="bg2">
                    <a:lumMod val="10000"/>
                  </a:schemeClr>
                </a:solidFill>
                <a:latin typeface="Tahoma" pitchFamily="34" charset="0"/>
                <a:ea typeface="Tahoma" pitchFamily="34" charset="0"/>
                <a:cs typeface="Tahoma" pitchFamily="34" charset="0"/>
              </a:rPr>
              <a:t>&lt;50% pred</a:t>
            </a:r>
          </a:p>
          <a:p>
            <a:pPr algn="ctr" eaLnBrk="0" hangingPunct="0">
              <a:buClr>
                <a:srgbClr val="000000"/>
              </a:buClr>
              <a:buSzPct val="100000"/>
              <a:buFont typeface="Arial" charset="0"/>
              <a:buNone/>
              <a:defRPr/>
            </a:pPr>
            <a:r>
              <a:rPr lang="en-GB" sz="1400">
                <a:solidFill>
                  <a:schemeClr val="bg2">
                    <a:lumMod val="10000"/>
                  </a:schemeClr>
                </a:solidFill>
                <a:latin typeface="Tahoma" pitchFamily="34" charset="0"/>
                <a:ea typeface="Tahoma" pitchFamily="34" charset="0"/>
                <a:cs typeface="Tahoma" pitchFamily="34" charset="0"/>
              </a:rPr>
              <a:t>n=46</a:t>
            </a:r>
          </a:p>
        </p:txBody>
      </p:sp>
      <p:sp>
        <p:nvSpPr>
          <p:cNvPr id="434180" name="Text Box 4"/>
          <p:cNvSpPr txBox="1">
            <a:spLocks noChangeArrowheads="1"/>
          </p:cNvSpPr>
          <p:nvPr/>
        </p:nvSpPr>
        <p:spPr bwMode="auto">
          <a:xfrm>
            <a:off x="4044972" y="5241925"/>
            <a:ext cx="2381207" cy="679290"/>
          </a:xfrm>
          <a:prstGeom prst="rect">
            <a:avLst/>
          </a:prstGeom>
          <a:noFill/>
          <a:ln w="9525">
            <a:noFill/>
            <a:miter lim="800000"/>
            <a:headEnd/>
            <a:tailEnd/>
          </a:ln>
          <a:effectLst/>
        </p:spPr>
        <p:txBody>
          <a:bodyPr wrap="none" lIns="90000" tIns="46800" rIns="90000" bIns="46800">
            <a:spAutoFit/>
          </a:bodyPr>
          <a:lstStyle/>
          <a:p>
            <a:pPr algn="ctr" eaLnBrk="0" hangingPunct="0">
              <a:buClr>
                <a:srgbClr val="000000"/>
              </a:buClr>
              <a:buSzPct val="100000"/>
              <a:buFont typeface="Arial" charset="0"/>
              <a:buNone/>
              <a:defRPr/>
            </a:pPr>
            <a:r>
              <a:rPr lang="en-GB">
                <a:solidFill>
                  <a:schemeClr val="bg2">
                    <a:lumMod val="10000"/>
                  </a:schemeClr>
                </a:solidFill>
                <a:latin typeface="Tahoma" pitchFamily="34" charset="0"/>
                <a:ea typeface="Tahoma" pitchFamily="34" charset="0"/>
                <a:cs typeface="Tahoma" pitchFamily="34" charset="0"/>
              </a:rPr>
              <a:t>FEV</a:t>
            </a:r>
            <a:r>
              <a:rPr lang="en-GB" baseline="-25000">
                <a:solidFill>
                  <a:schemeClr val="bg2">
                    <a:lumMod val="10000"/>
                  </a:schemeClr>
                </a:solidFill>
                <a:latin typeface="Tahoma" pitchFamily="34" charset="0"/>
                <a:ea typeface="Tahoma" pitchFamily="34" charset="0"/>
                <a:cs typeface="Tahoma" pitchFamily="34" charset="0"/>
              </a:rPr>
              <a:t>1</a:t>
            </a:r>
            <a:r>
              <a:rPr lang="en-GB">
                <a:solidFill>
                  <a:schemeClr val="bg2">
                    <a:lumMod val="10000"/>
                  </a:schemeClr>
                </a:solidFill>
                <a:latin typeface="Tahoma" pitchFamily="34" charset="0"/>
                <a:ea typeface="Tahoma" pitchFamily="34" charset="0"/>
                <a:cs typeface="Tahoma" pitchFamily="34" charset="0"/>
              </a:rPr>
              <a:t>&gt;50% pred</a:t>
            </a:r>
          </a:p>
          <a:p>
            <a:pPr algn="ctr" eaLnBrk="0" hangingPunct="0">
              <a:buClr>
                <a:srgbClr val="000000"/>
              </a:buClr>
              <a:buSzPct val="100000"/>
              <a:buFont typeface="Arial" charset="0"/>
              <a:buNone/>
              <a:defRPr/>
            </a:pPr>
            <a:r>
              <a:rPr lang="en-GB" sz="1400">
                <a:solidFill>
                  <a:schemeClr val="bg2">
                    <a:lumMod val="10000"/>
                  </a:schemeClr>
                </a:solidFill>
                <a:latin typeface="Tahoma" pitchFamily="34" charset="0"/>
                <a:ea typeface="Tahoma" pitchFamily="34" charset="0"/>
                <a:cs typeface="Tahoma" pitchFamily="34" charset="0"/>
              </a:rPr>
              <a:t>n=35</a:t>
            </a:r>
          </a:p>
        </p:txBody>
      </p:sp>
      <p:sp>
        <p:nvSpPr>
          <p:cNvPr id="434181" name="Text Box 5"/>
          <p:cNvSpPr txBox="1">
            <a:spLocks noChangeArrowheads="1"/>
          </p:cNvSpPr>
          <p:nvPr/>
        </p:nvSpPr>
        <p:spPr bwMode="auto">
          <a:xfrm>
            <a:off x="2006600" y="5241925"/>
            <a:ext cx="1876425" cy="1048621"/>
          </a:xfrm>
          <a:prstGeom prst="rect">
            <a:avLst/>
          </a:prstGeom>
          <a:noFill/>
          <a:ln w="9525">
            <a:noFill/>
            <a:miter lim="800000"/>
            <a:headEnd/>
            <a:tailEnd/>
          </a:ln>
          <a:effectLst/>
        </p:spPr>
        <p:txBody>
          <a:bodyPr lIns="90000" tIns="46800" rIns="90000" bIns="46800">
            <a:spAutoFit/>
          </a:bodyPr>
          <a:lstStyle/>
          <a:p>
            <a:pPr algn="ctr" eaLnBrk="0" hangingPunct="0">
              <a:buClr>
                <a:srgbClr val="000000"/>
              </a:buClr>
              <a:buSzPct val="100000"/>
              <a:buFont typeface="Arial" charset="0"/>
              <a:buNone/>
              <a:defRPr/>
            </a:pPr>
            <a:r>
              <a:rPr lang="en-GB">
                <a:solidFill>
                  <a:schemeClr val="bg2">
                    <a:lumMod val="10000"/>
                  </a:schemeClr>
                </a:solidFill>
                <a:latin typeface="Tahoma" pitchFamily="34" charset="0"/>
                <a:ea typeface="Tahoma" pitchFamily="34" charset="0"/>
                <a:cs typeface="Tahoma" pitchFamily="34" charset="0"/>
              </a:rPr>
              <a:t>Healthy subjects</a:t>
            </a:r>
          </a:p>
          <a:p>
            <a:pPr algn="ctr" eaLnBrk="0" hangingPunct="0">
              <a:buClr>
                <a:srgbClr val="000000"/>
              </a:buClr>
              <a:buSzPct val="100000"/>
              <a:buFont typeface="Arial" charset="0"/>
              <a:buNone/>
              <a:defRPr/>
            </a:pPr>
            <a:r>
              <a:rPr lang="en-GB" sz="1400">
                <a:solidFill>
                  <a:schemeClr val="bg2">
                    <a:lumMod val="10000"/>
                  </a:schemeClr>
                </a:solidFill>
                <a:latin typeface="Tahoma" pitchFamily="34" charset="0"/>
                <a:ea typeface="Tahoma" pitchFamily="34" charset="0"/>
                <a:cs typeface="Tahoma" pitchFamily="34" charset="0"/>
              </a:rPr>
              <a:t>n=38</a:t>
            </a:r>
          </a:p>
        </p:txBody>
      </p:sp>
      <p:sp>
        <p:nvSpPr>
          <p:cNvPr id="434182" name="Text Box 6"/>
          <p:cNvSpPr txBox="1">
            <a:spLocks noChangeArrowheads="1"/>
          </p:cNvSpPr>
          <p:nvPr/>
        </p:nvSpPr>
        <p:spPr bwMode="auto">
          <a:xfrm rot="16200000">
            <a:off x="-900906" y="3150394"/>
            <a:ext cx="3386137" cy="403225"/>
          </a:xfrm>
          <a:prstGeom prst="rect">
            <a:avLst/>
          </a:prstGeom>
          <a:noFill/>
          <a:ln w="9525">
            <a:noFill/>
            <a:miter lim="800000"/>
            <a:headEnd/>
            <a:tailEnd/>
          </a:ln>
          <a:effectLst/>
        </p:spPr>
        <p:txBody>
          <a:bodyPr wrap="none" lIns="90000" tIns="46800" rIns="90000" bIns="46800">
            <a:spAutoFit/>
          </a:bodyPr>
          <a:lstStyle/>
          <a:p>
            <a:pPr algn="ctr" eaLnBrk="0" hangingPunct="0">
              <a:buClr>
                <a:srgbClr val="000000"/>
              </a:buClr>
              <a:buSzPct val="100000"/>
              <a:buFont typeface="Arial" charset="0"/>
              <a:buNone/>
              <a:defRPr/>
            </a:pPr>
            <a:r>
              <a:rPr lang="en-GB" sz="2000">
                <a:solidFill>
                  <a:schemeClr val="bg2">
                    <a:lumMod val="10000"/>
                  </a:schemeClr>
                </a:solidFill>
                <a:latin typeface="Tahoma" pitchFamily="34" charset="0"/>
                <a:ea typeface="Tahoma" pitchFamily="34" charset="0"/>
                <a:cs typeface="Tahoma" pitchFamily="34" charset="0"/>
              </a:rPr>
              <a:t>Percentage of subject group</a:t>
            </a:r>
          </a:p>
        </p:txBody>
      </p:sp>
      <p:sp>
        <p:nvSpPr>
          <p:cNvPr id="434183" name="Text Box 7"/>
          <p:cNvSpPr txBox="1">
            <a:spLocks noChangeArrowheads="1"/>
          </p:cNvSpPr>
          <p:nvPr/>
        </p:nvSpPr>
        <p:spPr bwMode="auto">
          <a:xfrm>
            <a:off x="6235601" y="6424613"/>
            <a:ext cx="2755999" cy="345825"/>
          </a:xfrm>
          <a:prstGeom prst="rect">
            <a:avLst/>
          </a:prstGeom>
          <a:noFill/>
          <a:ln w="9525">
            <a:noFill/>
            <a:miter lim="800000"/>
            <a:headEnd/>
            <a:tailEnd/>
          </a:ln>
          <a:effectLst/>
        </p:spPr>
        <p:txBody>
          <a:bodyPr wrap="none" lIns="98641" tIns="49320" rIns="98641" bIns="49320">
            <a:spAutoFit/>
          </a:bodyPr>
          <a:lstStyle/>
          <a:p>
            <a:pPr algn="r" defTabSz="979488" eaLnBrk="0" hangingPunct="0">
              <a:spcBef>
                <a:spcPct val="20000"/>
              </a:spcBef>
              <a:buClr>
                <a:schemeClr val="tx2"/>
              </a:buClr>
              <a:buSzPct val="75000"/>
              <a:buFont typeface="Monotype Sorts" pitchFamily="2" charset="2"/>
              <a:buNone/>
              <a:defRPr/>
            </a:pPr>
            <a:r>
              <a:rPr lang="nl-NL" sz="1600" b="1">
                <a:solidFill>
                  <a:schemeClr val="bg2">
                    <a:lumMod val="10000"/>
                  </a:schemeClr>
                </a:solidFill>
                <a:latin typeface="Tahoma" pitchFamily="34" charset="0"/>
                <a:ea typeface="Tahoma" pitchFamily="34" charset="0"/>
                <a:cs typeface="Tahoma" pitchFamily="34" charset="0"/>
              </a:rPr>
              <a:t>Bolton CE, AJRCCM 2004</a:t>
            </a:r>
          </a:p>
        </p:txBody>
      </p:sp>
      <p:sp>
        <p:nvSpPr>
          <p:cNvPr id="434184" name="Rectangle 8"/>
          <p:cNvSpPr>
            <a:spLocks noChangeArrowheads="1"/>
          </p:cNvSpPr>
          <p:nvPr/>
        </p:nvSpPr>
        <p:spPr bwMode="auto">
          <a:xfrm>
            <a:off x="2411413" y="3195638"/>
            <a:ext cx="1200150" cy="1870075"/>
          </a:xfrm>
          <a:prstGeom prst="rect">
            <a:avLst/>
          </a:prstGeom>
          <a:gradFill rotWithShape="1">
            <a:gsLst>
              <a:gs pos="0">
                <a:srgbClr val="333399">
                  <a:gamma/>
                  <a:shade val="46275"/>
                  <a:invGamma/>
                </a:srgbClr>
              </a:gs>
              <a:gs pos="50000">
                <a:srgbClr val="333399"/>
              </a:gs>
              <a:gs pos="100000">
                <a:srgbClr val="333399">
                  <a:gamma/>
                  <a:shade val="4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5" name="Rectangle 9"/>
          <p:cNvSpPr>
            <a:spLocks noChangeArrowheads="1"/>
          </p:cNvSpPr>
          <p:nvPr/>
        </p:nvSpPr>
        <p:spPr bwMode="auto">
          <a:xfrm>
            <a:off x="4695825" y="4016375"/>
            <a:ext cx="1211263" cy="1049338"/>
          </a:xfrm>
          <a:prstGeom prst="rect">
            <a:avLst/>
          </a:prstGeom>
          <a:gradFill rotWithShape="1">
            <a:gsLst>
              <a:gs pos="0">
                <a:srgbClr val="333399">
                  <a:gamma/>
                  <a:shade val="46275"/>
                  <a:invGamma/>
                </a:srgbClr>
              </a:gs>
              <a:gs pos="50000">
                <a:srgbClr val="333399"/>
              </a:gs>
              <a:gs pos="100000">
                <a:srgbClr val="333399">
                  <a:gamma/>
                  <a:shade val="4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6" name="Rectangle 10"/>
          <p:cNvSpPr>
            <a:spLocks noChangeArrowheads="1"/>
          </p:cNvSpPr>
          <p:nvPr/>
        </p:nvSpPr>
        <p:spPr bwMode="auto">
          <a:xfrm>
            <a:off x="6992938" y="4695825"/>
            <a:ext cx="1200150" cy="369888"/>
          </a:xfrm>
          <a:prstGeom prst="rect">
            <a:avLst/>
          </a:prstGeom>
          <a:gradFill rotWithShape="1">
            <a:gsLst>
              <a:gs pos="0">
                <a:srgbClr val="333399">
                  <a:gamma/>
                  <a:shade val="46275"/>
                  <a:invGamma/>
                </a:srgbClr>
              </a:gs>
              <a:gs pos="50000">
                <a:srgbClr val="333399"/>
              </a:gs>
              <a:gs pos="100000">
                <a:srgbClr val="333399">
                  <a:gamma/>
                  <a:shade val="4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7" name="Rectangle 11"/>
          <p:cNvSpPr>
            <a:spLocks noChangeArrowheads="1"/>
          </p:cNvSpPr>
          <p:nvPr/>
        </p:nvSpPr>
        <p:spPr bwMode="auto">
          <a:xfrm>
            <a:off x="2411413" y="2100263"/>
            <a:ext cx="1200150" cy="1095375"/>
          </a:xfrm>
          <a:prstGeom prst="rect">
            <a:avLst/>
          </a:prstGeom>
          <a:gradFill rotWithShape="1">
            <a:gsLst>
              <a:gs pos="0">
                <a:srgbClr val="3366FF">
                  <a:gamma/>
                  <a:shade val="66275"/>
                  <a:invGamma/>
                </a:srgbClr>
              </a:gs>
              <a:gs pos="50000">
                <a:srgbClr val="3366FF"/>
              </a:gs>
              <a:gs pos="100000">
                <a:srgbClr val="3366FF">
                  <a:gamma/>
                  <a:shade val="6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8" name="Rectangle 12"/>
          <p:cNvSpPr>
            <a:spLocks noChangeArrowheads="1"/>
          </p:cNvSpPr>
          <p:nvPr/>
        </p:nvSpPr>
        <p:spPr bwMode="auto">
          <a:xfrm>
            <a:off x="4695825" y="2343150"/>
            <a:ext cx="1211263" cy="1673225"/>
          </a:xfrm>
          <a:prstGeom prst="rect">
            <a:avLst/>
          </a:prstGeom>
          <a:gradFill rotWithShape="1">
            <a:gsLst>
              <a:gs pos="0">
                <a:srgbClr val="3366FF">
                  <a:gamma/>
                  <a:shade val="66275"/>
                  <a:invGamma/>
                </a:srgbClr>
              </a:gs>
              <a:gs pos="50000">
                <a:srgbClr val="3366FF"/>
              </a:gs>
              <a:gs pos="100000">
                <a:srgbClr val="3366FF">
                  <a:gamma/>
                  <a:shade val="6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9" name="Rectangle 13"/>
          <p:cNvSpPr>
            <a:spLocks noChangeArrowheads="1"/>
          </p:cNvSpPr>
          <p:nvPr/>
        </p:nvSpPr>
        <p:spPr bwMode="auto">
          <a:xfrm>
            <a:off x="6992938" y="3057525"/>
            <a:ext cx="1200150" cy="1638300"/>
          </a:xfrm>
          <a:prstGeom prst="rect">
            <a:avLst/>
          </a:prstGeom>
          <a:gradFill rotWithShape="1">
            <a:gsLst>
              <a:gs pos="0">
                <a:srgbClr val="3366FF">
                  <a:gamma/>
                  <a:shade val="66275"/>
                  <a:invGamma/>
                </a:srgbClr>
              </a:gs>
              <a:gs pos="50000">
                <a:srgbClr val="3366FF"/>
              </a:gs>
              <a:gs pos="100000">
                <a:srgbClr val="3366FF">
                  <a:gamma/>
                  <a:shade val="6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0" name="Rectangle 14"/>
          <p:cNvSpPr>
            <a:spLocks noChangeArrowheads="1"/>
          </p:cNvSpPr>
          <p:nvPr/>
        </p:nvSpPr>
        <p:spPr bwMode="auto">
          <a:xfrm>
            <a:off x="2411413" y="1662113"/>
            <a:ext cx="1200150" cy="438150"/>
          </a:xfrm>
          <a:prstGeom prst="rect">
            <a:avLst/>
          </a:prstGeom>
          <a:gradFill rotWithShape="1">
            <a:gsLst>
              <a:gs pos="0">
                <a:srgbClr val="009999">
                  <a:gamma/>
                  <a:shade val="76078"/>
                  <a:invGamma/>
                </a:srgbClr>
              </a:gs>
              <a:gs pos="50000">
                <a:srgbClr val="009999"/>
              </a:gs>
              <a:gs pos="100000">
                <a:srgbClr val="009999">
                  <a:gamma/>
                  <a:shade val="76078"/>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1" name="Rectangle 15"/>
          <p:cNvSpPr>
            <a:spLocks noChangeArrowheads="1"/>
          </p:cNvSpPr>
          <p:nvPr/>
        </p:nvSpPr>
        <p:spPr bwMode="auto">
          <a:xfrm>
            <a:off x="4695825" y="1662113"/>
            <a:ext cx="1211263" cy="681037"/>
          </a:xfrm>
          <a:prstGeom prst="rect">
            <a:avLst/>
          </a:prstGeom>
          <a:gradFill rotWithShape="1">
            <a:gsLst>
              <a:gs pos="0">
                <a:srgbClr val="009999">
                  <a:gamma/>
                  <a:shade val="76078"/>
                  <a:invGamma/>
                </a:srgbClr>
              </a:gs>
              <a:gs pos="50000">
                <a:srgbClr val="009999"/>
              </a:gs>
              <a:gs pos="100000">
                <a:srgbClr val="009999">
                  <a:gamma/>
                  <a:shade val="76078"/>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2" name="Rectangle 16"/>
          <p:cNvSpPr>
            <a:spLocks noChangeArrowheads="1"/>
          </p:cNvSpPr>
          <p:nvPr/>
        </p:nvSpPr>
        <p:spPr bwMode="auto">
          <a:xfrm>
            <a:off x="6992938" y="1662113"/>
            <a:ext cx="1200150" cy="1395412"/>
          </a:xfrm>
          <a:prstGeom prst="rect">
            <a:avLst/>
          </a:prstGeom>
          <a:gradFill rotWithShape="1">
            <a:gsLst>
              <a:gs pos="0">
                <a:srgbClr val="009999">
                  <a:gamma/>
                  <a:shade val="76078"/>
                  <a:invGamma/>
                </a:srgbClr>
              </a:gs>
              <a:gs pos="50000">
                <a:srgbClr val="009999"/>
              </a:gs>
              <a:gs pos="100000">
                <a:srgbClr val="009999">
                  <a:gamma/>
                  <a:shade val="76078"/>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3" name="Line 17"/>
          <p:cNvSpPr>
            <a:spLocks noChangeShapeType="1"/>
          </p:cNvSpPr>
          <p:nvPr/>
        </p:nvSpPr>
        <p:spPr bwMode="auto">
          <a:xfrm>
            <a:off x="1870075" y="1662113"/>
            <a:ext cx="1588" cy="3403600"/>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4" name="Line 18"/>
          <p:cNvSpPr>
            <a:spLocks noChangeShapeType="1"/>
          </p:cNvSpPr>
          <p:nvPr/>
        </p:nvSpPr>
        <p:spPr bwMode="auto">
          <a:xfrm>
            <a:off x="1776413" y="5065713"/>
            <a:ext cx="93662"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5" name="Line 19"/>
          <p:cNvSpPr>
            <a:spLocks noChangeShapeType="1"/>
          </p:cNvSpPr>
          <p:nvPr/>
        </p:nvSpPr>
        <p:spPr bwMode="auto">
          <a:xfrm>
            <a:off x="1776413" y="4384675"/>
            <a:ext cx="93662" cy="1588"/>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6" name="Line 20"/>
          <p:cNvSpPr>
            <a:spLocks noChangeShapeType="1"/>
          </p:cNvSpPr>
          <p:nvPr/>
        </p:nvSpPr>
        <p:spPr bwMode="auto">
          <a:xfrm>
            <a:off x="1776413" y="3703638"/>
            <a:ext cx="93662"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7" name="Line 21"/>
          <p:cNvSpPr>
            <a:spLocks noChangeShapeType="1"/>
          </p:cNvSpPr>
          <p:nvPr/>
        </p:nvSpPr>
        <p:spPr bwMode="auto">
          <a:xfrm>
            <a:off x="1776413" y="3022600"/>
            <a:ext cx="93662" cy="1588"/>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8" name="Line 22"/>
          <p:cNvSpPr>
            <a:spLocks noChangeShapeType="1"/>
          </p:cNvSpPr>
          <p:nvPr/>
        </p:nvSpPr>
        <p:spPr bwMode="auto">
          <a:xfrm>
            <a:off x="1776413" y="2343150"/>
            <a:ext cx="93662" cy="1588"/>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9" name="Line 23"/>
          <p:cNvSpPr>
            <a:spLocks noChangeShapeType="1"/>
          </p:cNvSpPr>
          <p:nvPr/>
        </p:nvSpPr>
        <p:spPr bwMode="auto">
          <a:xfrm>
            <a:off x="1776413" y="1662113"/>
            <a:ext cx="93662"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0" name="Line 24"/>
          <p:cNvSpPr>
            <a:spLocks noChangeShapeType="1"/>
          </p:cNvSpPr>
          <p:nvPr/>
        </p:nvSpPr>
        <p:spPr bwMode="auto">
          <a:xfrm>
            <a:off x="1870075" y="5065713"/>
            <a:ext cx="6864350"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1" name="Line 25"/>
          <p:cNvSpPr>
            <a:spLocks noChangeShapeType="1"/>
          </p:cNvSpPr>
          <p:nvPr/>
        </p:nvSpPr>
        <p:spPr bwMode="auto">
          <a:xfrm flipV="1">
            <a:off x="1870075" y="5065713"/>
            <a:ext cx="1588" cy="92075"/>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2" name="Line 26"/>
          <p:cNvSpPr>
            <a:spLocks noChangeShapeType="1"/>
          </p:cNvSpPr>
          <p:nvPr/>
        </p:nvSpPr>
        <p:spPr bwMode="auto">
          <a:xfrm flipV="1">
            <a:off x="4154488" y="5065713"/>
            <a:ext cx="1587" cy="92075"/>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3" name="Line 27"/>
          <p:cNvSpPr>
            <a:spLocks noChangeShapeType="1"/>
          </p:cNvSpPr>
          <p:nvPr/>
        </p:nvSpPr>
        <p:spPr bwMode="auto">
          <a:xfrm flipV="1">
            <a:off x="6450013" y="5065713"/>
            <a:ext cx="1587" cy="92075"/>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4" name="Line 28"/>
          <p:cNvSpPr>
            <a:spLocks noChangeShapeType="1"/>
          </p:cNvSpPr>
          <p:nvPr/>
        </p:nvSpPr>
        <p:spPr bwMode="auto">
          <a:xfrm flipV="1">
            <a:off x="8734425" y="4822825"/>
            <a:ext cx="1588" cy="92075"/>
          </a:xfrm>
          <a:prstGeom prst="line">
            <a:avLst/>
          </a:prstGeom>
          <a:noFill/>
          <a:ln w="23813">
            <a:solidFill>
              <a:schemeClr val="bg1"/>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5" name="Rectangle 29"/>
          <p:cNvSpPr>
            <a:spLocks noChangeArrowheads="1"/>
          </p:cNvSpPr>
          <p:nvPr/>
        </p:nvSpPr>
        <p:spPr bwMode="auto">
          <a:xfrm>
            <a:off x="2878138" y="3959225"/>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55</a:t>
            </a:r>
            <a:endParaRPr lang="en-GB">
              <a:solidFill>
                <a:schemeClr val="bg2">
                  <a:lumMod val="10000"/>
                </a:schemeClr>
              </a:solidFill>
              <a:latin typeface="Tahoma" pitchFamily="34" charset="0"/>
              <a:ea typeface="Tahoma" pitchFamily="34" charset="0"/>
              <a:cs typeface="Tahoma" pitchFamily="34" charset="0"/>
            </a:endParaRPr>
          </a:p>
        </p:txBody>
      </p:sp>
      <p:sp>
        <p:nvSpPr>
          <p:cNvPr id="434206" name="Rectangle 30"/>
          <p:cNvSpPr>
            <a:spLocks noChangeArrowheads="1"/>
          </p:cNvSpPr>
          <p:nvPr/>
        </p:nvSpPr>
        <p:spPr bwMode="auto">
          <a:xfrm>
            <a:off x="5162550" y="4362450"/>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31</a:t>
            </a:r>
            <a:endParaRPr lang="en-GB">
              <a:solidFill>
                <a:schemeClr val="bg2">
                  <a:lumMod val="10000"/>
                </a:schemeClr>
              </a:solidFill>
              <a:latin typeface="Tahoma" pitchFamily="34" charset="0"/>
              <a:ea typeface="Tahoma" pitchFamily="34" charset="0"/>
              <a:cs typeface="Tahoma" pitchFamily="34" charset="0"/>
            </a:endParaRPr>
          </a:p>
        </p:txBody>
      </p:sp>
      <p:sp>
        <p:nvSpPr>
          <p:cNvPr id="434207" name="Rectangle 31"/>
          <p:cNvSpPr>
            <a:spLocks noChangeArrowheads="1"/>
          </p:cNvSpPr>
          <p:nvPr/>
        </p:nvSpPr>
        <p:spPr bwMode="auto">
          <a:xfrm>
            <a:off x="7464623" y="4708525"/>
            <a:ext cx="307777"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11</a:t>
            </a:r>
            <a:endParaRPr lang="en-GB">
              <a:solidFill>
                <a:schemeClr val="bg2">
                  <a:lumMod val="10000"/>
                </a:schemeClr>
              </a:solidFill>
              <a:latin typeface="Tahoma" pitchFamily="34" charset="0"/>
              <a:ea typeface="Tahoma" pitchFamily="34" charset="0"/>
              <a:cs typeface="Tahoma" pitchFamily="34" charset="0"/>
            </a:endParaRPr>
          </a:p>
        </p:txBody>
      </p:sp>
      <p:sp>
        <p:nvSpPr>
          <p:cNvPr id="434208" name="Rectangle 32"/>
          <p:cNvSpPr>
            <a:spLocks noChangeArrowheads="1"/>
          </p:cNvSpPr>
          <p:nvPr/>
        </p:nvSpPr>
        <p:spPr bwMode="auto">
          <a:xfrm>
            <a:off x="2878138" y="2470150"/>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32</a:t>
            </a:r>
            <a:endParaRPr lang="en-GB">
              <a:solidFill>
                <a:schemeClr val="bg2">
                  <a:lumMod val="10000"/>
                </a:schemeClr>
              </a:solidFill>
              <a:latin typeface="Tahoma" pitchFamily="34" charset="0"/>
              <a:ea typeface="Tahoma" pitchFamily="34" charset="0"/>
              <a:cs typeface="Tahoma" pitchFamily="34" charset="0"/>
            </a:endParaRPr>
          </a:p>
        </p:txBody>
      </p:sp>
      <p:sp>
        <p:nvSpPr>
          <p:cNvPr id="434209" name="Rectangle 33"/>
          <p:cNvSpPr>
            <a:spLocks noChangeArrowheads="1"/>
          </p:cNvSpPr>
          <p:nvPr/>
        </p:nvSpPr>
        <p:spPr bwMode="auto">
          <a:xfrm>
            <a:off x="5162550" y="3001963"/>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49</a:t>
            </a:r>
            <a:endParaRPr lang="en-GB">
              <a:solidFill>
                <a:schemeClr val="bg2">
                  <a:lumMod val="10000"/>
                </a:schemeClr>
              </a:solidFill>
              <a:latin typeface="Tahoma" pitchFamily="34" charset="0"/>
              <a:ea typeface="Tahoma" pitchFamily="34" charset="0"/>
              <a:cs typeface="Tahoma" pitchFamily="34" charset="0"/>
            </a:endParaRPr>
          </a:p>
        </p:txBody>
      </p:sp>
      <p:sp>
        <p:nvSpPr>
          <p:cNvPr id="434210" name="Rectangle 34"/>
          <p:cNvSpPr>
            <a:spLocks noChangeArrowheads="1"/>
          </p:cNvSpPr>
          <p:nvPr/>
        </p:nvSpPr>
        <p:spPr bwMode="auto">
          <a:xfrm>
            <a:off x="7458075" y="3705225"/>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48</a:t>
            </a:r>
            <a:endParaRPr lang="en-GB">
              <a:solidFill>
                <a:schemeClr val="bg2">
                  <a:lumMod val="10000"/>
                </a:schemeClr>
              </a:solidFill>
              <a:latin typeface="Tahoma" pitchFamily="34" charset="0"/>
              <a:ea typeface="Tahoma" pitchFamily="34" charset="0"/>
              <a:cs typeface="Tahoma" pitchFamily="34" charset="0"/>
            </a:endParaRPr>
          </a:p>
        </p:txBody>
      </p:sp>
      <p:sp>
        <p:nvSpPr>
          <p:cNvPr id="434211" name="Rectangle 35"/>
          <p:cNvSpPr>
            <a:spLocks noChangeArrowheads="1"/>
          </p:cNvSpPr>
          <p:nvPr/>
        </p:nvSpPr>
        <p:spPr bwMode="auto">
          <a:xfrm>
            <a:off x="2878138" y="1709738"/>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13</a:t>
            </a:r>
            <a:endParaRPr lang="en-GB">
              <a:solidFill>
                <a:schemeClr val="bg2">
                  <a:lumMod val="10000"/>
                </a:schemeClr>
              </a:solidFill>
              <a:latin typeface="Tahoma" pitchFamily="34" charset="0"/>
              <a:ea typeface="Tahoma" pitchFamily="34" charset="0"/>
              <a:cs typeface="Tahoma" pitchFamily="34" charset="0"/>
            </a:endParaRPr>
          </a:p>
        </p:txBody>
      </p:sp>
      <p:sp>
        <p:nvSpPr>
          <p:cNvPr id="434212" name="Rectangle 36"/>
          <p:cNvSpPr>
            <a:spLocks noChangeArrowheads="1"/>
          </p:cNvSpPr>
          <p:nvPr/>
        </p:nvSpPr>
        <p:spPr bwMode="auto">
          <a:xfrm>
            <a:off x="5162550" y="1824038"/>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20</a:t>
            </a:r>
            <a:endParaRPr lang="en-GB">
              <a:solidFill>
                <a:schemeClr val="bg2">
                  <a:lumMod val="10000"/>
                </a:schemeClr>
              </a:solidFill>
              <a:latin typeface="Tahoma" pitchFamily="34" charset="0"/>
              <a:ea typeface="Tahoma" pitchFamily="34" charset="0"/>
              <a:cs typeface="Tahoma" pitchFamily="34" charset="0"/>
            </a:endParaRPr>
          </a:p>
        </p:txBody>
      </p:sp>
      <p:sp>
        <p:nvSpPr>
          <p:cNvPr id="434213" name="Rectangle 37"/>
          <p:cNvSpPr>
            <a:spLocks noChangeArrowheads="1"/>
          </p:cNvSpPr>
          <p:nvPr/>
        </p:nvSpPr>
        <p:spPr bwMode="auto">
          <a:xfrm>
            <a:off x="7458075" y="2182813"/>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41</a:t>
            </a:r>
            <a:endParaRPr lang="en-GB">
              <a:solidFill>
                <a:schemeClr val="bg2">
                  <a:lumMod val="10000"/>
                </a:schemeClr>
              </a:solidFill>
              <a:latin typeface="Tahoma" pitchFamily="34" charset="0"/>
              <a:ea typeface="Tahoma" pitchFamily="34" charset="0"/>
              <a:cs typeface="Tahoma" pitchFamily="34" charset="0"/>
            </a:endParaRPr>
          </a:p>
        </p:txBody>
      </p:sp>
      <p:sp>
        <p:nvSpPr>
          <p:cNvPr id="434214" name="Rectangle 38"/>
          <p:cNvSpPr>
            <a:spLocks noChangeArrowheads="1"/>
          </p:cNvSpPr>
          <p:nvPr/>
        </p:nvSpPr>
        <p:spPr bwMode="auto">
          <a:xfrm>
            <a:off x="1346808" y="4927600"/>
            <a:ext cx="429605"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0%</a:t>
            </a:r>
            <a:endParaRPr lang="en-GB">
              <a:solidFill>
                <a:schemeClr val="bg2">
                  <a:lumMod val="10000"/>
                </a:schemeClr>
              </a:solidFill>
              <a:latin typeface="Tahoma" pitchFamily="34" charset="0"/>
              <a:ea typeface="Tahoma" pitchFamily="34" charset="0"/>
              <a:cs typeface="Tahoma" pitchFamily="34" charset="0"/>
            </a:endParaRPr>
          </a:p>
        </p:txBody>
      </p:sp>
      <p:sp>
        <p:nvSpPr>
          <p:cNvPr id="434215" name="Rectangle 39"/>
          <p:cNvSpPr>
            <a:spLocks noChangeArrowheads="1"/>
          </p:cNvSpPr>
          <p:nvPr/>
        </p:nvSpPr>
        <p:spPr bwMode="auto">
          <a:xfrm>
            <a:off x="1194507" y="4246563"/>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20%</a:t>
            </a:r>
            <a:endParaRPr lang="en-GB">
              <a:solidFill>
                <a:schemeClr val="bg2">
                  <a:lumMod val="10000"/>
                </a:schemeClr>
              </a:solidFill>
              <a:latin typeface="Tahoma" pitchFamily="34" charset="0"/>
              <a:ea typeface="Tahoma" pitchFamily="34" charset="0"/>
              <a:cs typeface="Tahoma" pitchFamily="34" charset="0"/>
            </a:endParaRPr>
          </a:p>
        </p:txBody>
      </p:sp>
      <p:sp>
        <p:nvSpPr>
          <p:cNvPr id="434216" name="Rectangle 40"/>
          <p:cNvSpPr>
            <a:spLocks noChangeArrowheads="1"/>
          </p:cNvSpPr>
          <p:nvPr/>
        </p:nvSpPr>
        <p:spPr bwMode="auto">
          <a:xfrm>
            <a:off x="1194507" y="3565525"/>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40%</a:t>
            </a:r>
            <a:endParaRPr lang="en-GB">
              <a:solidFill>
                <a:schemeClr val="bg2">
                  <a:lumMod val="10000"/>
                </a:schemeClr>
              </a:solidFill>
              <a:latin typeface="Tahoma" pitchFamily="34" charset="0"/>
              <a:ea typeface="Tahoma" pitchFamily="34" charset="0"/>
              <a:cs typeface="Tahoma" pitchFamily="34" charset="0"/>
            </a:endParaRPr>
          </a:p>
        </p:txBody>
      </p:sp>
      <p:sp>
        <p:nvSpPr>
          <p:cNvPr id="434217" name="Rectangle 41"/>
          <p:cNvSpPr>
            <a:spLocks noChangeArrowheads="1"/>
          </p:cNvSpPr>
          <p:nvPr/>
        </p:nvSpPr>
        <p:spPr bwMode="auto">
          <a:xfrm>
            <a:off x="1194507" y="2884488"/>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60%</a:t>
            </a:r>
            <a:endParaRPr lang="en-GB">
              <a:solidFill>
                <a:schemeClr val="bg2">
                  <a:lumMod val="10000"/>
                </a:schemeClr>
              </a:solidFill>
              <a:latin typeface="Tahoma" pitchFamily="34" charset="0"/>
              <a:ea typeface="Tahoma" pitchFamily="34" charset="0"/>
              <a:cs typeface="Tahoma" pitchFamily="34" charset="0"/>
            </a:endParaRPr>
          </a:p>
        </p:txBody>
      </p:sp>
      <p:sp>
        <p:nvSpPr>
          <p:cNvPr id="434218" name="Rectangle 42"/>
          <p:cNvSpPr>
            <a:spLocks noChangeArrowheads="1"/>
          </p:cNvSpPr>
          <p:nvPr/>
        </p:nvSpPr>
        <p:spPr bwMode="auto">
          <a:xfrm>
            <a:off x="1194507" y="2203450"/>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80%</a:t>
            </a:r>
            <a:endParaRPr lang="en-GB">
              <a:solidFill>
                <a:schemeClr val="bg2">
                  <a:lumMod val="10000"/>
                </a:schemeClr>
              </a:solidFill>
              <a:latin typeface="Tahoma" pitchFamily="34" charset="0"/>
              <a:ea typeface="Tahoma" pitchFamily="34" charset="0"/>
              <a:cs typeface="Tahoma" pitchFamily="34" charset="0"/>
            </a:endParaRPr>
          </a:p>
        </p:txBody>
      </p:sp>
      <p:sp>
        <p:nvSpPr>
          <p:cNvPr id="434219" name="Rectangle 43"/>
          <p:cNvSpPr>
            <a:spLocks noChangeArrowheads="1"/>
          </p:cNvSpPr>
          <p:nvPr/>
        </p:nvSpPr>
        <p:spPr bwMode="auto">
          <a:xfrm>
            <a:off x="1039032" y="1522413"/>
            <a:ext cx="737381"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100%</a:t>
            </a:r>
            <a:endParaRPr lang="en-GB">
              <a:solidFill>
                <a:schemeClr val="bg2">
                  <a:lumMod val="10000"/>
                </a:schemeClr>
              </a:solidFill>
              <a:latin typeface="Tahoma" pitchFamily="34" charset="0"/>
              <a:ea typeface="Tahoma" pitchFamily="34" charset="0"/>
              <a:cs typeface="Tahoma" pitchFamily="34" charset="0"/>
            </a:endParaRPr>
          </a:p>
        </p:txBody>
      </p:sp>
      <p:sp>
        <p:nvSpPr>
          <p:cNvPr id="434220" name="Rectangle 44"/>
          <p:cNvSpPr>
            <a:spLocks noChangeArrowheads="1"/>
          </p:cNvSpPr>
          <p:nvPr/>
        </p:nvSpPr>
        <p:spPr bwMode="auto">
          <a:xfrm>
            <a:off x="635000" y="5918200"/>
            <a:ext cx="8191500" cy="415925"/>
          </a:xfrm>
          <a:prstGeom prst="rect">
            <a:avLst/>
          </a:prstGeom>
          <a:noFill/>
          <a:ln w="11113">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1" name="Rectangle 45"/>
          <p:cNvSpPr>
            <a:spLocks noChangeArrowheads="1"/>
          </p:cNvSpPr>
          <p:nvPr/>
        </p:nvSpPr>
        <p:spPr bwMode="auto">
          <a:xfrm>
            <a:off x="1119188" y="6045200"/>
            <a:ext cx="173037" cy="173038"/>
          </a:xfrm>
          <a:prstGeom prst="rect">
            <a:avLst/>
          </a:prstGeom>
          <a:solidFill>
            <a:srgbClr val="333399"/>
          </a:solidFill>
          <a:ln w="11113">
            <a:solidFill>
              <a:srgbClr val="000000"/>
            </a:solid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2" name="Rectangle 46"/>
          <p:cNvSpPr>
            <a:spLocks noChangeArrowheads="1"/>
          </p:cNvSpPr>
          <p:nvPr/>
        </p:nvSpPr>
        <p:spPr bwMode="auto">
          <a:xfrm>
            <a:off x="1468438" y="5988050"/>
            <a:ext cx="16478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No bone loss</a:t>
            </a:r>
            <a:endParaRPr lang="en-GB">
              <a:solidFill>
                <a:schemeClr val="bg2">
                  <a:lumMod val="10000"/>
                </a:schemeClr>
              </a:solidFill>
              <a:latin typeface="Tahoma" pitchFamily="34" charset="0"/>
              <a:ea typeface="Tahoma" pitchFamily="34" charset="0"/>
              <a:cs typeface="Tahoma" pitchFamily="34" charset="0"/>
            </a:endParaRPr>
          </a:p>
        </p:txBody>
      </p:sp>
      <p:sp>
        <p:nvSpPr>
          <p:cNvPr id="434223" name="Rectangle 47"/>
          <p:cNvSpPr>
            <a:spLocks noChangeArrowheads="1"/>
          </p:cNvSpPr>
          <p:nvPr/>
        </p:nvSpPr>
        <p:spPr bwMode="auto">
          <a:xfrm>
            <a:off x="3922713" y="6045200"/>
            <a:ext cx="173037" cy="173038"/>
          </a:xfrm>
          <a:prstGeom prst="rect">
            <a:avLst/>
          </a:prstGeom>
          <a:solidFill>
            <a:srgbClr val="3366FF"/>
          </a:solidFill>
          <a:ln w="11113">
            <a:solidFill>
              <a:srgbClr val="000000"/>
            </a:solid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4" name="Rectangle 48"/>
          <p:cNvSpPr>
            <a:spLocks noChangeArrowheads="1"/>
          </p:cNvSpPr>
          <p:nvPr/>
        </p:nvSpPr>
        <p:spPr bwMode="auto">
          <a:xfrm>
            <a:off x="4278313" y="5988050"/>
            <a:ext cx="14446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Osteopenia</a:t>
            </a:r>
            <a:endParaRPr lang="en-GB">
              <a:solidFill>
                <a:schemeClr val="bg2">
                  <a:lumMod val="10000"/>
                </a:schemeClr>
              </a:solidFill>
              <a:latin typeface="Tahoma" pitchFamily="34" charset="0"/>
              <a:ea typeface="Tahoma" pitchFamily="34" charset="0"/>
              <a:cs typeface="Tahoma" pitchFamily="34" charset="0"/>
            </a:endParaRPr>
          </a:p>
        </p:txBody>
      </p:sp>
      <p:sp>
        <p:nvSpPr>
          <p:cNvPr id="434225" name="Rectangle 49"/>
          <p:cNvSpPr>
            <a:spLocks noChangeArrowheads="1"/>
          </p:cNvSpPr>
          <p:nvPr/>
        </p:nvSpPr>
        <p:spPr bwMode="auto">
          <a:xfrm>
            <a:off x="6519863" y="6045200"/>
            <a:ext cx="173037" cy="173038"/>
          </a:xfrm>
          <a:prstGeom prst="rect">
            <a:avLst/>
          </a:prstGeom>
          <a:solidFill>
            <a:srgbClr val="009999"/>
          </a:solidFill>
          <a:ln w="11113">
            <a:solidFill>
              <a:srgbClr val="000000"/>
            </a:solid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6" name="Rectangle 50"/>
          <p:cNvSpPr>
            <a:spLocks noChangeArrowheads="1"/>
          </p:cNvSpPr>
          <p:nvPr/>
        </p:nvSpPr>
        <p:spPr bwMode="auto">
          <a:xfrm>
            <a:off x="6864350" y="5988050"/>
            <a:ext cx="1663700"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Osteoporosis</a:t>
            </a:r>
            <a:endParaRPr lang="en-GB">
              <a:solidFill>
                <a:schemeClr val="bg2">
                  <a:lumMod val="10000"/>
                </a:schemeClr>
              </a:solidFill>
              <a:latin typeface="Tahoma" pitchFamily="34" charset="0"/>
              <a:ea typeface="Tahoma" pitchFamily="34" charset="0"/>
              <a:cs typeface="Tahoma" pitchFamily="34" charset="0"/>
            </a:endParaRPr>
          </a:p>
        </p:txBody>
      </p:sp>
      <p:sp>
        <p:nvSpPr>
          <p:cNvPr id="42034" name="50 - Τίτλος"/>
          <p:cNvSpPr>
            <a:spLocks noGrp="1"/>
          </p:cNvSpPr>
          <p:nvPr>
            <p:ph type="title"/>
          </p:nvPr>
        </p:nvSpPr>
        <p:spPr>
          <a:xfrm>
            <a:off x="841375" y="274638"/>
            <a:ext cx="7845425" cy="538162"/>
          </a:xfrm>
        </p:spPr>
        <p:txBody>
          <a:bodyPr/>
          <a:lstStyle/>
          <a:p>
            <a:pPr eaLnBrk="1" hangingPunct="1"/>
            <a:r>
              <a:rPr lang="en-US" sz="2800" b="0" dirty="0" smtClean="0">
                <a:solidFill>
                  <a:srgbClr val="000000"/>
                </a:solidFill>
                <a:latin typeface="Tahoma" pitchFamily="34" charset="0"/>
                <a:ea typeface="Tahoma" pitchFamily="34" charset="0"/>
                <a:cs typeface="Tahoma" pitchFamily="34" charset="0"/>
              </a:rPr>
              <a:t>COPD: Systemic effect - Osteoporosis</a:t>
            </a:r>
            <a:endParaRPr lang="el-GR" sz="2800" b="0" dirty="0" smtClean="0">
              <a:solidFill>
                <a:srgbClr val="000000"/>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006475" y="3212976"/>
          <a:ext cx="6889376" cy="2845957"/>
        </p:xfrm>
        <a:graphic>
          <a:graphicData uri="http://schemas.openxmlformats.org/drawingml/2006/table">
            <a:tbl>
              <a:tblPr firstRow="1" bandRow="1">
                <a:tableStyleId>{2A488322-F2BA-4B5B-9748-0D474271808F}</a:tableStyleId>
              </a:tblPr>
              <a:tblGrid>
                <a:gridCol w="1570439"/>
                <a:gridCol w="2096969"/>
                <a:gridCol w="3221968"/>
              </a:tblGrid>
              <a:tr h="647700">
                <a:tc gridSpan="3">
                  <a:txBody>
                    <a:bodyPr/>
                    <a:lstStyle/>
                    <a:p>
                      <a:pPr algn="ctr"/>
                      <a:r>
                        <a:rPr lang="en-GB" sz="1800" dirty="0" smtClean="0">
                          <a:solidFill>
                            <a:schemeClr val="bg1"/>
                          </a:solidFill>
                        </a:rPr>
                        <a:t>Risk of diabetes</a:t>
                      </a:r>
                      <a:r>
                        <a:rPr lang="en-GB" sz="1800" baseline="0" dirty="0" smtClean="0">
                          <a:solidFill>
                            <a:schemeClr val="bg1"/>
                          </a:solidFill>
                        </a:rPr>
                        <a:t> mellitus</a:t>
                      </a:r>
                      <a:r>
                        <a:rPr lang="en-GB" sz="1800" dirty="0" smtClean="0">
                          <a:solidFill>
                            <a:schemeClr val="bg1"/>
                          </a:solidFill>
                        </a:rPr>
                        <a:t> in COPD patients</a:t>
                      </a:r>
                      <a:r>
                        <a:rPr lang="en-GB" sz="1800" baseline="0" dirty="0" smtClean="0">
                          <a:solidFill>
                            <a:schemeClr val="bg1"/>
                          </a:solidFill>
                        </a:rPr>
                        <a:t> by </a:t>
                      </a:r>
                    </a:p>
                    <a:p>
                      <a:pPr algn="ctr"/>
                      <a:r>
                        <a:rPr lang="en-GB" sz="1800" baseline="0" dirty="0" smtClean="0">
                          <a:solidFill>
                            <a:schemeClr val="bg1"/>
                          </a:solidFill>
                        </a:rPr>
                        <a:t>disease severity (GOLD category)</a:t>
                      </a:r>
                      <a:endParaRPr lang="en-GB" sz="1800" baseline="30000" dirty="0" smtClean="0">
                        <a:solidFill>
                          <a:schemeClr val="bg1"/>
                        </a:solidFill>
                      </a:endParaRPr>
                    </a:p>
                    <a:p>
                      <a:pPr algn="ctr"/>
                      <a:endParaRPr lang="en-GB" sz="1800" dirty="0" smtClean="0">
                        <a:solidFill>
                          <a:schemeClr val="bg1"/>
                        </a:solidFill>
                      </a:endParaRPr>
                    </a:p>
                  </a:txBody>
                  <a:tcPr>
                    <a:lnB w="12700" cap="flat" cmpd="sng" algn="ctr">
                      <a:solidFill>
                        <a:schemeClr val="tx1"/>
                      </a:solidFill>
                      <a:prstDash val="solid"/>
                      <a:round/>
                      <a:headEnd type="none" w="med" len="med"/>
                      <a:tailEnd type="none" w="med" len="med"/>
                    </a:lnB>
                  </a:tcPr>
                </a:tc>
                <a:tc hMerge="1">
                  <a:txBody>
                    <a:bodyPr/>
                    <a:lstStyle/>
                    <a:p>
                      <a:pPr algn="ctr"/>
                      <a:endParaRPr lang="en-GB" sz="1600"/>
                    </a:p>
                  </a:txBody>
                  <a:tcPr/>
                </a:tc>
                <a:tc hMerge="1">
                  <a:txBody>
                    <a:bodyPr/>
                    <a:lstStyle/>
                    <a:p>
                      <a:pPr algn="ctr"/>
                      <a:endParaRPr lang="en-GB" sz="1600"/>
                    </a:p>
                  </a:txBody>
                  <a:tcPr/>
                </a:tc>
              </a:tr>
              <a:tr h="457730">
                <a:tc>
                  <a:txBody>
                    <a:bodyPr/>
                    <a:lstStyle/>
                    <a:p>
                      <a:pPr algn="ctr"/>
                      <a:r>
                        <a:rPr lang="en-GB" sz="1800" b="1" smtClean="0">
                          <a:solidFill>
                            <a:schemeClr val="bg1"/>
                          </a:solidFill>
                        </a:rPr>
                        <a:t>GOLD stage</a:t>
                      </a:r>
                      <a:endParaRPr lang="en-GB" sz="1800" b="1">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800" b="1" smtClean="0">
                          <a:solidFill>
                            <a:schemeClr val="bg1"/>
                          </a:solidFill>
                        </a:rPr>
                        <a:t> Odds</a:t>
                      </a:r>
                      <a:r>
                        <a:rPr lang="en-GB" sz="1800" b="1" baseline="0" smtClean="0">
                          <a:solidFill>
                            <a:schemeClr val="bg1"/>
                          </a:solidFill>
                        </a:rPr>
                        <a:t> ratio</a:t>
                      </a:r>
                      <a:endParaRPr lang="en-GB" sz="1800" b="1">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800" b="1" dirty="0" smtClean="0">
                          <a:solidFill>
                            <a:schemeClr val="bg1"/>
                          </a:solidFill>
                        </a:rPr>
                        <a:t>95%</a:t>
                      </a:r>
                      <a:r>
                        <a:rPr lang="en-GB" sz="1800" b="1" baseline="0" dirty="0" smtClean="0">
                          <a:solidFill>
                            <a:schemeClr val="bg1"/>
                          </a:solidFill>
                        </a:rPr>
                        <a:t> confidence interval</a:t>
                      </a:r>
                      <a:endParaRPr lang="en-GB" sz="18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r>
              <a:tr h="453371">
                <a:tc>
                  <a:txBody>
                    <a:bodyPr/>
                    <a:lstStyle/>
                    <a:p>
                      <a:pPr algn="ctr"/>
                      <a:r>
                        <a:rPr lang="en-GB" sz="1800" dirty="0" smtClean="0">
                          <a:solidFill>
                            <a:schemeClr val="tx1"/>
                          </a:solidFill>
                        </a:rPr>
                        <a:t>3</a:t>
                      </a:r>
                      <a:r>
                        <a:rPr lang="en-GB" sz="1800" baseline="0" dirty="0" smtClean="0">
                          <a:solidFill>
                            <a:schemeClr val="tx1"/>
                          </a:solidFill>
                        </a:rPr>
                        <a:t> or 4</a:t>
                      </a:r>
                      <a:endParaRPr lang="en-GB" sz="1800" dirty="0">
                        <a:solidFill>
                          <a:schemeClr val="tx1"/>
                        </a:solidFill>
                      </a:endParaRPr>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GB" sz="1800" dirty="0" smtClean="0">
                          <a:solidFill>
                            <a:schemeClr val="tx1"/>
                          </a:solidFill>
                        </a:rPr>
                        <a:t>1.5</a:t>
                      </a:r>
                      <a:endParaRPr lang="en-GB" sz="1800" dirty="0">
                        <a:solidFill>
                          <a:schemeClr val="tx1"/>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GB" sz="1800" dirty="0" smtClean="0">
                          <a:solidFill>
                            <a:schemeClr val="tx1"/>
                          </a:solidFill>
                        </a:rPr>
                        <a:t>1.1–1.9</a:t>
                      </a:r>
                      <a:endParaRPr lang="en-GB" sz="1800" dirty="0">
                        <a:solidFill>
                          <a:schemeClr val="tx1"/>
                        </a:solidFill>
                      </a:endParaRPr>
                    </a:p>
                  </a:txBody>
                  <a:tcPr anchor="ctr">
                    <a:lnT w="28575" cap="flat" cmpd="sng" algn="ctr">
                      <a:solidFill>
                        <a:schemeClr val="tx1"/>
                      </a:solidFill>
                      <a:prstDash val="solid"/>
                      <a:round/>
                      <a:headEnd type="none" w="med" len="med"/>
                      <a:tailEnd type="none" w="med" len="med"/>
                    </a:lnT>
                  </a:tcPr>
                </a:tc>
              </a:tr>
              <a:tr h="567085">
                <a:tc>
                  <a:txBody>
                    <a:bodyPr/>
                    <a:lstStyle/>
                    <a:p>
                      <a:pPr algn="ctr"/>
                      <a:r>
                        <a:rPr lang="en-GB" sz="1800" dirty="0" smtClean="0">
                          <a:solidFill>
                            <a:schemeClr val="bg1"/>
                          </a:solidFill>
                        </a:rPr>
                        <a:t>2</a:t>
                      </a:r>
                      <a:endParaRPr lang="en-GB" sz="1800" dirty="0">
                        <a:solidFill>
                          <a:schemeClr val="bg1"/>
                        </a:solidFill>
                      </a:endParaRPr>
                    </a:p>
                  </a:txBody>
                  <a:tcPr anchor="ctr">
                    <a:solidFill>
                      <a:schemeClr val="accent6">
                        <a:lumMod val="40000"/>
                        <a:lumOff val="60000"/>
                      </a:schemeClr>
                    </a:solidFill>
                  </a:tcPr>
                </a:tc>
                <a:tc>
                  <a:txBody>
                    <a:bodyPr/>
                    <a:lstStyle/>
                    <a:p>
                      <a:pPr algn="ctr"/>
                      <a:r>
                        <a:rPr lang="en-GB" sz="1800" dirty="0" smtClean="0">
                          <a:solidFill>
                            <a:schemeClr val="bg1"/>
                          </a:solidFill>
                        </a:rPr>
                        <a:t>1.4</a:t>
                      </a:r>
                      <a:endParaRPr lang="en-GB" sz="1800" dirty="0">
                        <a:solidFill>
                          <a:schemeClr val="bg1"/>
                        </a:solidFill>
                      </a:endParaRPr>
                    </a:p>
                  </a:txBody>
                  <a:tcPr anchor="ctr">
                    <a:solidFill>
                      <a:schemeClr val="accent6">
                        <a:lumMod val="40000"/>
                        <a:lumOff val="60000"/>
                      </a:schemeClr>
                    </a:solidFill>
                  </a:tcPr>
                </a:tc>
                <a:tc>
                  <a:txBody>
                    <a:bodyPr/>
                    <a:lstStyle/>
                    <a:p>
                      <a:pPr algn="ctr"/>
                      <a:r>
                        <a:rPr lang="en-GB" sz="1800" dirty="0" smtClean="0">
                          <a:solidFill>
                            <a:schemeClr val="bg1"/>
                          </a:solidFill>
                        </a:rPr>
                        <a:t>1.2–1.6</a:t>
                      </a:r>
                      <a:endParaRPr lang="en-GB" sz="1800" dirty="0">
                        <a:solidFill>
                          <a:schemeClr val="bg1"/>
                        </a:solidFill>
                      </a:endParaRPr>
                    </a:p>
                  </a:txBody>
                  <a:tcPr anchor="ctr">
                    <a:solidFill>
                      <a:schemeClr val="accent6">
                        <a:lumMod val="40000"/>
                        <a:lumOff val="60000"/>
                      </a:schemeClr>
                    </a:solidFill>
                  </a:tcPr>
                </a:tc>
              </a:tr>
              <a:tr h="453371">
                <a:tc>
                  <a:txBody>
                    <a:bodyPr/>
                    <a:lstStyle/>
                    <a:p>
                      <a:pPr algn="ctr"/>
                      <a:r>
                        <a:rPr lang="en-GB" sz="1800" smtClean="0">
                          <a:solidFill>
                            <a:schemeClr val="tx1"/>
                          </a:solidFill>
                        </a:rPr>
                        <a:t>1</a:t>
                      </a:r>
                      <a:endParaRPr lang="en-GB" sz="1800">
                        <a:solidFill>
                          <a:schemeClr val="tx1"/>
                        </a:solidFill>
                      </a:endParaRPr>
                    </a:p>
                  </a:txBody>
                  <a:tcPr anchor="ctr"/>
                </a:tc>
                <a:tc>
                  <a:txBody>
                    <a:bodyPr/>
                    <a:lstStyle/>
                    <a:p>
                      <a:pPr algn="ctr"/>
                      <a:r>
                        <a:rPr lang="en-GB" sz="1800" smtClean="0">
                          <a:solidFill>
                            <a:schemeClr val="tx1"/>
                          </a:solidFill>
                        </a:rPr>
                        <a:t>0.9</a:t>
                      </a:r>
                      <a:endParaRPr lang="en-GB" sz="1800">
                        <a:solidFill>
                          <a:schemeClr val="tx1"/>
                        </a:solidFill>
                      </a:endParaRPr>
                    </a:p>
                  </a:txBody>
                  <a:tcPr anchor="ctr"/>
                </a:tc>
                <a:tc>
                  <a:txBody>
                    <a:bodyPr/>
                    <a:lstStyle/>
                    <a:p>
                      <a:pPr algn="ctr"/>
                      <a:r>
                        <a:rPr lang="en-GB" sz="1800" dirty="0" smtClean="0">
                          <a:solidFill>
                            <a:schemeClr val="tx1"/>
                          </a:solidFill>
                        </a:rPr>
                        <a:t>0.8–1.1</a:t>
                      </a:r>
                      <a:endParaRPr lang="en-GB" sz="1800" dirty="0">
                        <a:solidFill>
                          <a:schemeClr val="tx1"/>
                        </a:solidFill>
                      </a:endParaRPr>
                    </a:p>
                  </a:txBody>
                  <a:tcPr anchor="ctr"/>
                </a:tc>
              </a:tr>
            </a:tbl>
          </a:graphicData>
        </a:graphic>
      </p:graphicFrame>
      <p:sp>
        <p:nvSpPr>
          <p:cNvPr id="53268" name="Content Placeholder 2"/>
          <p:cNvSpPr>
            <a:spLocks noGrp="1"/>
          </p:cNvSpPr>
          <p:nvPr>
            <p:ph idx="1"/>
          </p:nvPr>
        </p:nvSpPr>
        <p:spPr>
          <a:xfrm>
            <a:off x="457200" y="1422400"/>
            <a:ext cx="8229600" cy="2090738"/>
          </a:xfrm>
        </p:spPr>
        <p:txBody>
          <a:bodyPr/>
          <a:lstStyle/>
          <a:p>
            <a:pPr eaLnBrk="1" hangingPunct="1"/>
            <a:r>
              <a:rPr lang="en-GB" sz="2000" dirty="0" smtClean="0">
                <a:latin typeface="Tahoma" pitchFamily="34" charset="0"/>
                <a:ea typeface="Tahoma" pitchFamily="34" charset="0"/>
                <a:cs typeface="Tahoma" pitchFamily="34" charset="0"/>
              </a:rPr>
              <a:t>The prevalence of type 2 diabetes mellitus is increased in COPD compared with control subjects (17.2% </a:t>
            </a:r>
            <a:r>
              <a:rPr lang="en-GB" sz="2000" dirty="0" err="1" smtClean="0">
                <a:latin typeface="Tahoma" pitchFamily="34" charset="0"/>
                <a:ea typeface="Tahoma" pitchFamily="34" charset="0"/>
                <a:cs typeface="Tahoma" pitchFamily="34" charset="0"/>
              </a:rPr>
              <a:t>vs</a:t>
            </a:r>
            <a:r>
              <a:rPr lang="en-GB" sz="2000" dirty="0" smtClean="0">
                <a:latin typeface="Tahoma" pitchFamily="34" charset="0"/>
                <a:ea typeface="Tahoma" pitchFamily="34" charset="0"/>
                <a:cs typeface="Tahoma" pitchFamily="34" charset="0"/>
              </a:rPr>
              <a:t> 13.0%)</a:t>
            </a:r>
            <a:r>
              <a:rPr lang="en-GB" sz="2000" baseline="30000" dirty="0" smtClean="0">
                <a:latin typeface="Tahoma" pitchFamily="34" charset="0"/>
                <a:ea typeface="Tahoma" pitchFamily="34" charset="0"/>
                <a:cs typeface="Tahoma" pitchFamily="34" charset="0"/>
              </a:rPr>
              <a:t>1</a:t>
            </a:r>
          </a:p>
          <a:p>
            <a:pPr eaLnBrk="1" hangingPunct="1"/>
            <a:r>
              <a:rPr lang="en-GB" sz="2000" dirty="0" smtClean="0">
                <a:latin typeface="Tahoma" pitchFamily="34" charset="0"/>
                <a:ea typeface="Tahoma" pitchFamily="34" charset="0"/>
                <a:cs typeface="Tahoma" pitchFamily="34" charset="0"/>
              </a:rPr>
              <a:t>Risk of developing diabetes mellitus increased even with mild disease</a:t>
            </a:r>
            <a:r>
              <a:rPr lang="en-GB" sz="2000" baseline="30000" dirty="0" smtClean="0">
                <a:latin typeface="Tahoma" pitchFamily="34" charset="0"/>
                <a:ea typeface="Tahoma" pitchFamily="34" charset="0"/>
                <a:cs typeface="Tahoma" pitchFamily="34" charset="0"/>
              </a:rPr>
              <a:t>2</a:t>
            </a:r>
            <a:endParaRPr lang="el-GR" sz="2000" baseline="30000" dirty="0" smtClean="0">
              <a:latin typeface="Tahoma" pitchFamily="34" charset="0"/>
              <a:ea typeface="Tahoma" pitchFamily="34" charset="0"/>
              <a:cs typeface="Tahoma" pitchFamily="34" charset="0"/>
            </a:endParaRPr>
          </a:p>
          <a:p>
            <a:pPr eaLnBrk="1" hangingPunct="1"/>
            <a:endParaRPr lang="en-GB" sz="2000" baseline="30000" dirty="0" smtClean="0">
              <a:latin typeface="Tahoma" pitchFamily="34" charset="0"/>
              <a:ea typeface="Tahoma" pitchFamily="34" charset="0"/>
              <a:cs typeface="Tahoma" pitchFamily="34" charset="0"/>
            </a:endParaRPr>
          </a:p>
        </p:txBody>
      </p:sp>
      <p:sp>
        <p:nvSpPr>
          <p:cNvPr id="53269" name="Title 1"/>
          <p:cNvSpPr>
            <a:spLocks noGrp="1"/>
          </p:cNvSpPr>
          <p:nvPr>
            <p:ph type="title"/>
          </p:nvPr>
        </p:nvSpPr>
        <p:spPr>
          <a:xfrm>
            <a:off x="899592" y="548680"/>
            <a:ext cx="7772400" cy="731838"/>
          </a:xfrm>
        </p:spPr>
        <p:txBody>
          <a:bodyPr/>
          <a:lstStyle/>
          <a:p>
            <a:pPr eaLnBrk="1" hangingPunct="1"/>
            <a:r>
              <a:rPr lang="en-GB" b="0" dirty="0" smtClean="0">
                <a:solidFill>
                  <a:srgbClr val="000000"/>
                </a:solidFill>
                <a:latin typeface="Tahoma" pitchFamily="34" charset="0"/>
                <a:ea typeface="Tahoma" pitchFamily="34" charset="0"/>
                <a:cs typeface="Tahoma" pitchFamily="34" charset="0"/>
              </a:rPr>
              <a:t>Diabetes mellitus</a:t>
            </a:r>
          </a:p>
        </p:txBody>
      </p:sp>
      <p:sp>
        <p:nvSpPr>
          <p:cNvPr id="53270" name="TextBox 3"/>
          <p:cNvSpPr txBox="1">
            <a:spLocks noChangeArrowheads="1"/>
          </p:cNvSpPr>
          <p:nvPr/>
        </p:nvSpPr>
        <p:spPr bwMode="auto">
          <a:xfrm>
            <a:off x="47625" y="6524625"/>
            <a:ext cx="8715375" cy="461665"/>
          </a:xfrm>
          <a:prstGeom prst="rect">
            <a:avLst/>
          </a:prstGeom>
          <a:noFill/>
          <a:ln w="9525">
            <a:noFill/>
            <a:miter lim="800000"/>
            <a:headEnd/>
            <a:tailEnd/>
          </a:ln>
        </p:spPr>
        <p:txBody>
          <a:bodyPr>
            <a:spAutoFit/>
          </a:bodyPr>
          <a:lstStyle/>
          <a:p>
            <a:pPr indent="-228600"/>
            <a:r>
              <a:rPr lang="en-GB" sz="1200" baseline="30000">
                <a:latin typeface="Tahoma" pitchFamily="34" charset="0"/>
                <a:ea typeface="Tahoma" pitchFamily="34" charset="0"/>
                <a:cs typeface="Tahoma" pitchFamily="34" charset="0"/>
              </a:rPr>
              <a:t>1</a:t>
            </a:r>
            <a:r>
              <a:rPr lang="en-GB" sz="1200">
                <a:latin typeface="Tahoma" pitchFamily="34" charset="0"/>
                <a:ea typeface="Tahoma" pitchFamily="34" charset="0"/>
                <a:cs typeface="Tahoma" pitchFamily="34" charset="0"/>
              </a:rPr>
              <a:t>Sin DD, Man SF. Circulation 2003; 107(11): 1514–1519; </a:t>
            </a:r>
            <a:r>
              <a:rPr lang="en-GB" sz="1200" baseline="30000">
                <a:latin typeface="Tahoma" pitchFamily="34" charset="0"/>
                <a:ea typeface="Tahoma" pitchFamily="34" charset="0"/>
                <a:cs typeface="Tahoma" pitchFamily="34" charset="0"/>
              </a:rPr>
              <a:t>2</a:t>
            </a:r>
            <a:r>
              <a:rPr lang="en-GB" sz="1200">
                <a:latin typeface="Tahoma" pitchFamily="34" charset="0"/>
                <a:ea typeface="Tahoma" pitchFamily="34" charset="0"/>
                <a:cs typeface="Tahoma" pitchFamily="34" charset="0"/>
              </a:rPr>
              <a:t>Mannino DM, Thorn D, Swensen A, Holguin F. Eur Respir J. 2008; 32(4): 962–969.</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446550"/>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a:t>
            </a:r>
          </a:p>
          <a:p>
            <a:r>
              <a:rPr lang="en-US" sz="4400" dirty="0" err="1" smtClean="0">
                <a:solidFill>
                  <a:schemeClr val="accent5">
                    <a:lumMod val="25000"/>
                  </a:schemeClr>
                </a:solidFill>
                <a:latin typeface="Tahoma" pitchFamily="34" charset="0"/>
              </a:rPr>
              <a:t>Aditional</a:t>
            </a:r>
            <a:r>
              <a:rPr lang="en-US" sz="4400" dirty="0" smtClean="0">
                <a:solidFill>
                  <a:schemeClr val="accent5">
                    <a:lumMod val="25000"/>
                  </a:schemeClr>
                </a:solidFill>
                <a:latin typeface="Tahoma" pitchFamily="34" charset="0"/>
              </a:rPr>
              <a:t> Investigations</a:t>
            </a:r>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Rectangle 3"/>
          <p:cNvSpPr txBox="1">
            <a:spLocks noChangeArrowheads="1"/>
          </p:cNvSpPr>
          <p:nvPr/>
        </p:nvSpPr>
        <p:spPr>
          <a:xfrm>
            <a:off x="304800" y="1988840"/>
            <a:ext cx="8686800" cy="4080520"/>
          </a:xfrm>
          <a:prstGeom prst="rect">
            <a:avLst/>
          </a:prstGeom>
        </p:spPr>
        <p:txBody>
          <a:bodyPr/>
          <a:lstStyle/>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kumimoji="0" lang="en-US" sz="2000" b="0" i="1" u="none" strike="noStrike" kern="0" cap="none" spc="0" normalizeH="0" baseline="0" noProof="0" dirty="0" smtClean="0">
                <a:ln>
                  <a:noFill/>
                </a:ln>
                <a:solidFill>
                  <a:schemeClr val="tx2"/>
                </a:solidFill>
                <a:effectLst/>
                <a:uLnTx/>
                <a:uFillTx/>
                <a:latin typeface="Tahoma"/>
                <a:ea typeface="ＭＳ Ｐゴシック" pitchFamily="-65" charset="-128"/>
                <a:cs typeface="Tahoma"/>
              </a:rPr>
              <a:t>Chest X-ray</a:t>
            </a:r>
            <a:r>
              <a:rPr kumimoji="0" lang="en-US" sz="2000" b="0" i="1" u="none" strike="noStrike" kern="0" cap="none" spc="0" normalizeH="0" noProof="0" dirty="0" smtClean="0">
                <a:ln>
                  <a:noFill/>
                </a:ln>
                <a:solidFill>
                  <a:schemeClr val="tx2"/>
                </a:solidFill>
                <a:effectLst/>
                <a:uLnTx/>
                <a:uFillTx/>
                <a:latin typeface="Tahoma"/>
                <a:ea typeface="ＭＳ Ｐゴシック" pitchFamily="-65" charset="-128"/>
                <a:cs typeface="Tahoma"/>
              </a:rPr>
              <a:t>  </a:t>
            </a:r>
            <a:r>
              <a:rPr lang="en-US" sz="2000" kern="0" dirty="0" smtClean="0">
                <a:latin typeface="Tahoma"/>
                <a:cs typeface="Tahoma"/>
              </a:rPr>
              <a:t>Diagnose</a:t>
            </a:r>
            <a:r>
              <a:rPr kumimoji="0" lang="en-US" sz="2000" b="0" i="1" u="none" strike="noStrike" kern="0" cap="none" spc="0" normalizeH="0" noProof="0" dirty="0" smtClean="0">
                <a:ln>
                  <a:noFill/>
                </a:ln>
                <a:solidFill>
                  <a:srgbClr val="FFCC00"/>
                </a:solidFill>
                <a:effectLst/>
                <a:uLnTx/>
                <a:uFillTx/>
                <a:latin typeface="Tahoma"/>
                <a:ea typeface="ＭＳ Ｐゴシック" pitchFamily="-65" charset="-128"/>
                <a:cs typeface="Tahoma"/>
              </a:rPr>
              <a:t> </a:t>
            </a:r>
            <a:r>
              <a:rPr kumimoji="0" lang="en-US" sz="2000" b="0" i="0" u="none" strike="noStrike" kern="0" cap="none" spc="0" normalizeH="0" baseline="0" noProof="0" dirty="0" err="1" smtClean="0">
                <a:ln>
                  <a:noFill/>
                </a:ln>
                <a:solidFill>
                  <a:schemeClr val="tx1"/>
                </a:solidFill>
                <a:effectLst/>
                <a:uLnTx/>
                <a:uFillTx/>
                <a:latin typeface="Tahoma"/>
                <a:ea typeface="ＭＳ Ｐゴシック" pitchFamily="-65" charset="-128"/>
                <a:cs typeface="Tahoma"/>
              </a:rPr>
              <a:t>comorbidities</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lang="en-US" sz="2000" i="1" kern="0" dirty="0" smtClean="0">
                <a:solidFill>
                  <a:schemeClr val="tx2"/>
                </a:solidFill>
                <a:latin typeface="Tahoma"/>
                <a:cs typeface="Tahoma"/>
              </a:rPr>
              <a:t>Lung Volumes and Diffusing Capacity</a:t>
            </a:r>
            <a:r>
              <a:rPr kumimoji="0" lang="en-US" sz="2000" b="0" i="1"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a:t>
            </a:r>
            <a:r>
              <a:rPr kumimoji="0" lang="en-US" sz="2000" b="0" i="1"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Help to characterize severity, but not essential to patient management.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lang="en-US" sz="2000" i="1" kern="0" dirty="0" err="1" smtClean="0">
                <a:solidFill>
                  <a:schemeClr val="tx2"/>
                </a:solidFill>
                <a:latin typeface="Tahoma"/>
                <a:cs typeface="Tahoma"/>
              </a:rPr>
              <a:t>Oximetry</a:t>
            </a:r>
            <a:r>
              <a:rPr lang="en-US" sz="2000" i="1" kern="0" dirty="0" smtClean="0">
                <a:solidFill>
                  <a:schemeClr val="tx2"/>
                </a:solidFill>
                <a:latin typeface="Tahoma"/>
                <a:cs typeface="Tahoma"/>
              </a:rPr>
              <a:t> and Arterial Blood Gases</a:t>
            </a:r>
            <a:r>
              <a:rPr kumimoji="0" lang="en-US" sz="2000" b="1" i="1"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a:t>
            </a:r>
            <a:r>
              <a:rPr kumimoji="0" lang="en-US" sz="2000" b="0" i="0"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Need for supplemental oxygen therapy.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lang="en-US" sz="2000" i="1" kern="0" dirty="0" smtClean="0">
                <a:solidFill>
                  <a:schemeClr val="tx2"/>
                </a:solidFill>
                <a:latin typeface="Tahoma"/>
                <a:cs typeface="Tahoma"/>
              </a:rPr>
              <a:t>Alpha-1 Antitrypsin Deficiency Screening</a:t>
            </a:r>
            <a:r>
              <a:rPr kumimoji="0" lang="en-US" sz="2000" b="0" i="1"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a:t>
            </a:r>
            <a:r>
              <a:rPr kumimoji="0" lang="en-US" sz="2000" b="0" i="1"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under 45 years or with a strong family history of COPD.</a:t>
            </a:r>
            <a:r>
              <a:rPr kumimoji="0" lang="en-US" sz="18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p>
          <a:p>
            <a:pPr marL="0" indent="0">
              <a:spcBef>
                <a:spcPts val="1200"/>
              </a:spcBef>
              <a:spcAft>
                <a:spcPts val="600"/>
              </a:spcAft>
              <a:buClr>
                <a:srgbClr val="00FF00"/>
              </a:buClr>
              <a:buFont typeface="Monotype Sorts" charset="0"/>
              <a:buNone/>
              <a:defRPr/>
            </a:pPr>
            <a:r>
              <a:rPr lang="en-US" sz="2000" i="1" kern="0" dirty="0" smtClean="0">
                <a:solidFill>
                  <a:schemeClr val="tx2"/>
                </a:solidFill>
                <a:latin typeface="Tahoma"/>
                <a:cs typeface="Tahoma"/>
              </a:rPr>
              <a:t>Exercise Testing</a:t>
            </a:r>
            <a:r>
              <a:rPr lang="en-US" sz="2000" b="1" i="1" dirty="0" smtClean="0">
                <a:solidFill>
                  <a:srgbClr val="FFCC00"/>
                </a:solidFill>
                <a:latin typeface="Tahoma"/>
                <a:cs typeface="Tahoma"/>
              </a:rPr>
              <a:t>:</a:t>
            </a:r>
            <a:r>
              <a:rPr lang="en-US" sz="2000" dirty="0" smtClean="0">
                <a:latin typeface="Tahoma"/>
                <a:cs typeface="Tahoma"/>
              </a:rPr>
              <a:t>  indicator of health status and predictor of prognosis.</a:t>
            </a:r>
          </a:p>
          <a:p>
            <a:pPr marL="0" indent="0">
              <a:spcBef>
                <a:spcPts val="1200"/>
              </a:spcBef>
              <a:spcAft>
                <a:spcPts val="600"/>
              </a:spcAft>
              <a:buClr>
                <a:srgbClr val="00FF00"/>
              </a:buClr>
              <a:buFont typeface="Monotype Sorts" charset="0"/>
              <a:buNone/>
              <a:defRPr/>
            </a:pPr>
            <a:r>
              <a:rPr lang="en-US" sz="2000" i="1" kern="0" dirty="0" smtClean="0">
                <a:solidFill>
                  <a:schemeClr val="tx2"/>
                </a:solidFill>
                <a:latin typeface="Tahoma"/>
                <a:cs typeface="Tahoma"/>
              </a:rPr>
              <a:t>Composite Scores</a:t>
            </a:r>
            <a:r>
              <a:rPr lang="en-US" sz="2000" b="1" i="1" dirty="0" smtClean="0">
                <a:solidFill>
                  <a:srgbClr val="FFCC00"/>
                </a:solidFill>
                <a:latin typeface="Tahoma"/>
                <a:cs typeface="Tahoma"/>
              </a:rPr>
              <a:t>:</a:t>
            </a:r>
            <a:r>
              <a:rPr lang="en-US" sz="2000" dirty="0" smtClean="0">
                <a:latin typeface="Tahoma"/>
                <a:cs typeface="Tahoma"/>
              </a:rPr>
              <a:t>  Several variables identify patients at increased risk for mortality.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endPar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642878" y="2729440"/>
            <a:ext cx="8501122" cy="2571768"/>
          </a:xfrm>
        </p:spPr>
        <p:txBody>
          <a:bodyPr/>
          <a:lstStyle/>
          <a:p>
            <a:r>
              <a:rPr lang="en-GB" sz="2400" dirty="0" smtClean="0"/>
              <a:t/>
            </a:r>
            <a:br>
              <a:rPr lang="en-GB" sz="2400" dirty="0" smtClean="0"/>
            </a:br>
            <a:r>
              <a:rPr lang="en-GB" sz="3200" dirty="0" smtClean="0"/>
              <a:t/>
            </a:r>
            <a:br>
              <a:rPr lang="en-GB" sz="3200" dirty="0" smtClean="0"/>
            </a:br>
            <a:r>
              <a:rPr lang="en-GB" sz="3200" dirty="0" smtClean="0"/>
              <a:t/>
            </a:r>
            <a:br>
              <a:rPr lang="en-GB" sz="3200" dirty="0" smtClean="0"/>
            </a:br>
            <a:r>
              <a:rPr lang="en-GB" sz="3200" dirty="0" smtClean="0"/>
              <a:t> Management of stable disease </a:t>
            </a:r>
            <a:br>
              <a:rPr lang="en-GB" sz="3200" dirty="0" smtClean="0"/>
            </a:br>
            <a:endParaRPr lang="en-US" sz="3200" dirty="0"/>
          </a:p>
        </p:txBody>
      </p:sp>
      <p:sp>
        <p:nvSpPr>
          <p:cNvPr id="4" name="CasetăText 3"/>
          <p:cNvSpPr txBox="1"/>
          <p:nvPr/>
        </p:nvSpPr>
        <p:spPr>
          <a:xfrm>
            <a:off x="1214414" y="3929066"/>
            <a:ext cx="184731" cy="461665"/>
          </a:xfrm>
          <a:prstGeom prst="rect">
            <a:avLst/>
          </a:prstGeom>
          <a:noFill/>
        </p:spPr>
        <p:txBody>
          <a:bodyPr wrap="none" rtlCol="0">
            <a:spAutoFit/>
          </a:bodyPr>
          <a:lstStyle/>
          <a:p>
            <a:endParaRPr lang="en-US" dirty="0"/>
          </a:p>
        </p:txBody>
      </p:sp>
      <p:sp>
        <p:nvSpPr>
          <p:cNvPr id="5" name="Rectangle 3"/>
          <p:cNvSpPr>
            <a:spLocks noGrp="1" noChangeArrowheads="1"/>
          </p:cNvSpPr>
          <p:nvPr>
            <p:ph type="subTitle" idx="1"/>
          </p:nvPr>
        </p:nvSpPr>
        <p:spPr>
          <a:xfrm>
            <a:off x="1115616" y="5229200"/>
            <a:ext cx="6400800" cy="609600"/>
          </a:xfrm>
        </p:spPr>
        <p:txBody>
          <a:bodyPr/>
          <a:lstStyle/>
          <a:p>
            <a:pPr eaLnBrk="1" hangingPunct="1"/>
            <a:r>
              <a:rPr lang="es-ES" dirty="0" err="1" smtClean="0"/>
              <a:t>Ioanna</a:t>
            </a:r>
            <a:r>
              <a:rPr lang="es-ES" dirty="0" smtClean="0"/>
              <a:t> </a:t>
            </a:r>
            <a:r>
              <a:rPr lang="es-ES" dirty="0" err="1" smtClean="0"/>
              <a:t>Tsiligianni</a:t>
            </a:r>
            <a:r>
              <a:rPr lang="es-ES" dirty="0" smtClean="0"/>
              <a:t> </a:t>
            </a:r>
            <a:endParaRPr lang="en-US" dirty="0" smtClean="0"/>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355600" y="1866900"/>
            <a:ext cx="8634413" cy="13731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chemeClr val="tx1"/>
              </a:buClr>
              <a:buFont typeface="Symbol" charset="0"/>
              <a:buChar char=""/>
            </a:pPr>
            <a:endParaRPr lang="en-US" altLang="ja-JP" sz="2800">
              <a:solidFill>
                <a:schemeClr val="accent4"/>
              </a:solidFill>
              <a:latin typeface="Tahoma" charset="0"/>
            </a:endParaRPr>
          </a:p>
        </p:txBody>
      </p:sp>
      <p:sp>
        <p:nvSpPr>
          <p:cNvPr id="2" name="Rectangle 1"/>
          <p:cNvSpPr/>
          <p:nvPr/>
        </p:nvSpPr>
        <p:spPr>
          <a:xfrm>
            <a:off x="1371600" y="310515"/>
            <a:ext cx="7620000" cy="707886"/>
          </a:xfrm>
          <a:prstGeom prst="rect">
            <a:avLst/>
          </a:prstGeom>
        </p:spPr>
        <p:txBody>
          <a:bodyPr wrap="square">
            <a:spAutoFit/>
          </a:bodyPr>
          <a:lstStyle/>
          <a:p>
            <a:r>
              <a:rPr lang="en-US" altLang="ja-JP" sz="4000" dirty="0" smtClean="0">
                <a:solidFill>
                  <a:schemeClr val="accent4"/>
                </a:solidFill>
                <a:latin typeface="Tahoma" pitchFamily="34" charset="0"/>
                <a:ea typeface="ＭＳ Ｐゴシック" pitchFamily="34" charset="-128"/>
              </a:rPr>
              <a:t>Therapeutic Options: Key Points</a:t>
            </a:r>
            <a:endParaRPr lang="en-US" sz="4000" dirty="0">
              <a:solidFill>
                <a:schemeClr val="accent4"/>
              </a:solidFill>
            </a:endParaRPr>
          </a:p>
        </p:txBody>
      </p:sp>
      <p:sp>
        <p:nvSpPr>
          <p:cNvPr id="3" name="Rectangle 2"/>
          <p:cNvSpPr/>
          <p:nvPr/>
        </p:nvSpPr>
        <p:spPr>
          <a:xfrm>
            <a:off x="467544" y="1523394"/>
            <a:ext cx="8352928" cy="4785926"/>
          </a:xfrm>
          <a:prstGeom prst="rect">
            <a:avLst/>
          </a:prstGeom>
        </p:spPr>
        <p:txBody>
          <a:bodyPr wrap="square">
            <a:spAutoFit/>
          </a:bodyPr>
          <a:lstStyle/>
          <a:p>
            <a:pPr marL="285750" indent="-285750">
              <a:spcBef>
                <a:spcPts val="1200"/>
              </a:spcBef>
              <a:spcAft>
                <a:spcPts val="0"/>
              </a:spcAft>
              <a:buClr>
                <a:srgbClr val="00FF00"/>
              </a:buClr>
              <a:buFont typeface="Wingdings" charset="2"/>
              <a:buChar char="§"/>
            </a:pPr>
            <a:r>
              <a:rPr lang="en-US" sz="2800" dirty="0" smtClean="0">
                <a:solidFill>
                  <a:schemeClr val="accent4"/>
                </a:solidFill>
                <a:latin typeface="Tahoma"/>
                <a:cs typeface="Tahoma"/>
              </a:rPr>
              <a:t>Smoking </a:t>
            </a:r>
            <a:r>
              <a:rPr lang="en-US" sz="2800" dirty="0">
                <a:solidFill>
                  <a:schemeClr val="accent4"/>
                </a:solidFill>
                <a:latin typeface="Tahoma"/>
                <a:cs typeface="Tahoma"/>
              </a:rPr>
              <a:t>cessation has the greatest capacity to influence the natural history of COPD.  Health care providers should encourage all patients who smoke to quit.  </a:t>
            </a:r>
          </a:p>
          <a:p>
            <a:pPr marL="285750" indent="-285750">
              <a:spcBef>
                <a:spcPts val="1200"/>
              </a:spcBef>
              <a:spcAft>
                <a:spcPts val="600"/>
              </a:spcAft>
              <a:buClr>
                <a:srgbClr val="00FF00"/>
              </a:buClr>
              <a:buFont typeface="Wingdings" charset="2"/>
              <a:buChar char="§"/>
            </a:pPr>
            <a:r>
              <a:rPr lang="en-US" sz="2800" dirty="0" smtClean="0">
                <a:solidFill>
                  <a:schemeClr val="accent4"/>
                </a:solidFill>
                <a:latin typeface="Tahoma"/>
                <a:cs typeface="Tahoma"/>
              </a:rPr>
              <a:t>Pharmacotherapy </a:t>
            </a:r>
            <a:r>
              <a:rPr lang="en-US" sz="2800" dirty="0">
                <a:solidFill>
                  <a:schemeClr val="accent4"/>
                </a:solidFill>
                <a:latin typeface="Tahoma"/>
                <a:cs typeface="Tahoma"/>
              </a:rPr>
              <a:t>and nicotine replacement reliably increase long-term smoking abstinence </a:t>
            </a:r>
            <a:r>
              <a:rPr lang="en-US" sz="2800" dirty="0" smtClean="0">
                <a:solidFill>
                  <a:schemeClr val="accent4"/>
                </a:solidFill>
                <a:latin typeface="Tahoma"/>
                <a:cs typeface="Tahoma"/>
              </a:rPr>
              <a:t>rates.</a:t>
            </a:r>
          </a:p>
          <a:p>
            <a:pPr marL="285750" indent="-285750">
              <a:spcBef>
                <a:spcPts val="1200"/>
              </a:spcBef>
              <a:spcAft>
                <a:spcPts val="600"/>
              </a:spcAft>
              <a:buClr>
                <a:srgbClr val="00FF00"/>
              </a:buClr>
              <a:buFont typeface="Wingdings" charset="2"/>
              <a:buChar char="§"/>
            </a:pPr>
            <a:r>
              <a:rPr lang="en-US" sz="2800" dirty="0" smtClean="0">
                <a:solidFill>
                  <a:schemeClr val="accent4"/>
                </a:solidFill>
                <a:latin typeface="Tahoma"/>
                <a:cs typeface="Tahoma"/>
              </a:rPr>
              <a:t>All COPD patients benefit from regular </a:t>
            </a:r>
            <a:r>
              <a:rPr lang="en-US" sz="2800" dirty="0">
                <a:solidFill>
                  <a:schemeClr val="accent4"/>
                </a:solidFill>
                <a:latin typeface="Tahoma"/>
                <a:cs typeface="Tahoma"/>
              </a:rPr>
              <a:t>physical activity and should repeatedly be encouraged to remain active</a:t>
            </a:r>
            <a:r>
              <a:rPr lang="en-US" sz="2800" dirty="0" smtClean="0">
                <a:solidFill>
                  <a:schemeClr val="accent4"/>
                </a:solidFill>
                <a:latin typeface="Tahoma"/>
                <a:cs typeface="Tahoma"/>
              </a:rPr>
              <a:t>.</a:t>
            </a:r>
          </a:p>
        </p:txBody>
      </p:sp>
      <p:pic>
        <p:nvPicPr>
          <p:cNvPr id="6"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173571311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ubstituent text 11"/>
          <p:cNvSpPr>
            <a:spLocks noGrp="1"/>
          </p:cNvSpPr>
          <p:nvPr>
            <p:ph type="body" sz="half" idx="4294967295"/>
          </p:nvPr>
        </p:nvSpPr>
        <p:spPr>
          <a:xfrm>
            <a:off x="6588125" y="3933825"/>
            <a:ext cx="2281238" cy="1582738"/>
          </a:xfrm>
        </p:spPr>
        <p:txBody>
          <a:bodyPr/>
          <a:lstStyle/>
          <a:p>
            <a:pPr algn="ctr" eaLnBrk="1" hangingPunct="1">
              <a:buFont typeface="Times" pitchFamily="-65" charset="0"/>
              <a:buNone/>
            </a:pPr>
            <a:r>
              <a:rPr lang="en-GB" sz="1600" b="1" dirty="0" smtClean="0">
                <a:solidFill>
                  <a:schemeClr val="accent2"/>
                </a:solidFill>
                <a:latin typeface="Tahoma" pitchFamily="34" charset="0"/>
                <a:ea typeface="Tahoma" pitchFamily="34" charset="0"/>
                <a:cs typeface="Tahoma" pitchFamily="34" charset="0"/>
              </a:rPr>
              <a:t>	Smoking is the most important single cause of morbidity and mortality.</a:t>
            </a:r>
            <a:endParaRPr lang="en-US" sz="1600" b="1" dirty="0" smtClean="0">
              <a:solidFill>
                <a:schemeClr val="accent2"/>
              </a:solidFill>
              <a:latin typeface="Tahoma" pitchFamily="34" charset="0"/>
              <a:ea typeface="Tahoma" pitchFamily="34" charset="0"/>
              <a:cs typeface="Tahoma" pitchFamily="34" charset="0"/>
            </a:endParaRPr>
          </a:p>
        </p:txBody>
      </p:sp>
      <p:graphicFrame>
        <p:nvGraphicFramePr>
          <p:cNvPr id="51202" name="Object 3"/>
          <p:cNvGraphicFramePr>
            <a:graphicFrameLocks/>
          </p:cNvGraphicFramePr>
          <p:nvPr>
            <p:ph type="pic" idx="4294967295"/>
          </p:nvPr>
        </p:nvGraphicFramePr>
        <p:xfrm>
          <a:off x="6875463" y="333375"/>
          <a:ext cx="1641475" cy="1641475"/>
        </p:xfrm>
        <a:graphic>
          <a:graphicData uri="http://schemas.openxmlformats.org/presentationml/2006/ole">
            <p:oleObj spid="_x0000_s51202" name="Clip" r:id="rId3" imgW="1641240" imgH="1641240" progId="">
              <p:embed/>
            </p:oleObj>
          </a:graphicData>
        </a:graphic>
      </p:graphicFrame>
      <p:sp>
        <p:nvSpPr>
          <p:cNvPr id="50" name="Dreptunghi 49"/>
          <p:cNvSpPr/>
          <p:nvPr/>
        </p:nvSpPr>
        <p:spPr>
          <a:xfrm rot="431725">
            <a:off x="5813106" y="2045769"/>
            <a:ext cx="3276332" cy="1077218"/>
          </a:xfrm>
          <a:prstGeom prst="rect">
            <a:avLst/>
          </a:prstGeom>
          <a:ln>
            <a:noFill/>
          </a:ln>
          <a:effectLst/>
          <a:scene3d>
            <a:camera prst="orthographicFront">
              <a:rot lat="0" lon="0" rev="0"/>
            </a:camera>
            <a:lightRig rig="contrasting" dir="t">
              <a:rot lat="0" lon="0" rev="7800000"/>
            </a:lightRig>
          </a:scene3d>
          <a:sp3d>
            <a:bevelT w="139700" h="139700"/>
          </a:sp3d>
        </p:spPr>
        <p:txBody>
          <a:bodyPr>
            <a:spAutoFit/>
          </a:bodyPr>
          <a:lstStyle/>
          <a:p>
            <a:pPr algn="ctr"/>
            <a:r>
              <a:rPr lang="en-GB" sz="1600" b="1" dirty="0">
                <a:solidFill>
                  <a:schemeClr val="accent2"/>
                </a:solidFill>
                <a:latin typeface="Tahoma" pitchFamily="34" charset="0"/>
                <a:ea typeface="Tahoma" pitchFamily="34" charset="0"/>
                <a:cs typeface="Tahoma" pitchFamily="34" charset="0"/>
              </a:rPr>
              <a:t>SC is the only effective intervention to prevent, to slow progress and to improve outcome in COPD!</a:t>
            </a:r>
            <a:endParaRPr lang="en-US" sz="1600" b="1" dirty="0">
              <a:solidFill>
                <a:schemeClr val="accent2"/>
              </a:solidFill>
              <a:latin typeface="Tahoma" pitchFamily="34" charset="0"/>
              <a:ea typeface="Tahoma" pitchFamily="34" charset="0"/>
              <a:cs typeface="Tahoma" pitchFamily="34" charset="0"/>
            </a:endParaRPr>
          </a:p>
        </p:txBody>
      </p:sp>
      <p:sp>
        <p:nvSpPr>
          <p:cNvPr id="8" name="CasetăText 8"/>
          <p:cNvSpPr txBox="1"/>
          <p:nvPr/>
        </p:nvSpPr>
        <p:spPr>
          <a:xfrm>
            <a:off x="539552" y="1268760"/>
            <a:ext cx="5544616" cy="5324535"/>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p>
            <a:endParaRPr lang="en-GB" sz="2800" dirty="0">
              <a:solidFill>
                <a:schemeClr val="accent2"/>
              </a:solidFill>
              <a:latin typeface="Tahoma" pitchFamily="34" charset="0"/>
              <a:ea typeface="Tahoma" pitchFamily="34" charset="0"/>
              <a:cs typeface="Tahoma" pitchFamily="34" charset="0"/>
            </a:endParaRPr>
          </a:p>
          <a:p>
            <a:endParaRPr lang="en-GB" sz="2800" dirty="0">
              <a:solidFill>
                <a:schemeClr val="accent2"/>
              </a:solidFill>
              <a:latin typeface="Tahoma" pitchFamily="34" charset="0"/>
              <a:ea typeface="Tahoma" pitchFamily="34" charset="0"/>
              <a:cs typeface="Tahoma" pitchFamily="34" charset="0"/>
            </a:endParaRPr>
          </a:p>
          <a:p>
            <a:pPr>
              <a:buClr>
                <a:schemeClr val="tx2"/>
              </a:buClr>
              <a:buFont typeface="Arial" charset="0"/>
              <a:buChar char="•"/>
            </a:pPr>
            <a:r>
              <a:rPr lang="en-GB" sz="2800" dirty="0">
                <a:solidFill>
                  <a:schemeClr val="accent2"/>
                </a:solidFill>
                <a:latin typeface="Tahoma" pitchFamily="34" charset="0"/>
                <a:ea typeface="Tahoma" pitchFamily="34" charset="0"/>
                <a:cs typeface="Tahoma" pitchFamily="34" charset="0"/>
              </a:rPr>
              <a:t> Effects of smoking cessation intervention</a:t>
            </a:r>
          </a:p>
          <a:p>
            <a:pPr>
              <a:buClr>
                <a:schemeClr val="tx2"/>
              </a:buClr>
            </a:pPr>
            <a:r>
              <a:rPr lang="en-GB" sz="2800" dirty="0">
                <a:solidFill>
                  <a:schemeClr val="accent2"/>
                </a:solidFill>
                <a:latin typeface="Tahoma" pitchFamily="34" charset="0"/>
                <a:ea typeface="Tahoma" pitchFamily="34" charset="0"/>
                <a:cs typeface="Tahoma" pitchFamily="34" charset="0"/>
              </a:rPr>
              <a:t>on COPD patients</a:t>
            </a:r>
          </a:p>
          <a:p>
            <a:pPr>
              <a:buClr>
                <a:schemeClr val="tx2"/>
              </a:buClr>
              <a:buFont typeface="Arial" charset="0"/>
              <a:buChar char="•"/>
            </a:pPr>
            <a:endParaRPr lang="en-GB" sz="2800" dirty="0">
              <a:solidFill>
                <a:schemeClr val="accent2"/>
              </a:solidFill>
              <a:latin typeface="Tahoma" pitchFamily="34" charset="0"/>
              <a:ea typeface="Tahoma" pitchFamily="34" charset="0"/>
              <a:cs typeface="Tahoma" pitchFamily="34" charset="0"/>
            </a:endParaRPr>
          </a:p>
          <a:p>
            <a:pPr>
              <a:buClr>
                <a:schemeClr val="tx2"/>
              </a:buClr>
              <a:buFont typeface="Arial" charset="0"/>
              <a:buChar char="•"/>
            </a:pPr>
            <a:r>
              <a:rPr lang="en-GB" sz="2800" dirty="0">
                <a:solidFill>
                  <a:schemeClr val="accent2"/>
                </a:solidFill>
                <a:latin typeface="Tahoma" pitchFamily="34" charset="0"/>
                <a:ea typeface="Tahoma" pitchFamily="34" charset="0"/>
                <a:cs typeface="Tahoma" pitchFamily="34" charset="0"/>
              </a:rPr>
              <a:t> Reasons why GPs keep their distance from the SC intervention</a:t>
            </a:r>
          </a:p>
          <a:p>
            <a:pPr>
              <a:buClr>
                <a:schemeClr val="tx2"/>
              </a:buClr>
              <a:buFont typeface="Arial" charset="0"/>
              <a:buChar char="•"/>
            </a:pPr>
            <a:endParaRPr lang="en-GB" sz="2800" dirty="0">
              <a:solidFill>
                <a:schemeClr val="accent2"/>
              </a:solidFill>
              <a:latin typeface="Tahoma" pitchFamily="34" charset="0"/>
              <a:ea typeface="Tahoma" pitchFamily="34" charset="0"/>
              <a:cs typeface="Tahoma" pitchFamily="34" charset="0"/>
            </a:endParaRPr>
          </a:p>
          <a:p>
            <a:pPr>
              <a:buClr>
                <a:schemeClr val="tx2"/>
              </a:buClr>
              <a:buFont typeface="Arial" charset="0"/>
              <a:buChar char="•"/>
            </a:pPr>
            <a:r>
              <a:rPr lang="en-GB" sz="2800" dirty="0">
                <a:solidFill>
                  <a:schemeClr val="accent2"/>
                </a:solidFill>
                <a:latin typeface="Tahoma" pitchFamily="34" charset="0"/>
                <a:ea typeface="Tahoma" pitchFamily="34" charset="0"/>
                <a:cs typeface="Tahoma" pitchFamily="34" charset="0"/>
              </a:rPr>
              <a:t> How could we overcome these barriers?</a:t>
            </a:r>
          </a:p>
          <a:p>
            <a:endParaRPr lang="en-US" sz="3200" b="1" dirty="0">
              <a:solidFill>
                <a:schemeClr val="accent2"/>
              </a:solidFill>
              <a:latin typeface="Tahoma" pitchFamily="34" charset="0"/>
              <a:ea typeface="Tahoma" pitchFamily="34" charset="0"/>
              <a:cs typeface="Tahoma" pitchFamily="34" charset="0"/>
            </a:endParaRPr>
          </a:p>
        </p:txBody>
      </p:sp>
      <p:sp>
        <p:nvSpPr>
          <p:cNvPr id="9" name="Title 1"/>
          <p:cNvSpPr txBox="1">
            <a:spLocks/>
          </p:cNvSpPr>
          <p:nvPr/>
        </p:nvSpPr>
        <p:spPr>
          <a:xfrm>
            <a:off x="358775" y="539750"/>
            <a:ext cx="7185025" cy="762000"/>
          </a:xfrm>
          <a:prstGeom prst="rect">
            <a:avLst/>
          </a:prstGeom>
        </p:spPr>
        <p:txBody>
          <a:bodyPr/>
          <a:lstStyle/>
          <a:p>
            <a:pPr eaLnBrk="1" hangingPunct="1">
              <a:defRPr/>
            </a:pPr>
            <a:r>
              <a:rPr lang="en-GB" sz="3500" b="1" kern="0" dirty="0">
                <a:solidFill>
                  <a:schemeClr val="accent2"/>
                </a:solidFill>
                <a:latin typeface="Tahoma" pitchFamily="34" charset="0"/>
                <a:ea typeface="Tahoma" pitchFamily="34" charset="0"/>
                <a:cs typeface="Tahoma" pitchFamily="34" charset="0"/>
              </a:rPr>
              <a:t>Smoking Cessation</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306387" y="1671186"/>
            <a:ext cx="8658101" cy="427809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Clr>
                <a:srgbClr val="00FF00"/>
              </a:buClr>
              <a:buFont typeface="Wingdings" charset="2"/>
              <a:buChar char="§"/>
            </a:pPr>
            <a:r>
              <a:rPr lang="en-US" sz="2800" dirty="0">
                <a:solidFill>
                  <a:schemeClr val="accent4"/>
                </a:solidFill>
                <a:latin typeface="Tahoma"/>
                <a:cs typeface="Tahoma"/>
              </a:rPr>
              <a:t>Appropriate pharmacologic therapy can reduce COPD symptoms, reduce the frequency and severity of exacerbations, and improve health status and exercise tolerance. </a:t>
            </a:r>
            <a:endParaRPr lang="en-US" sz="2800" dirty="0" smtClean="0">
              <a:solidFill>
                <a:schemeClr val="accent4"/>
              </a:solidFill>
              <a:latin typeface="Tahoma"/>
              <a:cs typeface="Tahoma"/>
            </a:endParaRPr>
          </a:p>
          <a:p>
            <a:pPr marL="285750" indent="-285750">
              <a:spcBef>
                <a:spcPts val="600"/>
              </a:spcBef>
              <a:spcAft>
                <a:spcPts val="600"/>
              </a:spcAft>
              <a:buClr>
                <a:srgbClr val="00FF00"/>
              </a:buClr>
              <a:buFont typeface="Wingdings" charset="2"/>
              <a:buChar char="§"/>
            </a:pPr>
            <a:r>
              <a:rPr lang="en-US" sz="2800" dirty="0" smtClean="0">
                <a:solidFill>
                  <a:schemeClr val="accent4"/>
                </a:solidFill>
                <a:latin typeface="Tahoma"/>
                <a:cs typeface="Tahoma"/>
              </a:rPr>
              <a:t>None </a:t>
            </a:r>
            <a:r>
              <a:rPr lang="en-US" sz="2800" dirty="0">
                <a:solidFill>
                  <a:schemeClr val="accent4"/>
                </a:solidFill>
                <a:latin typeface="Tahoma"/>
                <a:cs typeface="Tahoma"/>
              </a:rPr>
              <a:t>of the existing medications for COPD has been shown conclusively to modify the long-term decline in lung function.</a:t>
            </a:r>
          </a:p>
          <a:p>
            <a:pPr marL="285750" indent="-285750">
              <a:spcBef>
                <a:spcPts val="600"/>
              </a:spcBef>
              <a:spcAft>
                <a:spcPts val="600"/>
              </a:spcAft>
              <a:buClr>
                <a:srgbClr val="00FF00"/>
              </a:buClr>
              <a:buFont typeface="Wingdings" charset="2"/>
              <a:buChar char="§"/>
            </a:pPr>
            <a:r>
              <a:rPr lang="en-US" sz="2800" dirty="0" smtClean="0">
                <a:solidFill>
                  <a:schemeClr val="accent4"/>
                </a:solidFill>
                <a:latin typeface="Tahoma"/>
                <a:cs typeface="Tahoma"/>
              </a:rPr>
              <a:t>Influenza </a:t>
            </a:r>
            <a:r>
              <a:rPr lang="en-US" sz="2800" dirty="0">
                <a:solidFill>
                  <a:schemeClr val="accent4"/>
                </a:solidFill>
                <a:latin typeface="Tahoma"/>
                <a:cs typeface="Tahoma"/>
              </a:rPr>
              <a:t>and pneumococcal vaccination should be offered </a:t>
            </a:r>
            <a:r>
              <a:rPr lang="en-US" sz="2800" dirty="0" smtClean="0">
                <a:solidFill>
                  <a:schemeClr val="accent4"/>
                </a:solidFill>
                <a:latin typeface="Tahoma"/>
                <a:cs typeface="Tahoma"/>
              </a:rPr>
              <a:t>depending on local guidelines.</a:t>
            </a:r>
            <a:endParaRPr lang="en-US" sz="2800" dirty="0">
              <a:solidFill>
                <a:schemeClr val="accent4"/>
              </a:solidFill>
              <a:latin typeface="Tahoma"/>
              <a:cs typeface="Tahoma"/>
            </a:endParaRPr>
          </a:p>
        </p:txBody>
      </p:sp>
      <p:sp>
        <p:nvSpPr>
          <p:cNvPr id="4" name="Rectangle 3"/>
          <p:cNvSpPr/>
          <p:nvPr/>
        </p:nvSpPr>
        <p:spPr>
          <a:xfrm>
            <a:off x="1331640" y="310515"/>
            <a:ext cx="7659960" cy="707886"/>
          </a:xfrm>
          <a:prstGeom prst="rect">
            <a:avLst/>
          </a:prstGeom>
        </p:spPr>
        <p:txBody>
          <a:bodyPr wrap="square">
            <a:spAutoFit/>
          </a:bodyPr>
          <a:lstStyle/>
          <a:p>
            <a:r>
              <a:rPr lang="en-US" altLang="ja-JP" sz="4000" dirty="0" smtClean="0">
                <a:solidFill>
                  <a:schemeClr val="accent4"/>
                </a:solidFill>
                <a:latin typeface="Tahoma" pitchFamily="34" charset="0"/>
                <a:ea typeface="ＭＳ Ｐゴシック" pitchFamily="34" charset="-128"/>
              </a:rPr>
              <a:t>Therapeutic Options:  Key Points</a:t>
            </a:r>
            <a:endParaRPr lang="en-US" sz="4000" dirty="0">
              <a:solidFill>
                <a:schemeClr val="accent4"/>
              </a:solidFill>
            </a:endParaRPr>
          </a:p>
        </p:txBody>
      </p:sp>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104147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457200"/>
            <a:ext cx="7991475" cy="585788"/>
          </a:xfrm>
        </p:spPr>
        <p:txBody>
          <a:bodyPr/>
          <a:lstStyle/>
          <a:p>
            <a:pPr eaLnBrk="1" hangingPunct="1"/>
            <a:r>
              <a:rPr lang="en-US" sz="4400" b="0" kern="1200" dirty="0" smtClean="0">
                <a:solidFill>
                  <a:schemeClr val="accent5">
                    <a:lumMod val="25000"/>
                  </a:schemeClr>
                </a:solidFill>
                <a:latin typeface="Tahoma" pitchFamily="34" charset="0"/>
                <a:cs typeface="+mn-cs"/>
              </a:rPr>
              <a:t>Impact of COPD</a:t>
            </a:r>
          </a:p>
        </p:txBody>
      </p:sp>
      <p:sp>
        <p:nvSpPr>
          <p:cNvPr id="32771" name="Rectangle 3"/>
          <p:cNvSpPr>
            <a:spLocks noGrp="1" noChangeArrowheads="1"/>
          </p:cNvSpPr>
          <p:nvPr>
            <p:ph type="body" idx="1"/>
          </p:nvPr>
        </p:nvSpPr>
        <p:spPr>
          <a:xfrm>
            <a:off x="871538" y="1701701"/>
            <a:ext cx="7891462" cy="4319587"/>
          </a:xfrm>
        </p:spPr>
        <p:txBody>
          <a:bodyPr/>
          <a:lstStyle/>
          <a:p>
            <a:pPr eaLnBrk="1" hangingPunct="1">
              <a:lnSpc>
                <a:spcPct val="80000"/>
              </a:lnSpc>
              <a:spcBef>
                <a:spcPct val="80000"/>
              </a:spcBef>
            </a:pPr>
            <a:r>
              <a:rPr lang="en-US" sz="2000" dirty="0" smtClean="0">
                <a:solidFill>
                  <a:srgbClr val="053F73"/>
                </a:solidFill>
              </a:rPr>
              <a:t>Only heart disease, cancer, and </a:t>
            </a:r>
            <a:r>
              <a:rPr lang="en-US" sz="2000" dirty="0" err="1" smtClean="0">
                <a:solidFill>
                  <a:srgbClr val="053F73"/>
                </a:solidFill>
              </a:rPr>
              <a:t>cerebrovascular</a:t>
            </a:r>
            <a:r>
              <a:rPr lang="en-US" sz="2000" dirty="0" smtClean="0">
                <a:solidFill>
                  <a:srgbClr val="053F73"/>
                </a:solidFill>
              </a:rPr>
              <a:t> disease have a higher mortality rate</a:t>
            </a:r>
          </a:p>
          <a:p>
            <a:pPr eaLnBrk="1" hangingPunct="1">
              <a:lnSpc>
                <a:spcPct val="80000"/>
              </a:lnSpc>
              <a:spcBef>
                <a:spcPct val="80000"/>
              </a:spcBef>
            </a:pPr>
            <a:r>
              <a:rPr lang="en-GB" sz="2000" dirty="0" smtClean="0">
                <a:solidFill>
                  <a:srgbClr val="053F73"/>
                </a:solidFill>
              </a:rPr>
              <a:t>Possibly approximately 25 million people if undiagnosed cases are included</a:t>
            </a:r>
            <a:endParaRPr lang="en-US" sz="2000" dirty="0" smtClean="0">
              <a:solidFill>
                <a:srgbClr val="053F73"/>
              </a:solidFill>
            </a:endParaRPr>
          </a:p>
          <a:p>
            <a:pPr eaLnBrk="1" hangingPunct="1">
              <a:lnSpc>
                <a:spcPct val="80000"/>
              </a:lnSpc>
              <a:spcBef>
                <a:spcPct val="80000"/>
              </a:spcBef>
            </a:pPr>
            <a:r>
              <a:rPr lang="en-US" sz="2000" dirty="0" smtClean="0">
                <a:solidFill>
                  <a:srgbClr val="053F73"/>
                </a:solidFill>
              </a:rPr>
              <a:t>COPD was ranked </a:t>
            </a:r>
            <a:r>
              <a:rPr lang="en-GB" sz="2000" dirty="0" smtClean="0">
                <a:solidFill>
                  <a:srgbClr val="053F73"/>
                </a:solidFill>
              </a:rPr>
              <a:t>12</a:t>
            </a:r>
            <a:r>
              <a:rPr lang="en-GB" sz="2000" baseline="30000" dirty="0" smtClean="0">
                <a:solidFill>
                  <a:srgbClr val="053F73"/>
                </a:solidFill>
              </a:rPr>
              <a:t>th</a:t>
            </a:r>
            <a:r>
              <a:rPr lang="en-GB" sz="2000" dirty="0" smtClean="0">
                <a:solidFill>
                  <a:srgbClr val="053F73"/>
                </a:solidFill>
              </a:rPr>
              <a:t> for </a:t>
            </a:r>
            <a:r>
              <a:rPr lang="en-US" sz="2000" dirty="0" smtClean="0">
                <a:solidFill>
                  <a:srgbClr val="053F73"/>
                </a:solidFill>
              </a:rPr>
              <a:t>burden of disease in 1990</a:t>
            </a:r>
          </a:p>
          <a:p>
            <a:pPr eaLnBrk="1" hangingPunct="1">
              <a:lnSpc>
                <a:spcPct val="80000"/>
              </a:lnSpc>
              <a:spcBef>
                <a:spcPct val="80000"/>
              </a:spcBef>
            </a:pPr>
            <a:r>
              <a:rPr lang="en-US" sz="2000" dirty="0" smtClean="0">
                <a:solidFill>
                  <a:srgbClr val="053F73"/>
                </a:solidFill>
              </a:rPr>
              <a:t>By 2020, COPD is projected to rank </a:t>
            </a:r>
            <a:r>
              <a:rPr lang="en-GB" sz="2000" dirty="0" smtClean="0">
                <a:solidFill>
                  <a:srgbClr val="053F73"/>
                </a:solidFill>
              </a:rPr>
              <a:t>5</a:t>
            </a:r>
            <a:r>
              <a:rPr lang="en-GB" sz="2000" baseline="30000" dirty="0" smtClean="0">
                <a:solidFill>
                  <a:srgbClr val="053F73"/>
                </a:solidFill>
              </a:rPr>
              <a:t>th</a:t>
            </a:r>
          </a:p>
          <a:p>
            <a:pPr eaLnBrk="1" hangingPunct="1">
              <a:lnSpc>
                <a:spcPct val="80000"/>
              </a:lnSpc>
              <a:spcBef>
                <a:spcPct val="80000"/>
              </a:spcBef>
            </a:pPr>
            <a:endParaRPr lang="en-GB" sz="2000" b="1" baseline="30000" dirty="0" smtClean="0">
              <a:solidFill>
                <a:srgbClr val="053F73"/>
              </a:solidFill>
            </a:endParaRPr>
          </a:p>
          <a:p>
            <a:pPr eaLnBrk="1" hangingPunct="1">
              <a:lnSpc>
                <a:spcPct val="80000"/>
              </a:lnSpc>
              <a:spcBef>
                <a:spcPct val="80000"/>
              </a:spcBef>
            </a:pPr>
            <a:endParaRPr lang="en-GB" sz="2000" b="1" baseline="30000" dirty="0" smtClean="0">
              <a:solidFill>
                <a:srgbClr val="053F73"/>
              </a:solidFill>
            </a:endParaRPr>
          </a:p>
          <a:p>
            <a:pPr eaLnBrk="1" hangingPunct="1">
              <a:lnSpc>
                <a:spcPct val="80000"/>
              </a:lnSpc>
              <a:spcBef>
                <a:spcPct val="80000"/>
              </a:spcBef>
            </a:pPr>
            <a:endParaRPr lang="en-GB" sz="2000" b="1" baseline="30000" dirty="0" smtClean="0">
              <a:solidFill>
                <a:srgbClr val="053F73"/>
              </a:solidFill>
            </a:endParaRPr>
          </a:p>
          <a:p>
            <a:pPr eaLnBrk="1" hangingPunct="1">
              <a:lnSpc>
                <a:spcPct val="80000"/>
              </a:lnSpc>
              <a:spcBef>
                <a:spcPct val="80000"/>
              </a:spcBef>
              <a:buFont typeface="Wingdings" pitchFamily="-65" charset="2"/>
              <a:buNone/>
            </a:pPr>
            <a:r>
              <a:rPr lang="en-GB" sz="2000" dirty="0" err="1" smtClean="0">
                <a:solidFill>
                  <a:srgbClr val="053F73"/>
                </a:solidFill>
              </a:rPr>
              <a:t>Hurd</a:t>
            </a:r>
            <a:r>
              <a:rPr lang="en-GB" sz="2000" dirty="0" smtClean="0">
                <a:solidFill>
                  <a:srgbClr val="053F73"/>
                </a:solidFill>
              </a:rPr>
              <a:t> S. Impact of COPD </a:t>
            </a:r>
            <a:r>
              <a:rPr lang="en-GB" sz="2000" i="1" dirty="0" smtClean="0">
                <a:solidFill>
                  <a:srgbClr val="053F73"/>
                </a:solidFill>
              </a:rPr>
              <a:t>Chest.</a:t>
            </a:r>
            <a:r>
              <a:rPr lang="en-GB" sz="2000" dirty="0" smtClean="0">
                <a:solidFill>
                  <a:srgbClr val="053F73"/>
                </a:solidFill>
              </a:rPr>
              <a:t> 2000;117:1S-4S </a:t>
            </a:r>
            <a:endParaRPr lang="en-US" sz="2000" dirty="0" smtClean="0">
              <a:solidFill>
                <a:srgbClr val="053F73"/>
              </a:solidFill>
            </a:endParaRPr>
          </a:p>
        </p:txBody>
      </p:sp>
      <p:pic>
        <p:nvPicPr>
          <p:cNvPr id="32772"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355600" y="1866900"/>
            <a:ext cx="8634413" cy="13731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Clr>
                <a:srgbClr val="FFCC00"/>
              </a:buClr>
              <a:buFont typeface="Wingdings" charset="0"/>
              <a:buNone/>
            </a:pPr>
            <a:endParaRPr lang="en-US" altLang="ja-JP" sz="2800">
              <a:solidFill>
                <a:schemeClr val="bg1"/>
              </a:solidFill>
              <a:latin typeface="Tahoma" charset="0"/>
            </a:endParaRPr>
          </a:p>
          <a:p>
            <a:pPr lvl="1" eaLnBrk="1" hangingPunct="1">
              <a:buClr>
                <a:srgbClr val="FFCC00"/>
              </a:buClr>
              <a:buFont typeface="Wingdings" charset="0"/>
              <a:buNone/>
            </a:pPr>
            <a:endParaRPr lang="en-US" altLang="ja-JP" sz="2800">
              <a:solidFill>
                <a:schemeClr val="bg1"/>
              </a:solidFill>
              <a:latin typeface="Tahoma" charset="0"/>
            </a:endParaRPr>
          </a:p>
          <a:p>
            <a:pPr lvl="1" eaLnBrk="1" hangingPunct="1">
              <a:buClr>
                <a:schemeClr val="tx1"/>
              </a:buClr>
              <a:buFont typeface="Symbol" charset="0"/>
              <a:buChar char=""/>
            </a:pPr>
            <a:endParaRPr lang="en-US" altLang="ja-JP" sz="2800">
              <a:solidFill>
                <a:schemeClr val="bg1"/>
              </a:solidFill>
              <a:latin typeface="Tahoma" charset="0"/>
            </a:endParaRPr>
          </a:p>
        </p:txBody>
      </p:sp>
      <p:sp>
        <p:nvSpPr>
          <p:cNvPr id="6" name="Rectangle 5"/>
          <p:cNvSpPr/>
          <p:nvPr/>
        </p:nvSpPr>
        <p:spPr>
          <a:xfrm>
            <a:off x="1371600" y="310515"/>
            <a:ext cx="7620000" cy="1446550"/>
          </a:xfrm>
          <a:prstGeom prst="rect">
            <a:avLst/>
          </a:prstGeom>
        </p:spPr>
        <p:txBody>
          <a:bodyPr wrap="square">
            <a:spAutoFit/>
          </a:bodyPr>
          <a:lstStyle/>
          <a:p>
            <a:r>
              <a:rPr lang="en-US" dirty="0" smtClean="0">
                <a:solidFill>
                  <a:schemeClr val="accent4"/>
                </a:solidFill>
                <a:latin typeface="Tahoma" charset="0"/>
              </a:rPr>
              <a:t>Global Strategy for Diagnosis, Management and Prevention of COPD</a:t>
            </a:r>
            <a:br>
              <a:rPr lang="en-US" dirty="0" smtClean="0">
                <a:solidFill>
                  <a:schemeClr val="accent4"/>
                </a:solidFill>
                <a:latin typeface="Tahoma" charset="0"/>
              </a:rPr>
            </a:br>
            <a:r>
              <a:rPr lang="en-US" altLang="ja-JP" sz="4000" dirty="0" smtClean="0">
                <a:solidFill>
                  <a:schemeClr val="accent4"/>
                </a:solidFill>
                <a:latin typeface="Tahoma" pitchFamily="34" charset="0"/>
                <a:ea typeface="ＭＳ Ｐゴシック" pitchFamily="34" charset="-128"/>
              </a:rPr>
              <a:t>Therapeutic Options:  Key Points</a:t>
            </a:r>
            <a:endParaRPr lang="en-US" sz="4000" dirty="0">
              <a:solidFill>
                <a:schemeClr val="accent4"/>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240539412"/>
              </p:ext>
            </p:extLst>
          </p:nvPr>
        </p:nvGraphicFramePr>
        <p:xfrm>
          <a:off x="609600" y="1828800"/>
          <a:ext cx="7772400" cy="4495800"/>
        </p:xfrm>
        <a:graphic>
          <a:graphicData uri="http://schemas.openxmlformats.org/drawingml/2006/table">
            <a:tbl>
              <a:tblPr bandRow="1">
                <a:tableStyleId>{9DCAF9ED-07DC-4A11-8D7F-57B35C25682E}</a:tableStyleId>
              </a:tblPr>
              <a:tblGrid>
                <a:gridCol w="7772400"/>
              </a:tblGrid>
              <a:tr h="374650">
                <a:tc>
                  <a:txBody>
                    <a:bodyPr/>
                    <a:lstStyle/>
                    <a:p>
                      <a:pPr marL="0" marR="0">
                        <a:spcBef>
                          <a:spcPts val="0"/>
                        </a:spcBef>
                        <a:spcAft>
                          <a:spcPts val="0"/>
                        </a:spcAft>
                      </a:pPr>
                      <a:r>
                        <a:rPr lang="en-US" sz="1800" dirty="0">
                          <a:solidFill>
                            <a:srgbClr val="000000"/>
                          </a:solidFill>
                          <a:effectLst/>
                        </a:rPr>
                        <a:t>Beta</a:t>
                      </a:r>
                      <a:r>
                        <a:rPr lang="en-US" sz="1800" baseline="-25000" dirty="0">
                          <a:solidFill>
                            <a:srgbClr val="000000"/>
                          </a:solidFill>
                          <a:effectLst/>
                        </a:rPr>
                        <a:t>2</a:t>
                      </a:r>
                      <a:r>
                        <a:rPr lang="en-US" sz="1800" dirty="0">
                          <a:solidFill>
                            <a:srgbClr val="000000"/>
                          </a:solidFill>
                          <a:effectLst/>
                        </a:rPr>
                        <a:t>-agonists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Short-acting beta</a:t>
                      </a:r>
                      <a:r>
                        <a:rPr lang="en-US" sz="1800" baseline="-25000" dirty="0">
                          <a:solidFill>
                            <a:srgbClr val="000000"/>
                          </a:solidFill>
                          <a:effectLst/>
                        </a:rPr>
                        <a:t>2</a:t>
                      </a:r>
                      <a:r>
                        <a:rPr lang="en-US" sz="1800" dirty="0">
                          <a:solidFill>
                            <a:srgbClr val="000000"/>
                          </a:solidFill>
                          <a:effectLst/>
                        </a:rPr>
                        <a:t>-</a:t>
                      </a:r>
                      <a:r>
                        <a:rPr lang="en-US" sz="1800" dirty="0" smtClean="0">
                          <a:solidFill>
                            <a:srgbClr val="000000"/>
                          </a:solidFill>
                          <a:effectLst/>
                        </a:rPr>
                        <a:t>agonists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a:t>
                      </a:r>
                      <a:r>
                        <a:rPr lang="en-US" sz="1800" dirty="0" smtClean="0">
                          <a:solidFill>
                            <a:srgbClr val="000000"/>
                          </a:solidFill>
                          <a:effectLst/>
                        </a:rPr>
                        <a:t>     </a:t>
                      </a:r>
                      <a:r>
                        <a:rPr lang="en-US" sz="1800" dirty="0">
                          <a:solidFill>
                            <a:srgbClr val="000000"/>
                          </a:solidFill>
                          <a:effectLst/>
                        </a:rPr>
                        <a:t>Long-acting beta</a:t>
                      </a:r>
                      <a:r>
                        <a:rPr lang="en-US" sz="1800" baseline="-25000" dirty="0">
                          <a:solidFill>
                            <a:srgbClr val="000000"/>
                          </a:solidFill>
                          <a:effectLst/>
                        </a:rPr>
                        <a:t>2</a:t>
                      </a:r>
                      <a:r>
                        <a:rPr lang="en-US" sz="1800" dirty="0">
                          <a:solidFill>
                            <a:srgbClr val="000000"/>
                          </a:solidFill>
                          <a:effectLst/>
                        </a:rPr>
                        <a:t>-</a:t>
                      </a:r>
                      <a:r>
                        <a:rPr lang="en-US" sz="1800" dirty="0" smtClean="0">
                          <a:solidFill>
                            <a:srgbClr val="000000"/>
                          </a:solidFill>
                          <a:effectLst/>
                        </a:rPr>
                        <a:t>agonists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err="1">
                          <a:solidFill>
                            <a:srgbClr val="000000"/>
                          </a:solidFill>
                          <a:effectLst/>
                        </a:rPr>
                        <a:t>Anticholinergics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a:t>
                      </a:r>
                      <a:r>
                        <a:rPr lang="en-US" sz="1800" dirty="0" smtClean="0">
                          <a:solidFill>
                            <a:srgbClr val="000000"/>
                          </a:solidFill>
                          <a:effectLst/>
                        </a:rPr>
                        <a:t>    Short</a:t>
                      </a:r>
                      <a:r>
                        <a:rPr lang="en-US" sz="1800" dirty="0">
                          <a:solidFill>
                            <a:srgbClr val="000000"/>
                          </a:solidFill>
                          <a:effectLst/>
                        </a:rPr>
                        <a:t>-acting </a:t>
                      </a:r>
                      <a:r>
                        <a:rPr lang="en-US" sz="1800" dirty="0" err="1" smtClean="0">
                          <a:solidFill>
                            <a:srgbClr val="000000"/>
                          </a:solidFill>
                          <a:effectLst/>
                        </a:rPr>
                        <a:t>anticholinergics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a:t>
                      </a:r>
                      <a:r>
                        <a:rPr lang="en-US" sz="1800" dirty="0" smtClean="0">
                          <a:solidFill>
                            <a:srgbClr val="000000"/>
                          </a:solidFill>
                          <a:effectLst/>
                        </a:rPr>
                        <a:t>    Long</a:t>
                      </a:r>
                      <a:r>
                        <a:rPr lang="en-US" sz="1800" dirty="0">
                          <a:solidFill>
                            <a:srgbClr val="000000"/>
                          </a:solidFill>
                          <a:effectLst/>
                        </a:rPr>
                        <a:t>-acting </a:t>
                      </a:r>
                      <a:r>
                        <a:rPr lang="en-US" sz="1800" dirty="0" err="1" smtClean="0">
                          <a:solidFill>
                            <a:srgbClr val="000000"/>
                          </a:solidFill>
                          <a:effectLst/>
                        </a:rPr>
                        <a:t>anticholinergics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Combination short-acting beta</a:t>
                      </a:r>
                      <a:r>
                        <a:rPr lang="en-US" sz="1800" baseline="-25000" dirty="0">
                          <a:solidFill>
                            <a:srgbClr val="000000"/>
                          </a:solidFill>
                          <a:effectLst/>
                        </a:rPr>
                        <a:t>2</a:t>
                      </a:r>
                      <a:r>
                        <a:rPr lang="en-US" sz="1800" dirty="0">
                          <a:solidFill>
                            <a:srgbClr val="000000"/>
                          </a:solidFill>
                          <a:effectLst/>
                        </a:rPr>
                        <a:t>-agonists </a:t>
                      </a:r>
                      <a:r>
                        <a:rPr lang="en-US" sz="1800" dirty="0" smtClean="0">
                          <a:solidFill>
                            <a:srgbClr val="000000"/>
                          </a:solidFill>
                          <a:effectLst/>
                        </a:rPr>
                        <a:t>+ </a:t>
                      </a:r>
                      <a:r>
                        <a:rPr lang="en-US" sz="1800" dirty="0">
                          <a:solidFill>
                            <a:srgbClr val="000000"/>
                          </a:solidFill>
                          <a:effectLst/>
                        </a:rPr>
                        <a:t>anticholinergic in one </a:t>
                      </a:r>
                      <a:r>
                        <a:rPr lang="en-US" sz="1800" dirty="0" smtClean="0">
                          <a:solidFill>
                            <a:srgbClr val="000000"/>
                          </a:solidFill>
                          <a:effectLst/>
                        </a:rPr>
                        <a:t>inhaler </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err="1">
                          <a:solidFill>
                            <a:srgbClr val="000000"/>
                          </a:solidFill>
                          <a:effectLst/>
                        </a:rPr>
                        <a:t>Methylxanthines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Inhaled </a:t>
                      </a:r>
                      <a:r>
                        <a:rPr lang="en-US" sz="1800" dirty="0" smtClean="0">
                          <a:solidFill>
                            <a:srgbClr val="000000"/>
                          </a:solidFill>
                          <a:effectLst/>
                        </a:rPr>
                        <a:t>corticosteroids </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Combination long-acting beta</a:t>
                      </a:r>
                      <a:r>
                        <a:rPr lang="en-US" sz="1800" baseline="-25000" dirty="0">
                          <a:solidFill>
                            <a:srgbClr val="000000"/>
                          </a:solidFill>
                          <a:effectLst/>
                        </a:rPr>
                        <a:t>2</a:t>
                      </a:r>
                      <a:r>
                        <a:rPr lang="en-US" sz="1800" dirty="0">
                          <a:solidFill>
                            <a:srgbClr val="000000"/>
                          </a:solidFill>
                          <a:effectLst/>
                        </a:rPr>
                        <a:t>-agonists </a:t>
                      </a:r>
                      <a:r>
                        <a:rPr lang="en-US" sz="1800" dirty="0" smtClean="0">
                          <a:solidFill>
                            <a:srgbClr val="000000"/>
                          </a:solidFill>
                          <a:effectLst/>
                        </a:rPr>
                        <a:t>+ </a:t>
                      </a:r>
                      <a:r>
                        <a:rPr lang="en-US" sz="1800" dirty="0">
                          <a:solidFill>
                            <a:srgbClr val="000000"/>
                          </a:solidFill>
                          <a:effectLst/>
                        </a:rPr>
                        <a:t>corticosteroids in one </a:t>
                      </a:r>
                      <a:r>
                        <a:rPr lang="en-US" sz="1800" dirty="0" smtClean="0">
                          <a:solidFill>
                            <a:srgbClr val="000000"/>
                          </a:solidFill>
                          <a:effectLst/>
                        </a:rPr>
                        <a:t>inhaler</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Systemic corticosteroids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Phosphodiesterase-4 </a:t>
                      </a:r>
                      <a:r>
                        <a:rPr lang="en-US" sz="1800" dirty="0" smtClean="0">
                          <a:solidFill>
                            <a:srgbClr val="000000"/>
                          </a:solidFill>
                          <a:effectLst/>
                        </a:rPr>
                        <a:t>inhibitors</a:t>
                      </a:r>
                      <a:endParaRPr lang="en-US" sz="1800" dirty="0">
                        <a:solidFill>
                          <a:srgbClr val="000000"/>
                        </a:solidFill>
                        <a:effectLst/>
                        <a:latin typeface="Tahoma"/>
                        <a:ea typeface="Calibri"/>
                        <a:cs typeface="Tahoma"/>
                      </a:endParaRPr>
                    </a:p>
                  </a:txBody>
                  <a:tcPr marL="68580" marR="68580" marT="0" marB="0"/>
                </a:tc>
              </a:tr>
            </a:tbl>
          </a:graphicData>
        </a:graphic>
      </p:graphicFrame>
      <p:pic>
        <p:nvPicPr>
          <p:cNvPr id="9"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00243163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355600" y="1866900"/>
            <a:ext cx="8634413" cy="137318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chemeClr val="tx1"/>
              </a:buClr>
              <a:buFont typeface="Symbol" charset="0"/>
              <a:buChar char=""/>
            </a:pPr>
            <a:endParaRPr lang="en-US" altLang="ja-JP" sz="2800">
              <a:solidFill>
                <a:schemeClr val="accent4"/>
              </a:solidFill>
              <a:latin typeface="Tahoma" charset="0"/>
            </a:endParaRPr>
          </a:p>
        </p:txBody>
      </p:sp>
      <p:sp>
        <p:nvSpPr>
          <p:cNvPr id="81924" name="Text Box 5"/>
          <p:cNvSpPr txBox="1">
            <a:spLocks noChangeArrowheads="1"/>
          </p:cNvSpPr>
          <p:nvPr/>
        </p:nvSpPr>
        <p:spPr bwMode="auto">
          <a:xfrm>
            <a:off x="142875" y="1668463"/>
            <a:ext cx="8924925" cy="483209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tabLst>
                <a:tab pos="463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63550" algn="l"/>
              </a:tabLst>
              <a:defRPr sz="2400">
                <a:solidFill>
                  <a:schemeClr val="tx1"/>
                </a:solidFill>
                <a:latin typeface="Arial" charset="0"/>
                <a:ea typeface="ＭＳ Ｐゴシック" charset="0"/>
              </a:defRPr>
            </a:lvl2pPr>
            <a:lvl3pPr marL="1143000" indent="-228600" eaLnBrk="0" hangingPunct="0">
              <a:tabLst>
                <a:tab pos="463550" algn="l"/>
              </a:tabLst>
              <a:defRPr sz="2400">
                <a:solidFill>
                  <a:schemeClr val="tx1"/>
                </a:solidFill>
                <a:latin typeface="Arial" charset="0"/>
                <a:ea typeface="ＭＳ Ｐゴシック" charset="0"/>
              </a:defRPr>
            </a:lvl3pPr>
            <a:lvl4pPr marL="1600200" indent="-228600" eaLnBrk="0" hangingPunct="0">
              <a:tabLst>
                <a:tab pos="463550" algn="l"/>
              </a:tabLst>
              <a:defRPr sz="2400">
                <a:solidFill>
                  <a:schemeClr val="tx1"/>
                </a:solidFill>
                <a:latin typeface="Arial" charset="0"/>
                <a:ea typeface="ＭＳ Ｐゴシック" charset="0"/>
              </a:defRPr>
            </a:lvl4pPr>
            <a:lvl5pPr marL="2057400" indent="-228600" eaLnBrk="0" hangingPunct="0">
              <a:tabLst>
                <a:tab pos="463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9pPr>
          </a:lstStyle>
          <a:p>
            <a:pPr eaLnBrk="1" hangingPunct="1">
              <a:spcBef>
                <a:spcPct val="50000"/>
              </a:spcBef>
              <a:buClr>
                <a:srgbClr val="00FF00"/>
              </a:buClr>
              <a:buSzPct val="125000"/>
              <a:buFont typeface="Wingdings" charset="0"/>
              <a:buChar char="§"/>
            </a:pPr>
            <a:r>
              <a:rPr lang="en-US" sz="2600" dirty="0" smtClean="0">
                <a:solidFill>
                  <a:schemeClr val="accent4"/>
                </a:solidFill>
                <a:latin typeface="Tahoma" charset="0"/>
              </a:rPr>
              <a:t>  </a:t>
            </a:r>
            <a:r>
              <a:rPr lang="en-US" sz="2800" dirty="0" smtClean="0">
                <a:solidFill>
                  <a:schemeClr val="accent4"/>
                </a:solidFill>
                <a:latin typeface="Tahoma"/>
                <a:cs typeface="Tahoma"/>
              </a:rPr>
              <a:t>Long</a:t>
            </a:r>
            <a:r>
              <a:rPr lang="en-US" sz="2800" dirty="0">
                <a:solidFill>
                  <a:schemeClr val="accent4"/>
                </a:solidFill>
                <a:latin typeface="Tahoma"/>
                <a:cs typeface="Tahoma"/>
              </a:rPr>
              <a:t>-acting </a:t>
            </a:r>
            <a:r>
              <a:rPr lang="en-US" sz="2800" dirty="0" smtClean="0">
                <a:solidFill>
                  <a:schemeClr val="accent4"/>
                </a:solidFill>
                <a:latin typeface="Tahoma"/>
                <a:cs typeface="Tahoma"/>
              </a:rPr>
              <a:t>inhaled bronchodilators are 	convenient and more effective for symptom relief 	than short</a:t>
            </a:r>
            <a:r>
              <a:rPr lang="en-US" sz="2800" dirty="0">
                <a:solidFill>
                  <a:schemeClr val="accent4"/>
                </a:solidFill>
                <a:latin typeface="Tahoma"/>
                <a:cs typeface="Tahoma"/>
              </a:rPr>
              <a:t>-acting </a:t>
            </a:r>
            <a:r>
              <a:rPr lang="en-US" sz="2800" dirty="0" smtClean="0">
                <a:solidFill>
                  <a:schemeClr val="accent4"/>
                </a:solidFill>
                <a:latin typeface="Tahoma"/>
                <a:cs typeface="Tahoma"/>
              </a:rPr>
              <a:t>bronchodilators.  </a:t>
            </a:r>
          </a:p>
          <a:p>
            <a:pPr eaLnBrk="1" hangingPunct="1">
              <a:spcBef>
                <a:spcPct val="50000"/>
              </a:spcBef>
              <a:buClr>
                <a:srgbClr val="00FF00"/>
              </a:buClr>
              <a:buSzPct val="125000"/>
              <a:buFont typeface="Wingdings" charset="0"/>
              <a:buChar char="§"/>
            </a:pPr>
            <a:r>
              <a:rPr lang="en-US" sz="2800" dirty="0">
                <a:solidFill>
                  <a:schemeClr val="accent4"/>
                </a:solidFill>
                <a:latin typeface="Tahoma"/>
                <a:cs typeface="Tahoma"/>
              </a:rPr>
              <a:t> </a:t>
            </a:r>
            <a:r>
              <a:rPr lang="en-US" sz="2800" dirty="0" smtClean="0">
                <a:solidFill>
                  <a:schemeClr val="accent4"/>
                </a:solidFill>
                <a:latin typeface="Tahoma"/>
                <a:cs typeface="Tahoma"/>
              </a:rPr>
              <a:t> </a:t>
            </a:r>
            <a:r>
              <a:rPr lang="da-DK" sz="2800" dirty="0" smtClean="0">
                <a:solidFill>
                  <a:schemeClr val="accent4"/>
                </a:solidFill>
                <a:latin typeface="Tahoma"/>
                <a:cs typeface="Tahoma"/>
              </a:rPr>
              <a:t>Long</a:t>
            </a:r>
            <a:r>
              <a:rPr lang="da-DK" sz="2800" dirty="0">
                <a:solidFill>
                  <a:schemeClr val="accent4"/>
                </a:solidFill>
                <a:latin typeface="Tahoma"/>
                <a:cs typeface="Tahoma"/>
              </a:rPr>
              <a:t>-acting inhaled </a:t>
            </a:r>
            <a:r>
              <a:rPr lang="da-DK" sz="2800" dirty="0" smtClean="0">
                <a:solidFill>
                  <a:schemeClr val="accent4"/>
                </a:solidFill>
                <a:latin typeface="Tahoma"/>
                <a:cs typeface="Tahoma"/>
              </a:rPr>
              <a:t>bronchodilators reduce 	exacerbations </a:t>
            </a:r>
            <a:r>
              <a:rPr lang="da-DK" sz="2800" dirty="0">
                <a:solidFill>
                  <a:schemeClr val="accent4"/>
                </a:solidFill>
                <a:latin typeface="Tahoma"/>
                <a:cs typeface="Tahoma"/>
              </a:rPr>
              <a:t>and related </a:t>
            </a:r>
            <a:r>
              <a:rPr lang="da-DK" sz="2800" dirty="0" smtClean="0">
                <a:solidFill>
                  <a:schemeClr val="accent4"/>
                </a:solidFill>
                <a:latin typeface="Tahoma"/>
                <a:cs typeface="Tahoma"/>
              </a:rPr>
              <a:t>hospitalizations</a:t>
            </a:r>
            <a:r>
              <a:rPr lang="da-DK" sz="2800" dirty="0">
                <a:solidFill>
                  <a:schemeClr val="accent4"/>
                </a:solidFill>
                <a:latin typeface="Tahoma"/>
                <a:cs typeface="Tahoma"/>
              </a:rPr>
              <a:t> </a:t>
            </a:r>
            <a:r>
              <a:rPr lang="da-DK" sz="2800" dirty="0" smtClean="0">
                <a:solidFill>
                  <a:schemeClr val="accent4"/>
                </a:solidFill>
                <a:latin typeface="Tahoma"/>
                <a:cs typeface="Tahoma"/>
              </a:rPr>
              <a:t>and  	improve symptoms </a:t>
            </a:r>
            <a:r>
              <a:rPr lang="da-DK" sz="2800" dirty="0">
                <a:solidFill>
                  <a:schemeClr val="accent4"/>
                </a:solidFill>
                <a:latin typeface="Tahoma"/>
                <a:cs typeface="Tahoma"/>
              </a:rPr>
              <a:t>and </a:t>
            </a:r>
            <a:r>
              <a:rPr lang="da-DK" sz="2800" dirty="0" err="1">
                <a:solidFill>
                  <a:schemeClr val="accent4"/>
                </a:solidFill>
                <a:latin typeface="Tahoma"/>
                <a:cs typeface="Tahoma"/>
              </a:rPr>
              <a:t>health</a:t>
            </a:r>
            <a:r>
              <a:rPr lang="da-DK" sz="2800" dirty="0">
                <a:solidFill>
                  <a:schemeClr val="accent4"/>
                </a:solidFill>
                <a:latin typeface="Tahoma"/>
                <a:cs typeface="Tahoma"/>
              </a:rPr>
              <a:t> </a:t>
            </a:r>
            <a:r>
              <a:rPr lang="da-DK" sz="2800" dirty="0" smtClean="0">
                <a:solidFill>
                  <a:schemeClr val="accent4"/>
                </a:solidFill>
                <a:latin typeface="Tahoma"/>
                <a:cs typeface="Tahoma"/>
              </a:rPr>
              <a:t>status.  </a:t>
            </a:r>
          </a:p>
          <a:p>
            <a:pPr eaLnBrk="1" hangingPunct="1">
              <a:spcBef>
                <a:spcPct val="50000"/>
              </a:spcBef>
              <a:buClr>
                <a:srgbClr val="00FF00"/>
              </a:buClr>
              <a:buSzPct val="125000"/>
              <a:buFont typeface="Wingdings" charset="0"/>
              <a:buChar char="§"/>
            </a:pPr>
            <a:r>
              <a:rPr lang="da-DK" sz="2800" dirty="0">
                <a:solidFill>
                  <a:schemeClr val="accent4"/>
                </a:solidFill>
                <a:latin typeface="Tahoma"/>
                <a:cs typeface="Tahoma"/>
              </a:rPr>
              <a:t> </a:t>
            </a:r>
            <a:r>
              <a:rPr lang="da-DK" sz="2800" dirty="0" smtClean="0">
                <a:solidFill>
                  <a:schemeClr val="accent4"/>
                </a:solidFill>
                <a:latin typeface="Tahoma"/>
                <a:cs typeface="Tahoma"/>
              </a:rPr>
              <a:t> </a:t>
            </a:r>
            <a:r>
              <a:rPr lang="en-US" sz="2800" dirty="0" smtClean="0">
                <a:solidFill>
                  <a:schemeClr val="accent4"/>
                </a:solidFill>
                <a:latin typeface="Tahoma"/>
                <a:cs typeface="Tahoma"/>
              </a:rPr>
              <a:t>Combining </a:t>
            </a:r>
            <a:r>
              <a:rPr lang="en-US" sz="2800" dirty="0">
                <a:solidFill>
                  <a:schemeClr val="accent4"/>
                </a:solidFill>
                <a:latin typeface="Tahoma"/>
                <a:cs typeface="Tahoma"/>
              </a:rPr>
              <a:t>bronchodilators of different </a:t>
            </a:r>
            <a:r>
              <a:rPr lang="en-US" sz="2800" dirty="0" smtClean="0">
                <a:solidFill>
                  <a:schemeClr val="accent4"/>
                </a:solidFill>
                <a:latin typeface="Tahoma"/>
                <a:cs typeface="Tahoma"/>
              </a:rPr>
              <a:t>	pharmacological </a:t>
            </a:r>
            <a:r>
              <a:rPr lang="en-US" sz="2800" dirty="0">
                <a:solidFill>
                  <a:schemeClr val="accent4"/>
                </a:solidFill>
                <a:latin typeface="Tahoma"/>
                <a:cs typeface="Tahoma"/>
              </a:rPr>
              <a:t>classes may improve </a:t>
            </a:r>
            <a:r>
              <a:rPr lang="en-US" sz="2800" dirty="0" smtClean="0">
                <a:solidFill>
                  <a:schemeClr val="accent4"/>
                </a:solidFill>
                <a:latin typeface="Tahoma"/>
                <a:cs typeface="Tahoma"/>
              </a:rPr>
              <a:t>efficacy </a:t>
            </a:r>
            <a:r>
              <a:rPr lang="en-US" sz="2800" dirty="0">
                <a:solidFill>
                  <a:schemeClr val="accent4"/>
                </a:solidFill>
                <a:latin typeface="Tahoma"/>
                <a:cs typeface="Tahoma"/>
              </a:rPr>
              <a:t>and </a:t>
            </a:r>
            <a:r>
              <a:rPr lang="en-US" sz="2800" dirty="0" smtClean="0">
                <a:solidFill>
                  <a:schemeClr val="accent4"/>
                </a:solidFill>
                <a:latin typeface="Tahoma"/>
                <a:cs typeface="Tahoma"/>
              </a:rPr>
              <a:t>	decrease </a:t>
            </a:r>
            <a:r>
              <a:rPr lang="en-US" sz="2800" dirty="0">
                <a:solidFill>
                  <a:schemeClr val="accent4"/>
                </a:solidFill>
                <a:latin typeface="Tahoma"/>
                <a:cs typeface="Tahoma"/>
              </a:rPr>
              <a:t>the risk of side effects compared to </a:t>
            </a:r>
            <a:r>
              <a:rPr lang="en-US" sz="2800" dirty="0" smtClean="0">
                <a:solidFill>
                  <a:schemeClr val="accent4"/>
                </a:solidFill>
                <a:latin typeface="Tahoma"/>
                <a:cs typeface="Tahoma"/>
              </a:rPr>
              <a:t>	increasing </a:t>
            </a:r>
            <a:r>
              <a:rPr lang="en-US" sz="2800" dirty="0">
                <a:solidFill>
                  <a:schemeClr val="accent4"/>
                </a:solidFill>
                <a:latin typeface="Tahoma"/>
                <a:cs typeface="Tahoma"/>
              </a:rPr>
              <a:t>the dose of </a:t>
            </a:r>
            <a:r>
              <a:rPr lang="en-US" sz="2800" dirty="0" smtClean="0">
                <a:solidFill>
                  <a:schemeClr val="accent4"/>
                </a:solidFill>
                <a:latin typeface="Tahoma"/>
                <a:cs typeface="Tahoma"/>
              </a:rPr>
              <a:t>a </a:t>
            </a:r>
            <a:r>
              <a:rPr lang="en-US" sz="2800" dirty="0">
                <a:solidFill>
                  <a:schemeClr val="accent4"/>
                </a:solidFill>
                <a:latin typeface="Tahoma"/>
                <a:cs typeface="Tahoma"/>
              </a:rPr>
              <a:t>single bronchodilator</a:t>
            </a:r>
            <a:r>
              <a:rPr lang="en-US" sz="2800" dirty="0" smtClean="0">
                <a:solidFill>
                  <a:schemeClr val="accent4"/>
                </a:solidFill>
              </a:rPr>
              <a:t>.</a:t>
            </a:r>
            <a:endParaRPr lang="en-US" sz="2600" dirty="0">
              <a:solidFill>
                <a:schemeClr val="accent4"/>
              </a:solidFill>
              <a:latin typeface="Tahoma" charset="0"/>
            </a:endParaRPr>
          </a:p>
        </p:txBody>
      </p:sp>
      <p:sp>
        <p:nvSpPr>
          <p:cNvPr id="6" name="Rectangle 5"/>
          <p:cNvSpPr/>
          <p:nvPr/>
        </p:nvSpPr>
        <p:spPr>
          <a:xfrm>
            <a:off x="1403648" y="188640"/>
            <a:ext cx="7740352" cy="1200329"/>
          </a:xfrm>
          <a:prstGeom prst="rect">
            <a:avLst/>
          </a:prstGeom>
        </p:spPr>
        <p:txBody>
          <a:bodyPr wrap="square">
            <a:spAutoFit/>
          </a:bodyPr>
          <a:lstStyle/>
          <a:p>
            <a:r>
              <a:rPr lang="en-US" altLang="ja-JP" sz="3600" dirty="0" smtClean="0">
                <a:solidFill>
                  <a:schemeClr val="accent4"/>
                </a:solidFill>
                <a:latin typeface="Tahoma" pitchFamily="34" charset="0"/>
                <a:ea typeface="ＭＳ Ｐゴシック" pitchFamily="34" charset="-128"/>
              </a:rPr>
              <a:t>Therapeutic Options:  Bronchodilators</a:t>
            </a:r>
            <a:endParaRPr lang="en-US" sz="3600" dirty="0">
              <a:solidFill>
                <a:schemeClr val="accent4"/>
              </a:solidFill>
            </a:endParaRPr>
          </a:p>
        </p:txBody>
      </p:sp>
      <p:pic>
        <p:nvPicPr>
          <p:cNvPr id="7"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294450534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1889125" y="307975"/>
            <a:ext cx="6102350" cy="57943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a:solidFill>
                <a:schemeClr val="accent4"/>
              </a:solidFill>
            </a:endParaRPr>
          </a:p>
        </p:txBody>
      </p:sp>
      <p:sp>
        <p:nvSpPr>
          <p:cNvPr id="90116" name="Text Box 5"/>
          <p:cNvSpPr txBox="1">
            <a:spLocks noChangeArrowheads="1"/>
          </p:cNvSpPr>
          <p:nvPr/>
        </p:nvSpPr>
        <p:spPr bwMode="auto">
          <a:xfrm>
            <a:off x="219075" y="1772816"/>
            <a:ext cx="8691563" cy="4401205"/>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a:spAutoFit/>
          </a:bodyPr>
          <a:lstStyle>
            <a:lvl1pPr marL="463550" indent="-4635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eaLnBrk="1" hangingPunct="1">
              <a:buClr>
                <a:srgbClr val="00FF00"/>
              </a:buClr>
              <a:buSzPct val="125000"/>
              <a:buFont typeface="Wingdings" charset="0"/>
              <a:buChar char="§"/>
            </a:pPr>
            <a:r>
              <a:rPr lang="en-US" sz="2800" dirty="0" smtClean="0">
                <a:solidFill>
                  <a:schemeClr val="accent4"/>
                </a:solidFill>
                <a:latin typeface="Tahoma"/>
                <a:cs typeface="Tahoma"/>
              </a:rPr>
              <a:t>Long-term t</a:t>
            </a:r>
            <a:r>
              <a:rPr lang="en-GB" sz="2800" dirty="0" err="1" smtClean="0">
                <a:solidFill>
                  <a:schemeClr val="accent4"/>
                </a:solidFill>
                <a:latin typeface="Tahoma"/>
                <a:cs typeface="Tahoma"/>
              </a:rPr>
              <a:t>reatment</a:t>
            </a:r>
            <a:r>
              <a:rPr lang="en-GB" sz="2800" dirty="0" smtClean="0">
                <a:solidFill>
                  <a:schemeClr val="accent4"/>
                </a:solidFill>
                <a:latin typeface="Tahoma"/>
                <a:cs typeface="Tahoma"/>
              </a:rPr>
              <a:t> with inhaled corticosteroids added to long-acting bronchodilators is recommended for patients with high risk of exacerbations.</a:t>
            </a:r>
          </a:p>
          <a:p>
            <a:pPr lvl="0" eaLnBrk="1" hangingPunct="1">
              <a:buClr>
                <a:srgbClr val="00FF00"/>
              </a:buClr>
              <a:buSzPct val="125000"/>
            </a:pPr>
            <a:endParaRPr lang="en-GB" sz="2800" dirty="0" smtClean="0">
              <a:solidFill>
                <a:schemeClr val="accent4"/>
              </a:solidFill>
              <a:latin typeface="Tahoma"/>
              <a:cs typeface="Tahoma"/>
            </a:endParaRPr>
          </a:p>
          <a:p>
            <a:pPr eaLnBrk="1" hangingPunct="1">
              <a:buClr>
                <a:srgbClr val="00FF00"/>
              </a:buClr>
              <a:buSzPct val="125000"/>
              <a:buFont typeface="Wingdings" charset="0"/>
              <a:buChar char="§"/>
            </a:pPr>
            <a:r>
              <a:rPr lang="en-US" sz="2800" dirty="0" smtClean="0">
                <a:solidFill>
                  <a:schemeClr val="accent4"/>
                </a:solidFill>
                <a:latin typeface="Tahoma" charset="0"/>
              </a:rPr>
              <a:t>In </a:t>
            </a:r>
            <a:r>
              <a:rPr lang="en-US" sz="2800" dirty="0">
                <a:solidFill>
                  <a:schemeClr val="accent4"/>
                </a:solidFill>
                <a:latin typeface="Tahoma" charset="0"/>
              </a:rPr>
              <a:t>patients with </a:t>
            </a:r>
            <a:r>
              <a:rPr lang="en-US" sz="2800" dirty="0" smtClean="0">
                <a:solidFill>
                  <a:schemeClr val="accent4"/>
                </a:solidFill>
                <a:latin typeface="Tahoma" charset="0"/>
              </a:rPr>
              <a:t>severe and very severe COPD (GOLD 3  and 4) and </a:t>
            </a:r>
            <a:r>
              <a:rPr lang="en-US" sz="2800" dirty="0">
                <a:solidFill>
                  <a:schemeClr val="accent4"/>
                </a:solidFill>
                <a:latin typeface="Tahoma" charset="0"/>
              </a:rPr>
              <a:t>a history of exacerbations and chronic bronchitis, the phospodiesterase-4 </a:t>
            </a:r>
            <a:r>
              <a:rPr lang="en-US" sz="2800" dirty="0" smtClean="0">
                <a:solidFill>
                  <a:schemeClr val="accent4"/>
                </a:solidFill>
                <a:latin typeface="Tahoma" charset="0"/>
              </a:rPr>
              <a:t>inhibitor (</a:t>
            </a:r>
            <a:r>
              <a:rPr lang="en-US" sz="2800" i="1" dirty="0" smtClean="0">
                <a:solidFill>
                  <a:schemeClr val="accent4"/>
                </a:solidFill>
                <a:latin typeface="Tahoma" charset="0"/>
              </a:rPr>
              <a:t>PDE-4</a:t>
            </a:r>
            <a:r>
              <a:rPr lang="en-US" sz="2800" dirty="0" smtClean="0">
                <a:solidFill>
                  <a:schemeClr val="accent4"/>
                </a:solidFill>
                <a:latin typeface="Tahoma" charset="0"/>
              </a:rPr>
              <a:t>), </a:t>
            </a:r>
            <a:r>
              <a:rPr lang="en-US" sz="2800" dirty="0" err="1">
                <a:solidFill>
                  <a:schemeClr val="accent4"/>
                </a:solidFill>
                <a:latin typeface="Tahoma" charset="0"/>
              </a:rPr>
              <a:t>roflumilast</a:t>
            </a:r>
            <a:r>
              <a:rPr lang="en-US" sz="2800" dirty="0">
                <a:solidFill>
                  <a:schemeClr val="accent4"/>
                </a:solidFill>
                <a:latin typeface="Tahoma" charset="0"/>
              </a:rPr>
              <a:t>, reduces exacerbations </a:t>
            </a:r>
          </a:p>
        </p:txBody>
      </p:sp>
      <p:sp>
        <p:nvSpPr>
          <p:cNvPr id="7" name="Rectangle 5"/>
          <p:cNvSpPr/>
          <p:nvPr/>
        </p:nvSpPr>
        <p:spPr>
          <a:xfrm>
            <a:off x="1547664" y="188640"/>
            <a:ext cx="6768752" cy="1200329"/>
          </a:xfrm>
          <a:prstGeom prst="rect">
            <a:avLst/>
          </a:prstGeom>
        </p:spPr>
        <p:txBody>
          <a:bodyPr wrap="square">
            <a:spAutoFit/>
          </a:bodyPr>
          <a:lstStyle/>
          <a:p>
            <a:r>
              <a:rPr lang="en-US" altLang="ja-JP" sz="3600" dirty="0" smtClean="0">
                <a:solidFill>
                  <a:schemeClr val="accent4"/>
                </a:solidFill>
                <a:latin typeface="Tahoma" pitchFamily="34" charset="0"/>
                <a:ea typeface="ＭＳ Ｐゴシック" pitchFamily="34" charset="-128"/>
              </a:rPr>
              <a:t>Therapeutic Options: </a:t>
            </a:r>
          </a:p>
          <a:p>
            <a:r>
              <a:rPr lang="en-US" altLang="ja-JP" sz="3600" dirty="0" smtClean="0">
                <a:solidFill>
                  <a:schemeClr val="accent4"/>
                </a:solidFill>
                <a:latin typeface="Tahoma" pitchFamily="34" charset="0"/>
                <a:ea typeface="ＭＳ Ｐゴシック" pitchFamily="34" charset="-128"/>
              </a:rPr>
              <a:t>CS-PDE-4</a:t>
            </a:r>
            <a:endParaRPr lang="en-US" sz="3600" dirty="0">
              <a:solidFill>
                <a:schemeClr val="accent4"/>
              </a:solidFill>
            </a:endParaRPr>
          </a:p>
        </p:txBody>
      </p:sp>
      <p:pic>
        <p:nvPicPr>
          <p:cNvPr id="8"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23528" y="1628800"/>
            <a:ext cx="8324850" cy="4940300"/>
          </a:xfrm>
        </p:spPr>
        <p:txBody>
          <a:bodyPr>
            <a:normAutofit/>
          </a:bodyPr>
          <a:lstStyle/>
          <a:p>
            <a:pPr>
              <a:buClr>
                <a:srgbClr val="00FF00"/>
              </a:buClr>
              <a:buSzPct val="100000"/>
              <a:buFont typeface="Wingdings" charset="2"/>
              <a:buChar char="§"/>
            </a:pPr>
            <a:r>
              <a:rPr lang="en-US" dirty="0">
                <a:solidFill>
                  <a:schemeClr val="accent4"/>
                </a:solidFill>
              </a:rPr>
              <a:t>Relieve symptoms</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exercise </a:t>
            </a:r>
            <a:r>
              <a:rPr lang="en-US" dirty="0" smtClean="0">
                <a:solidFill>
                  <a:schemeClr val="accent4"/>
                </a:solidFill>
              </a:rPr>
              <a:t>tolerance</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health status</a:t>
            </a:r>
            <a:endParaRPr lang="da-DK" dirty="0">
              <a:solidFill>
                <a:schemeClr val="accent4"/>
              </a:solidFill>
            </a:endParaRPr>
          </a:p>
          <a:p>
            <a:pPr>
              <a:buSzPct val="100000"/>
              <a:buBlip>
                <a:blip r:embed="rId3"/>
              </a:buBlip>
            </a:pPr>
            <a:endParaRPr lang="da-DK" sz="1400" dirty="0">
              <a:solidFill>
                <a:schemeClr val="accent4"/>
              </a:solidFill>
            </a:endParaRPr>
          </a:p>
          <a:p>
            <a:pPr>
              <a:buClr>
                <a:srgbClr val="00FF00"/>
              </a:buClr>
              <a:buSzPct val="100000"/>
              <a:buFont typeface="Wingdings" charset="2"/>
              <a:buChar char="§"/>
            </a:pPr>
            <a:r>
              <a:rPr lang="en-US" dirty="0" smtClean="0">
                <a:solidFill>
                  <a:schemeClr val="accent4"/>
                </a:solidFill>
              </a:rPr>
              <a:t>Prevent </a:t>
            </a:r>
            <a:r>
              <a:rPr lang="en-US" dirty="0">
                <a:solidFill>
                  <a:schemeClr val="accent4"/>
                </a:solidFill>
              </a:rPr>
              <a:t>disease progression</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Prevent </a:t>
            </a:r>
            <a:r>
              <a:rPr lang="en-US" dirty="0">
                <a:solidFill>
                  <a:schemeClr val="accent4"/>
                </a:solidFill>
              </a:rPr>
              <a:t>and treat </a:t>
            </a:r>
            <a:r>
              <a:rPr lang="en-US" dirty="0" smtClean="0">
                <a:solidFill>
                  <a:schemeClr val="accent4"/>
                </a:solidFill>
              </a:rPr>
              <a:t>exacerbations</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Reduce </a:t>
            </a:r>
            <a:r>
              <a:rPr lang="en-US" dirty="0">
                <a:solidFill>
                  <a:schemeClr val="accent4"/>
                </a:solidFill>
              </a:rPr>
              <a:t>mortality</a:t>
            </a:r>
            <a:endParaRPr lang="da-DK" dirty="0">
              <a:solidFill>
                <a:schemeClr val="accent4"/>
              </a:solidFill>
            </a:endParaRPr>
          </a:p>
          <a:p>
            <a:endParaRPr lang="da-DK" dirty="0">
              <a:solidFill>
                <a:schemeClr val="accent4"/>
              </a:solidFill>
            </a:endParaRPr>
          </a:p>
        </p:txBody>
      </p:sp>
      <p:grpSp>
        <p:nvGrpSpPr>
          <p:cNvPr id="2" name="Group 10"/>
          <p:cNvGrpSpPr/>
          <p:nvPr/>
        </p:nvGrpSpPr>
        <p:grpSpPr>
          <a:xfrm>
            <a:off x="6931990" y="1827068"/>
            <a:ext cx="2050783" cy="3474140"/>
            <a:chOff x="6931990" y="1814379"/>
            <a:chExt cx="2050783" cy="3474140"/>
          </a:xfrm>
        </p:grpSpPr>
        <p:sp>
          <p:nvSpPr>
            <p:cNvPr id="4" name="Højre klammeparentes 3"/>
            <p:cNvSpPr/>
            <p:nvPr/>
          </p:nvSpPr>
          <p:spPr>
            <a:xfrm>
              <a:off x="6931990" y="1814379"/>
              <a:ext cx="307010" cy="1437545"/>
            </a:xfrm>
            <a:prstGeom prst="rightBrace">
              <a:avLst/>
            </a:prstGeom>
            <a:noFill/>
            <a:ln w="3810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 name="Højre klammeparentes 4"/>
            <p:cNvSpPr/>
            <p:nvPr/>
          </p:nvSpPr>
          <p:spPr>
            <a:xfrm>
              <a:off x="6931990" y="3850974"/>
              <a:ext cx="307010" cy="1437545"/>
            </a:xfrm>
            <a:prstGeom prst="rightBrace">
              <a:avLst/>
            </a:prstGeom>
            <a:noFill/>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 name="Tekstfelt 5"/>
            <p:cNvSpPr txBox="1"/>
            <p:nvPr/>
          </p:nvSpPr>
          <p:spPr>
            <a:xfrm>
              <a:off x="7323344" y="2065593"/>
              <a:ext cx="1659429"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smtClean="0">
                  <a:solidFill>
                    <a:srgbClr val="FF0000"/>
                  </a:solidFill>
                </a:rPr>
                <a:t>symptoms</a:t>
              </a:r>
              <a:endParaRPr lang="da-DK" sz="2800" dirty="0">
                <a:solidFill>
                  <a:srgbClr val="FF0000"/>
                </a:solidFill>
              </a:endParaRPr>
            </a:p>
          </p:txBody>
        </p:sp>
        <p:sp>
          <p:nvSpPr>
            <p:cNvPr id="7" name="Tekstfelt 6"/>
            <p:cNvSpPr txBox="1"/>
            <p:nvPr/>
          </p:nvSpPr>
          <p:spPr>
            <a:xfrm>
              <a:off x="7340691" y="4088231"/>
              <a:ext cx="1258678"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err="1" smtClean="0">
                  <a:solidFill>
                    <a:srgbClr val="FF0000"/>
                  </a:solidFill>
                </a:rPr>
                <a:t>risk</a:t>
              </a:r>
              <a:endParaRPr lang="da-DK" sz="2800" dirty="0">
                <a:solidFill>
                  <a:srgbClr val="FF0000"/>
                </a:solidFill>
              </a:endParaRPr>
            </a:p>
          </p:txBody>
        </p:sp>
      </p:grpSp>
      <p:sp>
        <p:nvSpPr>
          <p:cNvPr id="11" name="Rectangle 5"/>
          <p:cNvSpPr/>
          <p:nvPr/>
        </p:nvSpPr>
        <p:spPr>
          <a:xfrm>
            <a:off x="1475656" y="-27384"/>
            <a:ext cx="7056784" cy="1200329"/>
          </a:xfrm>
          <a:prstGeom prst="rect">
            <a:avLst/>
          </a:prstGeom>
        </p:spPr>
        <p:txBody>
          <a:bodyPr wrap="square">
            <a:spAutoFit/>
          </a:bodyPr>
          <a:lstStyle/>
          <a:p>
            <a:r>
              <a:rPr lang="en-US" sz="3600" dirty="0" smtClean="0">
                <a:solidFill>
                  <a:schemeClr val="accent4"/>
                </a:solidFill>
                <a:latin typeface="Tahoma" charset="0"/>
              </a:rPr>
              <a:t/>
            </a:r>
            <a:br>
              <a:rPr lang="en-US" sz="3600" dirty="0" smtClean="0">
                <a:solidFill>
                  <a:schemeClr val="accent4"/>
                </a:solidFill>
                <a:latin typeface="Tahoma" charset="0"/>
              </a:rPr>
            </a:br>
            <a:r>
              <a:rPr lang="en-US" sz="3600" dirty="0" smtClean="0">
                <a:solidFill>
                  <a:schemeClr val="accent4"/>
                </a:solidFill>
                <a:latin typeface="Tahoma" pitchFamily="34" charset="0"/>
                <a:ea typeface="ＭＳ Ｐゴシック" pitchFamily="34" charset="-128"/>
              </a:rPr>
              <a:t>Goals of therapy for stable COPD</a:t>
            </a:r>
            <a:endParaRPr lang="en-US" sz="3600" dirty="0">
              <a:solidFill>
                <a:schemeClr val="accent4"/>
              </a:solidFill>
            </a:endParaRPr>
          </a:p>
        </p:txBody>
      </p:sp>
      <p:pic>
        <p:nvPicPr>
          <p:cNvPr id="13" name="Picture 7" descr="GOLD2-vk"/>
          <p:cNvPicPr>
            <a:picLocks noChangeAspect="1" noChangeArrowheads="1"/>
          </p:cNvPicPr>
          <p:nvPr/>
        </p:nvPicPr>
        <p:blipFill>
          <a:blip r:embed="rId4"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8801290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1162744" y="1340768"/>
            <a:ext cx="7729736" cy="3743325"/>
          </a:xfrm>
        </p:spPr>
        <p:txBody>
          <a:bodyPr/>
          <a:lstStyle/>
          <a:p>
            <a:pPr eaLnBrk="1" hangingPunct="1">
              <a:spcBef>
                <a:spcPct val="50000"/>
              </a:spcBef>
              <a:buClr>
                <a:srgbClr val="A5FF4B"/>
              </a:buClr>
              <a:buFont typeface="Monotype Sorts" pitchFamily="2" charset="2"/>
              <a:buChar char="n"/>
              <a:defRPr/>
            </a:pPr>
            <a:r>
              <a:rPr lang="en-US" sz="3800" dirty="0" smtClean="0">
                <a:solidFill>
                  <a:schemeClr val="accent4"/>
                </a:solidFill>
                <a:latin typeface="Tahoma" pitchFamily="34" charset="0"/>
                <a:ea typeface="+mn-ea"/>
                <a:cs typeface="+mn-cs"/>
              </a:rPr>
              <a:t>Avoidance of risk factors</a:t>
            </a:r>
          </a:p>
          <a:p>
            <a:pPr eaLnBrk="1" hangingPunct="1">
              <a:spcBef>
                <a:spcPct val="50000"/>
              </a:spcBef>
              <a:buClr>
                <a:srgbClr val="A5FF4B"/>
              </a:buClr>
              <a:buFont typeface="Monotype Sorts" pitchFamily="2" charset="2"/>
              <a:buNone/>
              <a:defRPr/>
            </a:pPr>
            <a:r>
              <a:rPr lang="en-US" sz="3800" dirty="0" smtClean="0">
                <a:solidFill>
                  <a:schemeClr val="accent4"/>
                </a:solidFill>
                <a:latin typeface="Tahoma" pitchFamily="34" charset="0"/>
                <a:ea typeface="+mn-ea"/>
                <a:cs typeface="+mn-cs"/>
              </a:rPr>
              <a:t>	- </a:t>
            </a:r>
            <a:r>
              <a:rPr lang="en-US" sz="3200" dirty="0" smtClean="0">
                <a:solidFill>
                  <a:schemeClr val="accent4"/>
                </a:solidFill>
                <a:latin typeface="Tahoma" pitchFamily="34" charset="0"/>
                <a:ea typeface="+mn-ea"/>
                <a:cs typeface="+mn-cs"/>
              </a:rPr>
              <a:t>smoking cessation</a:t>
            </a:r>
          </a:p>
          <a:p>
            <a:pPr eaLnBrk="1" hangingPunct="1">
              <a:spcBef>
                <a:spcPct val="50000"/>
              </a:spcBef>
              <a:buClr>
                <a:srgbClr val="A5FF4B"/>
              </a:buClr>
              <a:buFont typeface="Monotype Sorts" pitchFamily="2" charset="2"/>
              <a:buNone/>
              <a:defRPr/>
            </a:pPr>
            <a:r>
              <a:rPr lang="en-US" sz="3200" dirty="0" smtClean="0">
                <a:solidFill>
                  <a:schemeClr val="accent4"/>
                </a:solidFill>
                <a:latin typeface="Tahoma" pitchFamily="34" charset="0"/>
                <a:ea typeface="+mn-ea"/>
                <a:cs typeface="+mn-cs"/>
              </a:rPr>
              <a:t>	- reduction of indoor pollution</a:t>
            </a:r>
          </a:p>
          <a:p>
            <a:pPr eaLnBrk="1" hangingPunct="1">
              <a:lnSpc>
                <a:spcPct val="150000"/>
              </a:lnSpc>
              <a:spcBef>
                <a:spcPct val="50000"/>
              </a:spcBef>
              <a:buClr>
                <a:srgbClr val="A5FF4B"/>
              </a:buClr>
              <a:buFont typeface="Monotype Sorts" pitchFamily="2" charset="2"/>
              <a:buNone/>
              <a:defRPr/>
            </a:pPr>
            <a:r>
              <a:rPr lang="en-US" sz="3200" dirty="0" smtClean="0">
                <a:solidFill>
                  <a:schemeClr val="accent4"/>
                </a:solidFill>
                <a:latin typeface="Tahoma" pitchFamily="34" charset="0"/>
                <a:ea typeface="+mn-ea"/>
                <a:cs typeface="+mn-cs"/>
              </a:rPr>
              <a:t>	- reduction of occupational exposure</a:t>
            </a:r>
          </a:p>
          <a:p>
            <a:pPr eaLnBrk="1" hangingPunct="1">
              <a:lnSpc>
                <a:spcPct val="150000"/>
              </a:lnSpc>
              <a:spcBef>
                <a:spcPct val="50000"/>
              </a:spcBef>
              <a:buClr>
                <a:srgbClr val="A5FF4B"/>
              </a:buClr>
              <a:buFont typeface="Monotype Sorts" pitchFamily="2" charset="2"/>
              <a:buChar char="n"/>
              <a:defRPr/>
            </a:pPr>
            <a:r>
              <a:rPr lang="en-US" sz="3800" dirty="0" smtClean="0">
                <a:solidFill>
                  <a:schemeClr val="accent4"/>
                </a:solidFill>
                <a:latin typeface="Tahoma" pitchFamily="34" charset="0"/>
                <a:ea typeface="+mn-ea"/>
                <a:cs typeface="+mn-cs"/>
              </a:rPr>
              <a:t>Influenza vaccination </a:t>
            </a:r>
            <a:br>
              <a:rPr lang="en-US" sz="3800" dirty="0" smtClean="0">
                <a:solidFill>
                  <a:schemeClr val="accent4"/>
                </a:solidFill>
                <a:latin typeface="Tahoma" pitchFamily="34" charset="0"/>
                <a:ea typeface="+mn-ea"/>
                <a:cs typeface="+mn-cs"/>
              </a:rPr>
            </a:br>
            <a:endParaRPr lang="en-US" sz="3800" dirty="0" smtClean="0">
              <a:solidFill>
                <a:schemeClr val="accent4"/>
              </a:solidFill>
              <a:latin typeface="Tahoma" pitchFamily="34" charset="0"/>
              <a:ea typeface="+mn-ea"/>
              <a:cs typeface="+mn-cs"/>
            </a:endParaRPr>
          </a:p>
        </p:txBody>
      </p:sp>
      <p:sp>
        <p:nvSpPr>
          <p:cNvPr id="7" name="Titel 1"/>
          <p:cNvSpPr>
            <a:spLocks noGrp="1"/>
          </p:cNvSpPr>
          <p:nvPr>
            <p:ph type="title"/>
          </p:nvPr>
        </p:nvSpPr>
        <p:spPr>
          <a:xfrm>
            <a:off x="1219200" y="404664"/>
            <a:ext cx="7924800" cy="712295"/>
          </a:xfrm>
        </p:spPr>
        <p:txBody>
          <a:bodyPr>
            <a:noAutofit/>
          </a:bodyPr>
          <a:lstStyle/>
          <a:p>
            <a:pPr algn="l">
              <a:lnSpc>
                <a:spcPct val="110000"/>
              </a:lnSpc>
            </a:pPr>
            <a:r>
              <a:rPr lang="da-DK" sz="3600" b="0" dirty="0" smtClean="0">
                <a:solidFill>
                  <a:schemeClr val="accent4"/>
                </a:solidFill>
                <a:latin typeface="Tahoma"/>
                <a:cs typeface="Tahoma"/>
              </a:rPr>
              <a:t>Manage Stable COPD:  All Patients</a:t>
            </a:r>
            <a:endParaRPr lang="da-DK" sz="3600" b="0" dirty="0">
              <a:solidFill>
                <a:schemeClr val="accent4"/>
              </a:solidFill>
              <a:latin typeface="Tahoma"/>
              <a:cs typeface="Tahoma"/>
            </a:endParaRPr>
          </a:p>
        </p:txBody>
      </p:sp>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281559111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1776" y="116632"/>
            <a:ext cx="6556648" cy="878759"/>
          </a:xfrm>
        </p:spPr>
        <p:txBody>
          <a:bodyPr>
            <a:noAutofit/>
          </a:bodyPr>
          <a:lstStyle/>
          <a:p>
            <a:pPr algn="l">
              <a:lnSpc>
                <a:spcPct val="110000"/>
              </a:lnSpc>
            </a:pPr>
            <a:r>
              <a:rPr lang="da-DK" sz="3600" b="0" dirty="0" smtClean="0">
                <a:solidFill>
                  <a:schemeClr val="accent2"/>
                </a:solidFill>
                <a:latin typeface="Tahoma"/>
                <a:cs typeface="Tahoma"/>
              </a:rPr>
              <a:t>Manage Stable COPD:  </a:t>
            </a:r>
            <a:br>
              <a:rPr lang="da-DK" sz="3600" b="0" dirty="0" smtClean="0">
                <a:solidFill>
                  <a:schemeClr val="accent2"/>
                </a:solidFill>
                <a:latin typeface="Tahoma"/>
                <a:cs typeface="Tahoma"/>
              </a:rPr>
            </a:br>
            <a:r>
              <a:rPr lang="da-DK" sz="3600" b="0" dirty="0" smtClean="0">
                <a:solidFill>
                  <a:schemeClr val="accent2"/>
                </a:solidFill>
                <a:latin typeface="Tahoma"/>
                <a:cs typeface="Tahoma"/>
              </a:rPr>
              <a:t>Non-pharmacologic</a:t>
            </a:r>
            <a:endParaRPr lang="da-DK" sz="3600" b="0" dirty="0">
              <a:solidFill>
                <a:schemeClr val="accent2"/>
              </a:solidFill>
              <a:latin typeface="Tahoma"/>
              <a:cs typeface="Tahoma"/>
            </a:endParaRPr>
          </a:p>
        </p:txBody>
      </p:sp>
      <p:graphicFrame>
        <p:nvGraphicFramePr>
          <p:cNvPr id="3" name="Tabel 2"/>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2590408216"/>
              </p:ext>
            </p:extLst>
          </p:nvPr>
        </p:nvGraphicFramePr>
        <p:xfrm>
          <a:off x="392202" y="1628800"/>
          <a:ext cx="8751798" cy="4267198"/>
        </p:xfrm>
        <a:graphic>
          <a:graphicData uri="http://schemas.openxmlformats.org/drawingml/2006/table">
            <a:tbl>
              <a:tblPr firstRow="1" bandRow="1">
                <a:tableStyleId>{21E4AEA4-8DFA-4A89-87EB-49C32662AFE0}</a:tableStyleId>
              </a:tblPr>
              <a:tblGrid>
                <a:gridCol w="988735"/>
                <a:gridCol w="2794371"/>
                <a:gridCol w="2585598"/>
                <a:gridCol w="2383094"/>
              </a:tblGrid>
              <a:tr h="949727">
                <a:tc>
                  <a:txBody>
                    <a:bodyPr/>
                    <a:lstStyle/>
                    <a:p>
                      <a:pPr algn="ctr"/>
                      <a:r>
                        <a:rPr lang="da-DK" sz="1800" dirty="0" smtClean="0"/>
                        <a:t>Patient</a:t>
                      </a:r>
                      <a:endParaRPr lang="da-DK" sz="1800" dirty="0">
                        <a:solidFill>
                          <a:schemeClr val="tx1"/>
                        </a:solidFill>
                        <a:latin typeface="+mn-lt"/>
                        <a:cs typeface="Times New Roman"/>
                      </a:endParaRPr>
                    </a:p>
                  </a:txBody>
                  <a:tcPr/>
                </a:tc>
                <a:tc>
                  <a:txBody>
                    <a:bodyPr/>
                    <a:lstStyle/>
                    <a:p>
                      <a:pPr algn="ctr"/>
                      <a:r>
                        <a:rPr lang="da-DK" sz="1800" dirty="0" err="1" smtClean="0"/>
                        <a:t>Essential</a:t>
                      </a:r>
                      <a:endParaRPr lang="da-DK" sz="1800" dirty="0">
                        <a:solidFill>
                          <a:schemeClr val="tx1"/>
                        </a:solidFill>
                        <a:latin typeface="+mn-lt"/>
                        <a:cs typeface="Times New Roman"/>
                      </a:endParaRPr>
                    </a:p>
                  </a:txBody>
                  <a:tcPr/>
                </a:tc>
                <a:tc>
                  <a:txBody>
                    <a:bodyPr/>
                    <a:lstStyle/>
                    <a:p>
                      <a:pPr algn="ctr"/>
                      <a:r>
                        <a:rPr lang="da-DK" sz="1800" dirty="0" err="1" smtClean="0"/>
                        <a:t>Recommended</a:t>
                      </a:r>
                      <a:endParaRPr lang="da-DK" sz="1800" dirty="0">
                        <a:solidFill>
                          <a:schemeClr val="tx1"/>
                        </a:solidFill>
                        <a:latin typeface="+mn-lt"/>
                        <a:cs typeface="Times New Roman"/>
                      </a:endParaRPr>
                    </a:p>
                  </a:txBody>
                  <a:tcPr/>
                </a:tc>
                <a:tc>
                  <a:txBody>
                    <a:bodyPr/>
                    <a:lstStyle/>
                    <a:p>
                      <a:pPr algn="ctr"/>
                      <a:r>
                        <a:rPr lang="da-DK" sz="1800" dirty="0" err="1" smtClean="0"/>
                        <a:t>Depending</a:t>
                      </a:r>
                      <a:r>
                        <a:rPr lang="da-DK" sz="1800" dirty="0" smtClean="0"/>
                        <a:t> on </a:t>
                      </a:r>
                      <a:r>
                        <a:rPr lang="da-DK" sz="1800" dirty="0" err="1" smtClean="0"/>
                        <a:t>local</a:t>
                      </a:r>
                      <a:r>
                        <a:rPr lang="da-DK" sz="1800" dirty="0" smtClean="0"/>
                        <a:t> guidelines</a:t>
                      </a:r>
                      <a:endParaRPr lang="da-DK" sz="1800" dirty="0">
                        <a:solidFill>
                          <a:schemeClr val="tx1"/>
                        </a:solidFill>
                        <a:latin typeface="+mn-lt"/>
                        <a:cs typeface="Times New Roman"/>
                      </a:endParaRPr>
                    </a:p>
                  </a:txBody>
                  <a:tcPr/>
                </a:tc>
              </a:tr>
              <a:tr h="1589852">
                <a:tc>
                  <a:txBody>
                    <a:bodyPr/>
                    <a:lstStyle/>
                    <a:p>
                      <a:pPr algn="ctr"/>
                      <a:r>
                        <a:rPr lang="da-DK" sz="1800" dirty="0" smtClean="0"/>
                        <a:t>A</a:t>
                      </a:r>
                      <a:endParaRPr lang="da-DK" sz="1800" dirty="0">
                        <a:solidFill>
                          <a:schemeClr val="tx1"/>
                        </a:solidFill>
                        <a:latin typeface="+mn-lt"/>
                        <a:cs typeface="Times New Roman"/>
                      </a:endParaRPr>
                    </a:p>
                  </a:txBody>
                  <a:tcPr anchor="ct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endParaRPr lang="da-DK" sz="1800" dirty="0">
                        <a:solidFill>
                          <a:schemeClr val="tx1"/>
                        </a:solidFill>
                        <a:latin typeface="+mn-lt"/>
                        <a:cs typeface="Times New Roman"/>
                      </a:endParaRPr>
                    </a:p>
                  </a:txBody>
                  <a:tcPr anchor="ct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anchor="ct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anchor="ctr"/>
                </a:tc>
              </a:tr>
              <a:tr h="1727619">
                <a:tc>
                  <a:txBody>
                    <a:bodyPr/>
                    <a:lstStyle/>
                    <a:p>
                      <a:pPr algn="ctr"/>
                      <a:r>
                        <a:rPr lang="da-DK" sz="1800" dirty="0" smtClean="0"/>
                        <a:t>B,</a:t>
                      </a:r>
                      <a:r>
                        <a:rPr lang="da-DK" sz="1800" baseline="0" dirty="0" smtClean="0"/>
                        <a:t> C, D</a:t>
                      </a:r>
                      <a:endParaRPr lang="da-DK" sz="1800" dirty="0">
                        <a:solidFill>
                          <a:schemeClr val="tx1"/>
                        </a:solidFill>
                        <a:latin typeface="+mn-lt"/>
                        <a:cs typeface="Times New Roman"/>
                      </a:endParaRPr>
                    </a:p>
                  </a:txBody>
                  <a:tcPr anchor="ct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p>
                    <a:p>
                      <a:pPr algn="ctr"/>
                      <a:r>
                        <a:rPr lang="da-DK" sz="1800" baseline="0" dirty="0" err="1" smtClean="0"/>
                        <a:t>Pulmonary</a:t>
                      </a:r>
                      <a:r>
                        <a:rPr lang="da-DK" sz="1800" baseline="0" dirty="0" smtClean="0"/>
                        <a:t> rehabilitation</a:t>
                      </a:r>
                      <a:endParaRPr lang="da-DK" sz="1800" dirty="0">
                        <a:solidFill>
                          <a:schemeClr val="tx1"/>
                        </a:solidFill>
                        <a:latin typeface="+mn-lt"/>
                        <a:cs typeface="Times New Roman"/>
                      </a:endParaRPr>
                    </a:p>
                  </a:txBody>
                  <a:tcPr anchor="ct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anchor="ct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anchor="ctr"/>
                </a:tc>
              </a:tr>
            </a:tbl>
          </a:graphicData>
        </a:graphic>
      </p:graphicFrame>
      <p:sp>
        <p:nvSpPr>
          <p:cNvPr id="4" name="Line 4"/>
          <p:cNvSpPr>
            <a:spLocks noChangeShapeType="1"/>
          </p:cNvSpPr>
          <p:nvPr/>
        </p:nvSpPr>
        <p:spPr bwMode="auto">
          <a:xfrm>
            <a:off x="430213" y="14605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14:hiddenFill xmlns="" xmlns:a14="http://schemas.microsoft.com/office/drawing/2010/main" xmlns:mv="urn:schemas-microsoft-com:mac:vml" xmlns:mc="http://schemas.openxmlformats.org/markup-compatibility/2006">
                <a:noFill/>
              </a14:hiddenFill>
            </a:ext>
          </a:extLst>
        </p:spPr>
        <p:txBody>
          <a:bodyPr wrap="none" anchor="ctr"/>
          <a:lstStyle/>
          <a:p>
            <a:pPr>
              <a:defRPr/>
            </a:pPr>
            <a:endParaRPr lang="en-US">
              <a:cs typeface="+mn-cs"/>
            </a:endParaRPr>
          </a:p>
        </p:txBody>
      </p:sp>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2835413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687760" y="188640"/>
            <a:ext cx="7924800" cy="972344"/>
          </a:xfrm>
        </p:spPr>
        <p:txBody>
          <a:bodyPr>
            <a:noAutofit/>
          </a:bodyPr>
          <a:lstStyle/>
          <a:p>
            <a:r>
              <a:rPr lang="da-DK" sz="3600" b="0" dirty="0" smtClean="0">
                <a:solidFill>
                  <a:schemeClr val="tx1">
                    <a:lumMod val="75000"/>
                  </a:schemeClr>
                </a:solidFill>
                <a:latin typeface="Tahoma"/>
                <a:cs typeface="Tahoma"/>
              </a:rPr>
              <a:t>Manage Stable COPD:  </a:t>
            </a:r>
            <a:br>
              <a:rPr lang="da-DK" sz="3600" b="0" dirty="0" smtClean="0">
                <a:solidFill>
                  <a:schemeClr val="tx1">
                    <a:lumMod val="75000"/>
                  </a:schemeClr>
                </a:solidFill>
                <a:latin typeface="Tahoma"/>
                <a:cs typeface="Tahoma"/>
              </a:rPr>
            </a:br>
            <a:r>
              <a:rPr lang="da-DK" sz="3600" b="0" dirty="0" smtClean="0">
                <a:solidFill>
                  <a:schemeClr val="tx1">
                    <a:lumMod val="75000"/>
                  </a:schemeClr>
                </a:solidFill>
                <a:latin typeface="Tahoma"/>
                <a:cs typeface="Tahoma"/>
              </a:rPr>
              <a:t>Pharmacologic Therapy</a:t>
            </a:r>
            <a:endParaRPr lang="da-DK" sz="2400" i="1" dirty="0">
              <a:solidFill>
                <a:schemeClr val="tx1">
                  <a:lumMod val="75000"/>
                </a:schemeClr>
              </a:solidFill>
              <a:latin typeface="Tahoma"/>
              <a:cs typeface="Tahoma"/>
            </a:endParaRPr>
          </a:p>
        </p:txBody>
      </p:sp>
      <p:sp>
        <p:nvSpPr>
          <p:cNvPr id="4" name="Line 4"/>
          <p:cNvSpPr>
            <a:spLocks noChangeShapeType="1"/>
          </p:cNvSpPr>
          <p:nvPr/>
        </p:nvSpPr>
        <p:spPr bwMode="auto">
          <a:xfrm>
            <a:off x="430213" y="14605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14:hiddenFill xmlns="" xmlns:a14="http://schemas.microsoft.com/office/drawing/2010/main" xmlns:mv="urn:schemas-microsoft-com:mac:vml" xmlns:mc="http://schemas.openxmlformats.org/markup-compatibility/2006">
                <a:noFill/>
              </a14:hiddenFill>
            </a:ext>
          </a:extLst>
        </p:spPr>
        <p:txBody>
          <a:bodyPr wrap="none" anchor="ctr"/>
          <a:lstStyle/>
          <a:p>
            <a:pPr>
              <a:defRPr/>
            </a:pPr>
            <a:endParaRPr lang="en-US">
              <a:cs typeface="+mn-cs"/>
            </a:endParaRPr>
          </a:p>
        </p:txBody>
      </p:sp>
      <p:graphicFrame>
        <p:nvGraphicFramePr>
          <p:cNvPr id="6" name="Tabel 3"/>
          <p:cNvGraphicFramePr>
            <a:graphicFrameLocks noGrp="1"/>
          </p:cNvGraphicFramePr>
          <p:nvPr>
            <p:extLst>
              <p:ext uri="{D42A27DB-BD31-4B8C-83A1-F6EECF244321}">
                <p14:modId xmlns="" xmlns:p14="http://schemas.microsoft.com/office/powerpoint/2010/main" xmlns:mv="urn:schemas-microsoft-com:mac:vml" xmlns:mc="http://schemas.openxmlformats.org/markup-compatibility/2006" val="2078477728"/>
              </p:ext>
            </p:extLst>
          </p:nvPr>
        </p:nvGraphicFramePr>
        <p:xfrm>
          <a:off x="228601" y="1517705"/>
          <a:ext cx="8762999" cy="5151655"/>
        </p:xfrm>
        <a:graphic>
          <a:graphicData uri="http://schemas.openxmlformats.org/drawingml/2006/table">
            <a:tbl>
              <a:tblPr firstRow="1" bandRow="1">
                <a:tableStyleId>{21E4AEA4-8DFA-4A89-87EB-49C32662AFE0}</a:tableStyleId>
              </a:tblPr>
              <a:tblGrid>
                <a:gridCol w="990599"/>
                <a:gridCol w="1752600"/>
                <a:gridCol w="3200400"/>
                <a:gridCol w="228600"/>
                <a:gridCol w="2590800"/>
              </a:tblGrid>
              <a:tr h="549175">
                <a:tc>
                  <a:txBody>
                    <a:bodyPr/>
                    <a:lstStyle/>
                    <a:p>
                      <a:pPr algn="ctr"/>
                      <a:r>
                        <a:rPr lang="da-DK" sz="1600" dirty="0" smtClean="0"/>
                        <a:t>Patient</a:t>
                      </a:r>
                      <a:endParaRPr lang="da-DK" sz="1600" dirty="0">
                        <a:solidFill>
                          <a:schemeClr val="tx1"/>
                        </a:solidFill>
                        <a:latin typeface="+mn-lt"/>
                        <a:cs typeface="Times New Roman"/>
                      </a:endParaRPr>
                    </a:p>
                  </a:txBody>
                  <a:tcPr/>
                </a:tc>
                <a:tc>
                  <a:txBody>
                    <a:bodyPr/>
                    <a:lstStyle/>
                    <a:p>
                      <a:pPr algn="ctr"/>
                      <a:r>
                        <a:rPr lang="da-DK" sz="1600" dirty="0" smtClean="0"/>
                        <a:t>First </a:t>
                      </a:r>
                      <a:r>
                        <a:rPr lang="da-DK" sz="1600" dirty="0" err="1" smtClean="0"/>
                        <a:t>choice</a:t>
                      </a:r>
                      <a:endParaRPr lang="da-DK" sz="1600" dirty="0">
                        <a:solidFill>
                          <a:schemeClr val="tx1"/>
                        </a:solidFill>
                        <a:latin typeface="+mn-lt"/>
                        <a:cs typeface="Times New Roman"/>
                      </a:endParaRPr>
                    </a:p>
                  </a:txBody>
                  <a:tcPr/>
                </a:tc>
                <a:tc>
                  <a:txBody>
                    <a:bodyPr/>
                    <a:lstStyle/>
                    <a:p>
                      <a:pPr algn="ctr"/>
                      <a:r>
                        <a:rPr lang="da-DK" sz="1600" dirty="0" smtClean="0"/>
                        <a:t>Second </a:t>
                      </a:r>
                      <a:r>
                        <a:rPr lang="da-DK" sz="1600" dirty="0" err="1" smtClean="0"/>
                        <a:t>choice</a:t>
                      </a:r>
                      <a:endParaRPr lang="da-DK" sz="1600" dirty="0">
                        <a:solidFill>
                          <a:schemeClr val="tx1"/>
                        </a:solidFill>
                        <a:latin typeface="+mn-lt"/>
                        <a:cs typeface="Times New Roman"/>
                      </a:endParaRPr>
                    </a:p>
                  </a:txBody>
                  <a:tcPr/>
                </a:tc>
                <a:tc>
                  <a:txBody>
                    <a:bodyPr/>
                    <a:lstStyle/>
                    <a:p>
                      <a:pPr algn="ctr"/>
                      <a:endParaRPr lang="da-DK" sz="1600" dirty="0">
                        <a:solidFill>
                          <a:schemeClr val="tx1"/>
                        </a:solidFill>
                        <a:latin typeface="+mn-lt"/>
                        <a:cs typeface="Times New Roman"/>
                      </a:endParaRPr>
                    </a:p>
                  </a:txBody>
                  <a:tcPr>
                    <a:solidFill>
                      <a:schemeClr val="tx2">
                        <a:lumMod val="95000"/>
                        <a:lumOff val="5000"/>
                      </a:schemeClr>
                    </a:solidFill>
                  </a:tcPr>
                </a:tc>
                <a:tc>
                  <a:txBody>
                    <a:bodyPr/>
                    <a:lstStyle/>
                    <a:p>
                      <a:pPr algn="ctr"/>
                      <a:r>
                        <a:rPr lang="da-DK" sz="1600" dirty="0" smtClean="0"/>
                        <a:t>Alternative</a:t>
                      </a:r>
                      <a:r>
                        <a:rPr lang="da-DK" sz="1600" baseline="0" dirty="0" smtClean="0"/>
                        <a:t> </a:t>
                      </a:r>
                      <a:r>
                        <a:rPr lang="da-DK" sz="1600" baseline="0" dirty="0" err="1" smtClean="0"/>
                        <a:t>Choices</a:t>
                      </a:r>
                      <a:endParaRPr lang="da-DK" sz="1600" dirty="0">
                        <a:solidFill>
                          <a:schemeClr val="tx1"/>
                        </a:solidFill>
                        <a:latin typeface="+mn-lt"/>
                        <a:cs typeface="Times New Roman"/>
                      </a:endParaRPr>
                    </a:p>
                  </a:txBody>
                  <a:tcPr/>
                </a:tc>
              </a:tr>
              <a:tr h="822425">
                <a:tc>
                  <a:txBody>
                    <a:bodyPr/>
                    <a:lstStyle/>
                    <a:p>
                      <a:pPr algn="ctr"/>
                      <a:r>
                        <a:rPr lang="da-DK" sz="1600" dirty="0" smtClean="0"/>
                        <a:t>A</a:t>
                      </a:r>
                      <a:endParaRPr lang="da-DK" sz="1600" dirty="0">
                        <a:solidFill>
                          <a:schemeClr val="tx1"/>
                        </a:solidFill>
                        <a:latin typeface="+mn-lt"/>
                        <a:cs typeface="Times New Roman"/>
                      </a:endParaRPr>
                    </a:p>
                  </a:txBody>
                  <a:tcPr anchor="ctr"/>
                </a:tc>
                <a:tc>
                  <a:txBody>
                    <a:bodyPr/>
                    <a:lstStyle/>
                    <a:p>
                      <a:pPr algn="ctr"/>
                      <a:r>
                        <a:rPr lang="da-DK" sz="1600" dirty="0" smtClean="0"/>
                        <a:t>SAMA  </a:t>
                      </a:r>
                      <a:r>
                        <a:rPr lang="da-DK" sz="1600" dirty="0" err="1" smtClean="0"/>
                        <a:t>prn</a:t>
                      </a:r>
                      <a:endParaRPr lang="da-DK" sz="1600" dirty="0" smtClean="0"/>
                    </a:p>
                    <a:p>
                      <a:pPr algn="ctr"/>
                      <a:r>
                        <a:rPr lang="da-DK" sz="1600" i="1" dirty="0" smtClean="0"/>
                        <a:t>or</a:t>
                      </a:r>
                      <a:r>
                        <a:rPr lang="da-DK" sz="1600" dirty="0" smtClean="0"/>
                        <a:t> </a:t>
                      </a:r>
                    </a:p>
                    <a:p>
                      <a:pPr algn="ctr"/>
                      <a:r>
                        <a:rPr lang="da-DK" sz="1600" dirty="0" smtClean="0"/>
                        <a:t>SABA </a:t>
                      </a:r>
                      <a:r>
                        <a:rPr lang="da-DK" sz="1600" dirty="0" err="1" smtClean="0"/>
                        <a:t>prn</a:t>
                      </a:r>
                      <a:endParaRPr lang="da-DK" sz="1600" dirty="0">
                        <a:solidFill>
                          <a:schemeClr val="tx1"/>
                        </a:solidFill>
                        <a:latin typeface="+mn-lt"/>
                        <a:cs typeface="Times New Roman"/>
                      </a:endParaRPr>
                    </a:p>
                  </a:txBody>
                  <a:tcPr anchor="ctr"/>
                </a:tc>
                <a:tc>
                  <a:txBody>
                    <a:bodyPr/>
                    <a:lstStyle/>
                    <a:p>
                      <a:pPr algn="ctr"/>
                      <a:r>
                        <a:rPr lang="da-DK" sz="1600" dirty="0" smtClean="0"/>
                        <a:t>LAMA</a:t>
                      </a:r>
                      <a:r>
                        <a:rPr lang="da-DK" sz="1600" baseline="0" dirty="0" smtClean="0"/>
                        <a:t> </a:t>
                      </a:r>
                    </a:p>
                    <a:p>
                      <a:pPr algn="ctr"/>
                      <a:r>
                        <a:rPr lang="da-DK" sz="1600" i="1" baseline="0" dirty="0" smtClean="0"/>
                        <a:t>or</a:t>
                      </a:r>
                    </a:p>
                    <a:p>
                      <a:pPr algn="ctr"/>
                      <a:r>
                        <a:rPr lang="da-DK" sz="1600" i="0" baseline="0" dirty="0" smtClean="0"/>
                        <a:t>LABA </a:t>
                      </a:r>
                    </a:p>
                    <a:p>
                      <a:pPr algn="ctr"/>
                      <a:r>
                        <a:rPr lang="da-DK" sz="1600" i="1" baseline="0" dirty="0" smtClean="0"/>
                        <a:t>or</a:t>
                      </a:r>
                      <a:endParaRPr lang="da-DK" sz="1600" i="0" baseline="0" dirty="0" smtClean="0"/>
                    </a:p>
                    <a:p>
                      <a:pPr algn="ctr"/>
                      <a:r>
                        <a:rPr lang="da-DK" sz="1600" dirty="0" smtClean="0"/>
                        <a:t>SABA </a:t>
                      </a:r>
                      <a:r>
                        <a:rPr lang="da-DK" sz="1600" baseline="0" dirty="0" smtClean="0"/>
                        <a:t>and SAMA</a:t>
                      </a:r>
                    </a:p>
                  </a:txBody>
                  <a:tcPr anchor="ctr"/>
                </a:tc>
                <a:tc>
                  <a:txBody>
                    <a:bodyPr/>
                    <a:lstStyle/>
                    <a:p>
                      <a:pPr algn="ctr"/>
                      <a:endParaRPr lang="da-DK" sz="1600" dirty="0">
                        <a:solidFill>
                          <a:schemeClr val="tx1"/>
                        </a:solidFill>
                        <a:latin typeface="+mn-lt"/>
                        <a:cs typeface="Times New Roman"/>
                      </a:endParaRPr>
                    </a:p>
                  </a:txBody>
                  <a:tcPr anchor="ctr">
                    <a:solidFill>
                      <a:srgbClr val="000000"/>
                    </a:solidFill>
                  </a:tcPr>
                </a:tc>
                <a:tc>
                  <a:txBody>
                    <a:bodyPr/>
                    <a:lstStyle/>
                    <a:p>
                      <a:pPr algn="ctr"/>
                      <a:r>
                        <a:rPr lang="da-DK" sz="1600" dirty="0" err="1" smtClean="0"/>
                        <a:t>Theophylline</a:t>
                      </a:r>
                      <a:endParaRPr lang="da-DK" sz="1600" dirty="0">
                        <a:solidFill>
                          <a:schemeClr val="tx1"/>
                        </a:solidFill>
                        <a:latin typeface="+mn-lt"/>
                        <a:cs typeface="Times New Roman"/>
                      </a:endParaRPr>
                    </a:p>
                  </a:txBody>
                  <a:tcPr anchor="ctr"/>
                </a:tc>
              </a:tr>
              <a:tr h="914400">
                <a:tc>
                  <a:txBody>
                    <a:bodyPr/>
                    <a:lstStyle/>
                    <a:p>
                      <a:pPr algn="ctr"/>
                      <a:r>
                        <a:rPr lang="da-DK" sz="1600" dirty="0" smtClean="0"/>
                        <a:t>B</a:t>
                      </a:r>
                      <a:endParaRPr lang="da-DK" sz="1600" dirty="0">
                        <a:solidFill>
                          <a:schemeClr val="tx1"/>
                        </a:solidFill>
                        <a:latin typeface="+mn-lt"/>
                        <a:cs typeface="Times New Roman"/>
                      </a:endParaRPr>
                    </a:p>
                  </a:txBody>
                  <a:tcPr anchor="ctr"/>
                </a:tc>
                <a:tc>
                  <a:txBody>
                    <a:bodyPr/>
                    <a:lstStyle/>
                    <a:p>
                      <a:pPr algn="ctr"/>
                      <a:r>
                        <a:rPr lang="da-DK" sz="1600" dirty="0" smtClean="0"/>
                        <a:t>LAMA </a:t>
                      </a:r>
                    </a:p>
                    <a:p>
                      <a:pPr algn="ctr"/>
                      <a:r>
                        <a:rPr lang="da-DK" sz="1600" i="1" dirty="0" smtClean="0"/>
                        <a:t>or</a:t>
                      </a:r>
                      <a:r>
                        <a:rPr lang="da-DK" sz="1600" dirty="0" smtClean="0"/>
                        <a:t> </a:t>
                      </a:r>
                    </a:p>
                    <a:p>
                      <a:pPr algn="ctr"/>
                      <a:r>
                        <a:rPr lang="da-DK" sz="1600" dirty="0" smtClean="0"/>
                        <a:t>LABA</a:t>
                      </a:r>
                      <a:endParaRPr lang="da-DK" sz="1600" dirty="0">
                        <a:solidFill>
                          <a:schemeClr val="tx1"/>
                        </a:solidFill>
                        <a:latin typeface="+mn-lt"/>
                        <a:cs typeface="Times New Roman"/>
                      </a:endParaRPr>
                    </a:p>
                  </a:txBody>
                  <a:tcPr anchor="ctr"/>
                </a:tc>
                <a:tc>
                  <a:txBody>
                    <a:bodyPr/>
                    <a:lstStyle/>
                    <a:p>
                      <a:pPr algn="ctr"/>
                      <a:r>
                        <a:rPr lang="da-DK" sz="1600" dirty="0" smtClean="0"/>
                        <a:t>LAMA </a:t>
                      </a:r>
                      <a:r>
                        <a:rPr lang="da-DK" sz="1600" baseline="0" dirty="0" smtClean="0"/>
                        <a:t>and LABA</a:t>
                      </a:r>
                      <a:endParaRPr lang="da-DK" sz="1600" baseline="0" dirty="0" smtClean="0">
                        <a:solidFill>
                          <a:schemeClr val="tx1"/>
                        </a:solidFill>
                        <a:latin typeface="+mn-lt"/>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t>
                      </a:r>
                      <a:r>
                        <a:rPr lang="da-DK" sz="1600" i="1" dirty="0" smtClean="0"/>
                        <a:t>and/or</a:t>
                      </a:r>
                      <a:r>
                        <a:rPr lang="da-DK" sz="1600" dirty="0" smtClean="0"/>
                        <a:t> SAMA</a:t>
                      </a:r>
                      <a:endParaRPr lang="da-DK" sz="16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dirty="0" smtClean="0"/>
                    </a:p>
                  </a:txBody>
                  <a:tcPr anchor="ctr"/>
                </a:tc>
              </a:tr>
              <a:tr h="990600">
                <a:tc>
                  <a:txBody>
                    <a:bodyPr/>
                    <a:lstStyle/>
                    <a:p>
                      <a:pPr algn="ctr"/>
                      <a:r>
                        <a:rPr lang="da-DK" sz="1600" dirty="0" smtClean="0"/>
                        <a:t>C</a:t>
                      </a:r>
                      <a:endParaRPr lang="da-DK" sz="1600" dirty="0">
                        <a:solidFill>
                          <a:schemeClr val="tx1"/>
                        </a:solidFill>
                        <a:latin typeface="+mn-lt"/>
                        <a:cs typeface="Times New Roman"/>
                      </a:endParaRPr>
                    </a:p>
                  </a:txBody>
                  <a:tcPr anchor="ctr"/>
                </a:tc>
                <a:tc>
                  <a:txBody>
                    <a:bodyPr/>
                    <a:lstStyle/>
                    <a:p>
                      <a:pPr algn="ctr"/>
                      <a:r>
                        <a:rPr lang="da-DK" sz="1600" dirty="0" smtClean="0"/>
                        <a:t>ICS +</a:t>
                      </a:r>
                      <a:r>
                        <a:rPr lang="da-DK" sz="1600" baseline="0" dirty="0" smtClean="0"/>
                        <a:t> </a:t>
                      </a:r>
                      <a:r>
                        <a:rPr lang="da-DK" sz="1600" dirty="0" smtClean="0"/>
                        <a:t>LABA</a:t>
                      </a:r>
                    </a:p>
                    <a:p>
                      <a:pPr algn="ctr"/>
                      <a:r>
                        <a:rPr lang="da-DK" sz="1600" i="1" dirty="0" smtClean="0"/>
                        <a:t>or</a:t>
                      </a:r>
                    </a:p>
                    <a:p>
                      <a:pPr algn="ctr"/>
                      <a:r>
                        <a:rPr lang="da-DK" sz="1600" dirty="0" smtClean="0"/>
                        <a:t> LAMA</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anchor="ctr"/>
                </a:tc>
                <a:tc>
                  <a:txBody>
                    <a:bodyPr/>
                    <a:lstStyle/>
                    <a:p>
                      <a:pPr algn="ctr"/>
                      <a:r>
                        <a:rPr lang="da-DK" sz="1600" dirty="0" smtClean="0"/>
                        <a:t>LAMA and LABA</a:t>
                      </a:r>
                      <a:endParaRPr lang="da-DK" sz="1600" dirty="0">
                        <a:solidFill>
                          <a:schemeClr val="tx1"/>
                        </a:solidFill>
                        <a:latin typeface="+mn-lt"/>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rgbClr val="0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PDE4-inh.</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and/</a:t>
                      </a:r>
                      <a:r>
                        <a:rPr lang="da-DK" sz="1600" i="1" dirty="0" smtClean="0"/>
                        <a:t>or</a:t>
                      </a:r>
                      <a:r>
                        <a:rPr lang="da-DK" sz="160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i="1" dirty="0" smtClean="0"/>
                    </a:p>
                  </a:txBody>
                  <a:tcPr anchor="ctr"/>
                </a:tc>
              </a:tr>
              <a:tr h="1209103">
                <a:tc>
                  <a:txBody>
                    <a:bodyPr/>
                    <a:lstStyle/>
                    <a:p>
                      <a:pPr algn="ctr"/>
                      <a:r>
                        <a:rPr lang="da-DK" sz="1600" dirty="0" smtClean="0"/>
                        <a:t>D</a:t>
                      </a:r>
                      <a:endParaRPr lang="da-DK" sz="1600" dirty="0">
                        <a:solidFill>
                          <a:schemeClr val="tx1"/>
                        </a:solidFill>
                        <a:latin typeface="+mn-lt"/>
                        <a:cs typeface="Times New Roman"/>
                      </a:endParaRPr>
                    </a:p>
                  </a:txBody>
                  <a:tcPr anchor="ctr"/>
                </a:tc>
                <a:tc>
                  <a:txBody>
                    <a:bodyPr/>
                    <a:lstStyle/>
                    <a:p>
                      <a:pPr algn="ctr"/>
                      <a:r>
                        <a:rPr lang="da-DK" sz="1600" dirty="0" smtClean="0"/>
                        <a:t>ICS + LABA</a:t>
                      </a:r>
                    </a:p>
                    <a:p>
                      <a:pPr algn="ctr"/>
                      <a:r>
                        <a:rPr lang="da-DK" sz="1600" i="1" dirty="0" smtClean="0"/>
                        <a:t>or</a:t>
                      </a:r>
                      <a:r>
                        <a:rPr lang="da-DK" sz="1600" dirty="0" smtClean="0"/>
                        <a:t> </a:t>
                      </a:r>
                    </a:p>
                    <a:p>
                      <a:pPr algn="ctr"/>
                      <a:r>
                        <a:rPr lang="da-DK" sz="1600" dirty="0" smtClean="0"/>
                        <a:t>LAMA</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600" dirty="0" smtClean="0"/>
                        <a:t>ICS and</a:t>
                      </a:r>
                      <a:r>
                        <a:rPr lang="da-DK" sz="1600" baseline="0" dirty="0" smtClean="0"/>
                        <a:t> </a:t>
                      </a:r>
                      <a:r>
                        <a:rPr lang="da-DK" sz="1600" dirty="0" smtClean="0"/>
                        <a:t>LAMA </a:t>
                      </a:r>
                      <a:r>
                        <a:rPr lang="da-DK" sz="1600" i="1" dirty="0" smtClean="0"/>
                        <a:t>or</a:t>
                      </a:r>
                      <a:endParaRPr lang="da-DK" sz="1600" dirty="0" smtClean="0">
                        <a:solidFill>
                          <a:schemeClr val="tx1"/>
                        </a:solidFill>
                        <a:latin typeface="+mn-lt"/>
                        <a:cs typeface="Times New Roman"/>
                      </a:endParaRPr>
                    </a:p>
                    <a:p>
                      <a:pPr algn="ctr"/>
                      <a:r>
                        <a:rPr lang="da-DK" sz="1600" dirty="0" smtClean="0"/>
                        <a:t>ICS + LABA and LAMA </a:t>
                      </a:r>
                      <a:r>
                        <a:rPr lang="da-DK" sz="1600" i="1" dirty="0" smtClean="0"/>
                        <a:t>or</a:t>
                      </a:r>
                      <a:r>
                        <a:rPr lang="da-DK" sz="1600" dirty="0" smtClean="0"/>
                        <a:t> </a:t>
                      </a:r>
                      <a:endParaRPr lang="da-DK" sz="1600" dirty="0" smtClean="0">
                        <a:solidFill>
                          <a:schemeClr val="tx1"/>
                        </a:solidFill>
                        <a:latin typeface="+mn-lt"/>
                        <a:cs typeface="Times New Roman"/>
                      </a:endParaRPr>
                    </a:p>
                    <a:p>
                      <a:pPr algn="ctr"/>
                      <a:r>
                        <a:rPr lang="da-DK" sz="1600" dirty="0" smtClean="0"/>
                        <a:t>ICS+LABA and PDE4-inh.</a:t>
                      </a:r>
                      <a:r>
                        <a:rPr lang="da-DK" sz="1600" baseline="0" dirty="0" smtClean="0"/>
                        <a:t> </a:t>
                      </a:r>
                      <a:r>
                        <a:rPr lang="da-DK" sz="1600" i="1" baseline="0" dirty="0" smtClean="0"/>
                        <a:t>or</a:t>
                      </a:r>
                    </a:p>
                    <a:p>
                      <a:pPr algn="ctr"/>
                      <a:r>
                        <a:rPr lang="da-DK" sz="1600" i="0" baseline="0" dirty="0" smtClean="0"/>
                        <a:t>LAMA and LABA </a:t>
                      </a:r>
                      <a:r>
                        <a:rPr lang="da-DK" sz="1600" i="1" baseline="0" dirty="0" smtClean="0"/>
                        <a:t>or</a:t>
                      </a:r>
                      <a:endParaRPr lang="da-DK" sz="1600" dirty="0" smtClean="0"/>
                    </a:p>
                    <a:p>
                      <a:pPr algn="ctr"/>
                      <a:r>
                        <a:rPr lang="da-DK" sz="1600" dirty="0" smtClean="0"/>
                        <a:t>LAMA and PDE4-inh</a:t>
                      </a:r>
                      <a:r>
                        <a:rPr lang="da-DK" sz="1600" i="1" dirty="0" smtClean="0"/>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i="1" baseline="0" dirty="0" err="1" smtClean="0"/>
                        <a:t>C</a:t>
                      </a:r>
                      <a:r>
                        <a:rPr lang="da-DK" sz="1600" baseline="0" dirty="0" err="1" smtClean="0"/>
                        <a:t>arbocysteine</a:t>
                      </a:r>
                      <a:endParaRPr lang="da-DK" sz="1600" dirty="0" smtClean="0">
                        <a:solidFill>
                          <a:schemeClr val="tx1"/>
                        </a:solidFill>
                        <a:latin typeface="+mn-lt"/>
                        <a:cs typeface="Times New Roman"/>
                      </a:endParaRP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and/</a:t>
                      </a:r>
                      <a:r>
                        <a:rPr lang="da-DK" sz="1600" i="1" dirty="0" smtClean="0"/>
                        <a:t>or</a:t>
                      </a:r>
                      <a:r>
                        <a:rPr lang="da-DK" sz="160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dirty="0" smtClean="0"/>
                    </a:p>
                  </a:txBody>
                  <a:tcPr anchor="ctr"/>
                </a:tc>
              </a:tr>
            </a:tbl>
          </a:graphicData>
        </a:graphic>
      </p:graphicFrame>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723229424"/>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58" name="Group 54"/>
          <p:cNvGraphicFramePr>
            <a:graphicFrameLocks noGrp="1"/>
          </p:cNvGraphicFramePr>
          <p:nvPr/>
        </p:nvGraphicFramePr>
        <p:xfrm>
          <a:off x="2720974" y="2710574"/>
          <a:ext cx="4264025" cy="3289302"/>
        </p:xfrm>
        <a:graphic>
          <a:graphicData uri="http://schemas.openxmlformats.org/drawingml/2006/table">
            <a:tbl>
              <a:tblPr/>
              <a:tblGrid>
                <a:gridCol w="2019300"/>
                <a:gridCol w="2244725"/>
              </a:tblGrid>
              <a:tr h="387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(C)</a:t>
                      </a:r>
                    </a:p>
                  </a:txBody>
                  <a:tcPr marL="9525" marR="9525" marT="9523"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0000"/>
                          </a:solidFill>
                          <a:effectLst/>
                          <a:latin typeface="Calibri" pitchFamily="34" charset="0"/>
                          <a:ea typeface="ＭＳ Ｐゴシック" pitchFamily="34" charset="-128"/>
                          <a:cs typeface="Arial" pitchFamily="34" charset="0"/>
                        </a:rPr>
                        <a:t>(D)</a:t>
                      </a:r>
                    </a:p>
                  </a:txBody>
                  <a:tcPr marL="9525" marR="9525" marT="9523"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r>
              <a:tr h="382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00"/>
                          </a:solidFill>
                          <a:effectLst/>
                          <a:latin typeface="Calibri" pitchFamily="34" charset="0"/>
                          <a:ea typeface="ＭＳ Ｐゴシック" pitchFamily="34" charset="-128"/>
                          <a:cs typeface="Arial" pitchFamily="34" charset="0"/>
                        </a:rPr>
                        <a:t> LABA/ICS </a:t>
                      </a:r>
                      <a:r>
                        <a:rPr kumimoji="0" lang="en-GB" sz="1600" b="1" i="1" u="none" strike="noStrike" cap="none" normalizeH="0" baseline="0" dirty="0" smtClean="0">
                          <a:ln>
                            <a:noFill/>
                          </a:ln>
                          <a:solidFill>
                            <a:srgbClr val="FFFF00"/>
                          </a:solidFill>
                          <a:effectLst/>
                          <a:latin typeface="Calibri" pitchFamily="34" charset="0"/>
                          <a:ea typeface="ＭＳ Ｐゴシック" pitchFamily="34" charset="-128"/>
                          <a:cs typeface="Arial" pitchFamily="34" charset="0"/>
                        </a:rPr>
                        <a:t>or</a:t>
                      </a:r>
                      <a:r>
                        <a:rPr kumimoji="0" lang="en-GB" sz="1600" b="1" i="0" u="none" strike="noStrike" cap="none" normalizeH="0" baseline="0" dirty="0" smtClean="0">
                          <a:ln>
                            <a:noFill/>
                          </a:ln>
                          <a:solidFill>
                            <a:srgbClr val="FFFF00"/>
                          </a:solidFill>
                          <a:effectLst/>
                          <a:latin typeface="Calibri" pitchFamily="34" charset="0"/>
                          <a:ea typeface="ＭＳ Ｐゴシック" pitchFamily="34" charset="-128"/>
                          <a:cs typeface="Arial" pitchFamily="34" charset="0"/>
                        </a:rPr>
                        <a:t> LAMA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LABA/ICS </a:t>
                      </a:r>
                      <a:r>
                        <a:rPr kumimoji="0" lang="en-GB" sz="1600" b="1" i="1"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or </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LAMA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r>
              <a:tr h="7842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LABA + LAMA</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824614"/>
                        </a:solidFill>
                        <a:effectLst/>
                        <a:latin typeface="Calibri" pitchFamily="34" charset="0"/>
                        <a:ea typeface="ＭＳ Ｐゴシック" pitchFamily="34" charset="-128"/>
                        <a:cs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824614"/>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LABA/ICS + LAMA;</a:t>
                      </a:r>
                      <a:br>
                        <a:rPr kumimoji="0" lang="es-E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LABA/ICS + PDE4;</a:t>
                      </a:r>
                      <a:b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LAMA + PDE4</a:t>
                      </a:r>
                      <a:endParaRPr kumimoji="0" lang="en-GB"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r>
              <a:tr h="5921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 </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SABA </a:t>
                      </a:r>
                      <a:r>
                        <a:rPr kumimoji="0" lang="en-GB" sz="1600" b="1" i="1"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or</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SAMA p.r.n.</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LAMA </a:t>
                      </a:r>
                      <a:r>
                        <a:rPr kumimoji="0" lang="en-GB" sz="1600" b="1" i="1"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or</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LABA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r>
              <a:tr h="7413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33"/>
                          </a:solidFill>
                          <a:effectLst/>
                          <a:latin typeface="Calibri" pitchFamily="34" charset="0"/>
                          <a:ea typeface="ＭＳ Ｐゴシック" pitchFamily="34" charset="-128"/>
                          <a:cs typeface="Arial" pitchFamily="34" charset="0"/>
                        </a:rPr>
                        <a:t/>
                      </a:r>
                      <a:br>
                        <a:rPr kumimoji="0" lang="en-US" sz="1600" b="1" i="0" u="none" strike="noStrike" cap="none" normalizeH="0" baseline="0" smtClean="0">
                          <a:ln>
                            <a:noFill/>
                          </a:ln>
                          <a:solidFill>
                            <a:srgbClr val="FFFF33"/>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SABA + SAMA;</a:t>
                      </a:r>
                      <a:b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a:t>
                      </a:r>
                      <a:r>
                        <a:rPr kumimoji="0" lang="en-US" sz="1600" b="1" i="1"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or </a:t>
                      </a: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LAMA</a:t>
                      </a:r>
                      <a:endParaRPr kumimoji="0" lang="en-GB"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 + LAMA</a:t>
                      </a:r>
                      <a:r>
                        <a:rPr kumimoji="0" lang="en-GB"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FFFF33"/>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0000"/>
                          </a:solidFill>
                          <a:effectLst/>
                          <a:latin typeface="Calibri" pitchFamily="34" charset="0"/>
                          <a:ea typeface="ＭＳ Ｐゴシック" pitchFamily="34" charset="-128"/>
                          <a:cs typeface="Arial" pitchFamily="34" charset="0"/>
                        </a:rPr>
                        <a:t>(A)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(B)</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grpSp>
        <p:nvGrpSpPr>
          <p:cNvPr id="2" name="Group 16"/>
          <p:cNvGrpSpPr>
            <a:grpSpLocks/>
          </p:cNvGrpSpPr>
          <p:nvPr/>
        </p:nvGrpSpPr>
        <p:grpSpPr bwMode="auto">
          <a:xfrm>
            <a:off x="1570037" y="3048711"/>
            <a:ext cx="1085850" cy="2633663"/>
            <a:chOff x="950913" y="2184552"/>
            <a:chExt cx="1085850" cy="2633704"/>
          </a:xfrm>
        </p:grpSpPr>
        <p:sp>
          <p:nvSpPr>
            <p:cNvPr id="64545" name="TextBox 15"/>
            <p:cNvSpPr txBox="1">
              <a:spLocks noChangeArrowheads="1"/>
            </p:cNvSpPr>
            <p:nvPr/>
          </p:nvSpPr>
          <p:spPr bwMode="auto">
            <a:xfrm>
              <a:off x="950913" y="4479702"/>
              <a:ext cx="1058862" cy="338554"/>
            </a:xfrm>
            <a:prstGeom prst="rect">
              <a:avLst/>
            </a:prstGeom>
            <a:noFill/>
            <a:ln w="9525">
              <a:noFill/>
              <a:miter lim="800000"/>
              <a:headEnd/>
              <a:tailEnd/>
            </a:ln>
          </p:spPr>
          <p:txBody>
            <a:bodyPr>
              <a:spAutoFit/>
            </a:bodyPr>
            <a:lstStyle/>
            <a:p>
              <a:r>
                <a:rPr lang="en-GB" sz="1600">
                  <a:solidFill>
                    <a:schemeClr val="tx1"/>
                  </a:solidFill>
                  <a:latin typeface="+mj-lt"/>
                </a:rPr>
                <a:t>GOLD 1</a:t>
              </a:r>
            </a:p>
          </p:txBody>
        </p:sp>
        <p:sp>
          <p:nvSpPr>
            <p:cNvPr id="64546" name="TextBox 16"/>
            <p:cNvSpPr txBox="1">
              <a:spLocks noChangeArrowheads="1"/>
            </p:cNvSpPr>
            <p:nvPr/>
          </p:nvSpPr>
          <p:spPr bwMode="auto">
            <a:xfrm>
              <a:off x="969963" y="3572322"/>
              <a:ext cx="1058862" cy="338554"/>
            </a:xfrm>
            <a:prstGeom prst="rect">
              <a:avLst/>
            </a:prstGeom>
            <a:noFill/>
            <a:ln w="9525">
              <a:noFill/>
              <a:miter lim="800000"/>
              <a:headEnd/>
              <a:tailEnd/>
            </a:ln>
          </p:spPr>
          <p:txBody>
            <a:bodyPr>
              <a:spAutoFit/>
            </a:bodyPr>
            <a:lstStyle/>
            <a:p>
              <a:r>
                <a:rPr lang="en-GB" sz="1600">
                  <a:solidFill>
                    <a:schemeClr val="tx1"/>
                  </a:solidFill>
                  <a:latin typeface="+mj-lt"/>
                </a:rPr>
                <a:t>GOLD 2</a:t>
              </a:r>
            </a:p>
          </p:txBody>
        </p:sp>
        <p:sp>
          <p:nvSpPr>
            <p:cNvPr id="64547" name="TextBox 17"/>
            <p:cNvSpPr txBox="1">
              <a:spLocks noChangeArrowheads="1"/>
            </p:cNvSpPr>
            <p:nvPr/>
          </p:nvSpPr>
          <p:spPr bwMode="auto">
            <a:xfrm>
              <a:off x="977900" y="2827699"/>
              <a:ext cx="1058863" cy="338554"/>
            </a:xfrm>
            <a:prstGeom prst="rect">
              <a:avLst/>
            </a:prstGeom>
            <a:noFill/>
            <a:ln w="9525">
              <a:noFill/>
              <a:miter lim="800000"/>
              <a:headEnd/>
              <a:tailEnd/>
            </a:ln>
          </p:spPr>
          <p:txBody>
            <a:bodyPr>
              <a:spAutoFit/>
            </a:bodyPr>
            <a:lstStyle/>
            <a:p>
              <a:r>
                <a:rPr lang="en-GB" sz="1600">
                  <a:solidFill>
                    <a:schemeClr val="tx1"/>
                  </a:solidFill>
                  <a:latin typeface="+mj-lt"/>
                </a:rPr>
                <a:t>GOLD 3</a:t>
              </a:r>
            </a:p>
          </p:txBody>
        </p:sp>
        <p:sp>
          <p:nvSpPr>
            <p:cNvPr id="64548" name="TextBox 18"/>
            <p:cNvSpPr txBox="1">
              <a:spLocks noChangeArrowheads="1"/>
            </p:cNvSpPr>
            <p:nvPr/>
          </p:nvSpPr>
          <p:spPr bwMode="auto">
            <a:xfrm>
              <a:off x="974725" y="2184552"/>
              <a:ext cx="1058863" cy="338554"/>
            </a:xfrm>
            <a:prstGeom prst="rect">
              <a:avLst/>
            </a:prstGeom>
            <a:noFill/>
            <a:ln w="9525">
              <a:noFill/>
              <a:miter lim="800000"/>
              <a:headEnd/>
              <a:tailEnd/>
            </a:ln>
          </p:spPr>
          <p:txBody>
            <a:bodyPr>
              <a:spAutoFit/>
            </a:bodyPr>
            <a:lstStyle/>
            <a:p>
              <a:r>
                <a:rPr lang="en-GB" sz="1600">
                  <a:solidFill>
                    <a:schemeClr val="tx1"/>
                  </a:solidFill>
                  <a:latin typeface="+mj-lt"/>
                </a:rPr>
                <a:t>GOLD 4</a:t>
              </a:r>
            </a:p>
          </p:txBody>
        </p:sp>
      </p:grpSp>
      <p:grpSp>
        <p:nvGrpSpPr>
          <p:cNvPr id="3" name="Group 17"/>
          <p:cNvGrpSpPr>
            <a:grpSpLocks/>
          </p:cNvGrpSpPr>
          <p:nvPr/>
        </p:nvGrpSpPr>
        <p:grpSpPr bwMode="auto">
          <a:xfrm>
            <a:off x="3074987" y="6012577"/>
            <a:ext cx="3351212" cy="584775"/>
            <a:chOff x="2755900" y="5557944"/>
            <a:chExt cx="3352055" cy="584065"/>
          </a:xfrm>
        </p:grpSpPr>
        <p:sp>
          <p:nvSpPr>
            <p:cNvPr id="64543" name="TextBox 21"/>
            <p:cNvSpPr txBox="1">
              <a:spLocks noChangeArrowheads="1"/>
            </p:cNvSpPr>
            <p:nvPr/>
          </p:nvSpPr>
          <p:spPr bwMode="auto">
            <a:xfrm>
              <a:off x="5049092" y="5573819"/>
              <a:ext cx="1058863" cy="523220"/>
            </a:xfrm>
            <a:prstGeom prst="rect">
              <a:avLst/>
            </a:prstGeom>
            <a:noFill/>
            <a:ln w="9525">
              <a:noFill/>
              <a:miter lim="800000"/>
              <a:headEnd/>
              <a:tailEnd/>
            </a:ln>
          </p:spPr>
          <p:txBody>
            <a:bodyPr>
              <a:spAutoFit/>
            </a:bodyPr>
            <a:lstStyle/>
            <a:p>
              <a:pPr algn="ctr"/>
              <a:r>
                <a:rPr lang="en-GB" sz="1400" b="1" dirty="0" err="1">
                  <a:solidFill>
                    <a:schemeClr val="tx1"/>
                  </a:solidFill>
                  <a:latin typeface="+mj-lt"/>
                </a:rPr>
                <a:t>mMRC</a:t>
              </a:r>
              <a:r>
                <a:rPr lang="en-GB" sz="1400" b="1" dirty="0">
                  <a:solidFill>
                    <a:schemeClr val="tx1"/>
                  </a:solidFill>
                  <a:latin typeface="+mj-lt"/>
                </a:rPr>
                <a:t> 2+</a:t>
              </a:r>
            </a:p>
            <a:p>
              <a:pPr algn="ctr"/>
              <a:r>
                <a:rPr lang="en-GB" sz="1400" b="1" dirty="0">
                  <a:solidFill>
                    <a:schemeClr val="tx1"/>
                  </a:solidFill>
                  <a:latin typeface="+mj-lt"/>
                  <a:sym typeface="Symbol" pitchFamily="18" charset="2"/>
                </a:rPr>
                <a:t>CAT 10+</a:t>
              </a:r>
              <a:endParaRPr lang="en-GB" sz="1400" b="1" dirty="0">
                <a:solidFill>
                  <a:schemeClr val="tx1"/>
                </a:solidFill>
                <a:latin typeface="+mj-lt"/>
              </a:endParaRPr>
            </a:p>
          </p:txBody>
        </p:sp>
        <p:sp>
          <p:nvSpPr>
            <p:cNvPr id="64544" name="TextBox 22"/>
            <p:cNvSpPr txBox="1">
              <a:spLocks noChangeArrowheads="1"/>
            </p:cNvSpPr>
            <p:nvPr/>
          </p:nvSpPr>
          <p:spPr bwMode="auto">
            <a:xfrm>
              <a:off x="2755900" y="5557944"/>
              <a:ext cx="1323613" cy="584065"/>
            </a:xfrm>
            <a:prstGeom prst="rect">
              <a:avLst/>
            </a:prstGeom>
            <a:noFill/>
            <a:ln w="9525">
              <a:noFill/>
              <a:miter lim="800000"/>
              <a:headEnd/>
              <a:tailEnd/>
            </a:ln>
          </p:spPr>
          <p:txBody>
            <a:bodyPr wrap="square">
              <a:spAutoFit/>
            </a:bodyPr>
            <a:lstStyle/>
            <a:p>
              <a:pPr algn="ctr"/>
              <a:r>
                <a:rPr lang="en-GB" sz="1600" b="1" dirty="0" err="1">
                  <a:solidFill>
                    <a:schemeClr val="tx1"/>
                  </a:solidFill>
                  <a:latin typeface="+mj-lt"/>
                </a:rPr>
                <a:t>mMRC</a:t>
              </a:r>
              <a:r>
                <a:rPr lang="en-GB" sz="1600" b="1" dirty="0">
                  <a:solidFill>
                    <a:schemeClr val="tx1"/>
                  </a:solidFill>
                  <a:latin typeface="+mj-lt"/>
                </a:rPr>
                <a:t> 0</a:t>
              </a:r>
              <a:r>
                <a:rPr lang="en-GB" sz="1600" b="1" dirty="0">
                  <a:solidFill>
                    <a:schemeClr val="tx1"/>
                  </a:solidFill>
                  <a:latin typeface="+mj-lt"/>
                  <a:sym typeface="Symbol" pitchFamily="18" charset="2"/>
                </a:rPr>
                <a:t>1 CAT &lt;10</a:t>
              </a:r>
              <a:endParaRPr lang="en-GB" sz="1600" b="1" dirty="0">
                <a:solidFill>
                  <a:schemeClr val="tx1"/>
                </a:solidFill>
                <a:latin typeface="+mj-lt"/>
              </a:endParaRPr>
            </a:p>
          </p:txBody>
        </p:sp>
      </p:grpSp>
      <p:grpSp>
        <p:nvGrpSpPr>
          <p:cNvPr id="4" name="Group 15"/>
          <p:cNvGrpSpPr>
            <a:grpSpLocks/>
          </p:cNvGrpSpPr>
          <p:nvPr/>
        </p:nvGrpSpPr>
        <p:grpSpPr bwMode="auto">
          <a:xfrm>
            <a:off x="7015162" y="3234449"/>
            <a:ext cx="2165350" cy="2176462"/>
            <a:chOff x="6900863" y="2329490"/>
            <a:chExt cx="2165350" cy="2175144"/>
          </a:xfrm>
        </p:grpSpPr>
        <p:sp>
          <p:nvSpPr>
            <p:cNvPr id="64540" name="TextBox 19"/>
            <p:cNvSpPr txBox="1">
              <a:spLocks noChangeArrowheads="1"/>
            </p:cNvSpPr>
            <p:nvPr/>
          </p:nvSpPr>
          <p:spPr bwMode="auto">
            <a:xfrm>
              <a:off x="6900863" y="3176323"/>
              <a:ext cx="2165350" cy="707457"/>
            </a:xfrm>
            <a:prstGeom prst="rect">
              <a:avLst/>
            </a:prstGeom>
            <a:noFill/>
            <a:ln w="9525">
              <a:noFill/>
              <a:miter lim="800000"/>
              <a:headEnd/>
              <a:tailEnd/>
            </a:ln>
          </p:spPr>
          <p:txBody>
            <a:bodyPr>
              <a:spAutoFit/>
            </a:bodyPr>
            <a:lstStyle/>
            <a:p>
              <a:r>
                <a:rPr lang="en-GB" sz="2000" b="1" dirty="0">
                  <a:solidFill>
                    <a:schemeClr val="tx1"/>
                  </a:solidFill>
                  <a:latin typeface="+mj-lt"/>
                </a:rPr>
                <a:t>Exacerbations per year</a:t>
              </a:r>
            </a:p>
          </p:txBody>
        </p:sp>
        <p:sp>
          <p:nvSpPr>
            <p:cNvPr id="64541" name="TextBox 23"/>
            <p:cNvSpPr txBox="1">
              <a:spLocks noChangeArrowheads="1"/>
            </p:cNvSpPr>
            <p:nvPr/>
          </p:nvSpPr>
          <p:spPr bwMode="auto">
            <a:xfrm>
              <a:off x="6932613" y="2329490"/>
              <a:ext cx="1058862" cy="338414"/>
            </a:xfrm>
            <a:prstGeom prst="rect">
              <a:avLst/>
            </a:prstGeom>
            <a:noFill/>
            <a:ln w="9525">
              <a:noFill/>
              <a:miter lim="800000"/>
              <a:headEnd/>
              <a:tailEnd/>
            </a:ln>
          </p:spPr>
          <p:txBody>
            <a:bodyPr>
              <a:spAutoFit/>
            </a:bodyPr>
            <a:lstStyle/>
            <a:p>
              <a:r>
                <a:rPr lang="en-GB" sz="1600">
                  <a:solidFill>
                    <a:schemeClr val="tx1"/>
                  </a:solidFill>
                  <a:latin typeface="+mj-lt"/>
                </a:rPr>
                <a:t>≥2</a:t>
              </a:r>
            </a:p>
          </p:txBody>
        </p:sp>
        <p:sp>
          <p:nvSpPr>
            <p:cNvPr id="64542" name="TextBox 24"/>
            <p:cNvSpPr txBox="1">
              <a:spLocks noChangeArrowheads="1"/>
            </p:cNvSpPr>
            <p:nvPr/>
          </p:nvSpPr>
          <p:spPr bwMode="auto">
            <a:xfrm>
              <a:off x="6918456" y="3919859"/>
              <a:ext cx="1058863" cy="584775"/>
            </a:xfrm>
            <a:prstGeom prst="rect">
              <a:avLst/>
            </a:prstGeom>
            <a:noFill/>
            <a:ln w="9525">
              <a:noFill/>
              <a:miter lim="800000"/>
              <a:headEnd/>
              <a:tailEnd/>
            </a:ln>
          </p:spPr>
          <p:txBody>
            <a:bodyPr>
              <a:spAutoFit/>
            </a:bodyPr>
            <a:lstStyle/>
            <a:p>
              <a:endParaRPr lang="en-GB" sz="1600" b="1">
                <a:solidFill>
                  <a:schemeClr val="tx1"/>
                </a:solidFill>
                <a:latin typeface="+mj-lt"/>
              </a:endParaRPr>
            </a:p>
            <a:p>
              <a:r>
                <a:rPr lang="en-GB" sz="1600">
                  <a:solidFill>
                    <a:schemeClr val="tx1"/>
                  </a:solidFill>
                  <a:latin typeface="+mj-lt"/>
                </a:rPr>
                <a:t>&lt;2</a:t>
              </a:r>
            </a:p>
          </p:txBody>
        </p:sp>
      </p:grpSp>
      <p:sp>
        <p:nvSpPr>
          <p:cNvPr id="31772" name="TextBox 19"/>
          <p:cNvSpPr txBox="1">
            <a:spLocks noChangeArrowheads="1"/>
          </p:cNvSpPr>
          <p:nvPr/>
        </p:nvSpPr>
        <p:spPr bwMode="auto">
          <a:xfrm>
            <a:off x="1115616" y="1427292"/>
            <a:ext cx="7632848" cy="1200329"/>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Wingdings" pitchFamily="2" charset="2"/>
              <a:buNone/>
              <a:defRPr/>
            </a:pPr>
            <a:r>
              <a:rPr lang="en-GB" b="1" dirty="0" smtClean="0">
                <a:ea typeface="+mn-ea"/>
              </a:rPr>
              <a:t>Groups </a:t>
            </a:r>
            <a:r>
              <a:rPr lang="en-GB" b="1" dirty="0">
                <a:ea typeface="+mn-ea"/>
              </a:rPr>
              <a:t>A, B, C or D </a:t>
            </a:r>
            <a:r>
              <a:rPr lang="en-GB" b="1" dirty="0" smtClean="0">
                <a:ea typeface="+mn-ea"/>
              </a:rPr>
              <a:t>severity </a:t>
            </a:r>
            <a:r>
              <a:rPr lang="en-GB" b="1" dirty="0">
                <a:ea typeface="+mn-ea"/>
              </a:rPr>
              <a:t>assessment based </a:t>
            </a:r>
            <a:r>
              <a:rPr lang="en-GB" b="1" dirty="0" smtClean="0">
                <a:ea typeface="+mn-ea"/>
              </a:rPr>
              <a:t>on:</a:t>
            </a:r>
          </a:p>
          <a:p>
            <a:pPr marL="285750" indent="-285750">
              <a:buFont typeface="Arial" pitchFamily="34" charset="0"/>
              <a:buChar char="•"/>
              <a:defRPr/>
            </a:pPr>
            <a:r>
              <a:rPr lang="en-GB" sz="1600" dirty="0" smtClean="0">
                <a:ea typeface="+mn-ea"/>
              </a:rPr>
              <a:t>FEV</a:t>
            </a:r>
            <a:r>
              <a:rPr lang="en-GB" sz="1600" baseline="-25000" dirty="0" smtClean="0">
                <a:ea typeface="+mn-ea"/>
              </a:rPr>
              <a:t>1</a:t>
            </a:r>
            <a:r>
              <a:rPr lang="en-GB" sz="1600" dirty="0">
                <a:ea typeface="+mn-ea"/>
              </a:rPr>
              <a:t>: GOLD 1, 2, 3 and 4</a:t>
            </a:r>
          </a:p>
          <a:p>
            <a:pPr marL="285750" indent="-285750">
              <a:buFont typeface="Arial" pitchFamily="34" charset="0"/>
              <a:buChar char="•"/>
              <a:defRPr/>
            </a:pPr>
            <a:r>
              <a:rPr lang="en-GB" sz="1600" dirty="0">
                <a:ea typeface="+mn-ea"/>
              </a:rPr>
              <a:t>Symptoms (</a:t>
            </a:r>
            <a:r>
              <a:rPr lang="en-GB" sz="1600" dirty="0" err="1">
                <a:ea typeface="+mn-ea"/>
              </a:rPr>
              <a:t>mMRC</a:t>
            </a:r>
            <a:r>
              <a:rPr lang="en-GB" sz="1600" dirty="0">
                <a:ea typeface="+mn-ea"/>
              </a:rPr>
              <a:t> or CAT questionnaires) score </a:t>
            </a:r>
          </a:p>
          <a:p>
            <a:pPr marL="285750" indent="-285750">
              <a:buFont typeface="Arial" pitchFamily="34" charset="0"/>
              <a:buChar char="•"/>
              <a:defRPr/>
            </a:pPr>
            <a:r>
              <a:rPr lang="en-GB" sz="1600" dirty="0">
                <a:ea typeface="+mn-ea"/>
              </a:rPr>
              <a:t>Exacerbations/year </a:t>
            </a:r>
            <a:endParaRPr lang="en-GB" dirty="0">
              <a:solidFill>
                <a:srgbClr val="FF0000"/>
              </a:solidFill>
              <a:ea typeface="+mn-ea"/>
            </a:endParaRPr>
          </a:p>
        </p:txBody>
      </p:sp>
      <p:sp>
        <p:nvSpPr>
          <p:cNvPr id="64539" name="TextBox 1"/>
          <p:cNvSpPr txBox="1">
            <a:spLocks noChangeArrowheads="1"/>
          </p:cNvSpPr>
          <p:nvPr/>
        </p:nvSpPr>
        <p:spPr bwMode="auto">
          <a:xfrm>
            <a:off x="8085138" y="6495147"/>
            <a:ext cx="865187" cy="246221"/>
          </a:xfrm>
          <a:prstGeom prst="rect">
            <a:avLst/>
          </a:prstGeom>
          <a:noFill/>
          <a:ln w="9525">
            <a:noFill/>
            <a:miter lim="800000"/>
            <a:headEnd/>
            <a:tailEnd/>
          </a:ln>
        </p:spPr>
        <p:txBody>
          <a:bodyPr wrap="square">
            <a:spAutoFit/>
          </a:bodyPr>
          <a:lstStyle/>
          <a:p>
            <a:r>
              <a:rPr lang="en-GB" sz="1000" dirty="0">
                <a:solidFill>
                  <a:schemeClr val="tx1"/>
                </a:solidFill>
                <a:latin typeface="+mj-lt"/>
              </a:rPr>
              <a:t>GOLD 2011</a:t>
            </a:r>
            <a:endParaRPr lang="en-US" sz="1000" dirty="0">
              <a:latin typeface="+mj-lt"/>
            </a:endParaRPr>
          </a:p>
        </p:txBody>
      </p:sp>
      <p:pic>
        <p:nvPicPr>
          <p:cNvPr id="20" name="Picture 7" descr="GOLD2-vk"/>
          <p:cNvPicPr>
            <a:picLocks noChangeAspect="1" noChangeArrowheads="1"/>
          </p:cNvPicPr>
          <p:nvPr/>
        </p:nvPicPr>
        <p:blipFill>
          <a:blip r:embed="rId3" cstate="print"/>
          <a:srcRect/>
          <a:stretch>
            <a:fillRect/>
          </a:stretch>
        </p:blipFill>
        <p:spPr bwMode="auto">
          <a:xfrm>
            <a:off x="152400" y="228600"/>
            <a:ext cx="1107232" cy="1062038"/>
          </a:xfrm>
          <a:prstGeom prst="rect">
            <a:avLst/>
          </a:prstGeom>
          <a:noFill/>
          <a:ln w="9525">
            <a:noFill/>
            <a:miter lim="800000"/>
            <a:headEnd/>
            <a:tailEnd/>
          </a:ln>
        </p:spPr>
      </p:pic>
      <p:sp>
        <p:nvSpPr>
          <p:cNvPr id="21" name="Titel 1"/>
          <p:cNvSpPr>
            <a:spLocks noGrp="1"/>
          </p:cNvSpPr>
          <p:nvPr>
            <p:ph type="title"/>
          </p:nvPr>
        </p:nvSpPr>
        <p:spPr>
          <a:xfrm>
            <a:off x="1687760" y="188640"/>
            <a:ext cx="7204720" cy="972344"/>
          </a:xfrm>
        </p:spPr>
        <p:txBody>
          <a:bodyPr>
            <a:noAutofit/>
          </a:bodyPr>
          <a:lstStyle/>
          <a:p>
            <a:r>
              <a:rPr lang="da-DK" sz="3600" b="0" dirty="0" smtClean="0">
                <a:solidFill>
                  <a:schemeClr val="tx1">
                    <a:lumMod val="75000"/>
                  </a:schemeClr>
                </a:solidFill>
                <a:latin typeface="Tahoma"/>
                <a:cs typeface="Tahoma"/>
              </a:rPr>
              <a:t>Manage Stable COPD:  </a:t>
            </a:r>
            <a:br>
              <a:rPr lang="da-DK" sz="3600" b="0" dirty="0" smtClean="0">
                <a:solidFill>
                  <a:schemeClr val="tx1">
                    <a:lumMod val="75000"/>
                  </a:schemeClr>
                </a:solidFill>
                <a:latin typeface="Tahoma"/>
                <a:cs typeface="Tahoma"/>
              </a:rPr>
            </a:br>
            <a:r>
              <a:rPr lang="da-DK" sz="3600" b="0" dirty="0" smtClean="0">
                <a:solidFill>
                  <a:schemeClr val="tx1">
                    <a:lumMod val="75000"/>
                  </a:schemeClr>
                </a:solidFill>
                <a:latin typeface="Tahoma"/>
                <a:cs typeface="Tahoma"/>
              </a:rPr>
              <a:t>Pharmacologic Therapy</a:t>
            </a:r>
            <a:endParaRPr lang="da-DK" sz="2400" i="1" dirty="0">
              <a:solidFill>
                <a:schemeClr val="tx1">
                  <a:lumMod val="75000"/>
                </a:schemeClr>
              </a:solidFill>
              <a:latin typeface="Tahoma"/>
              <a:cs typeface="Tahoma"/>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642878" y="2729440"/>
            <a:ext cx="8501122" cy="2571768"/>
          </a:xfrm>
        </p:spPr>
        <p:txBody>
          <a:bodyPr/>
          <a:lstStyle/>
          <a:p>
            <a:r>
              <a:rPr lang="en-GB" sz="2400" dirty="0" smtClean="0"/>
              <a:t/>
            </a:r>
            <a:br>
              <a:rPr lang="en-GB" sz="2400" dirty="0" smtClean="0"/>
            </a:br>
            <a:r>
              <a:rPr lang="en-GB" sz="3200" dirty="0" smtClean="0"/>
              <a:t/>
            </a:r>
            <a:br>
              <a:rPr lang="en-GB" sz="3200" dirty="0" smtClean="0"/>
            </a:br>
            <a:r>
              <a:rPr lang="en-GB" sz="3200" dirty="0" smtClean="0"/>
              <a:t/>
            </a:r>
            <a:br>
              <a:rPr lang="en-GB" sz="3200" dirty="0" smtClean="0"/>
            </a:br>
            <a:r>
              <a:rPr lang="en-GB" sz="3200" dirty="0" smtClean="0"/>
              <a:t> Management of COPD exacerbations</a:t>
            </a:r>
            <a:br>
              <a:rPr lang="en-GB" sz="3200" dirty="0" smtClean="0"/>
            </a:br>
            <a:endParaRPr lang="en-US" sz="3200" dirty="0"/>
          </a:p>
        </p:txBody>
      </p:sp>
      <p:sp>
        <p:nvSpPr>
          <p:cNvPr id="4" name="CasetăText 3"/>
          <p:cNvSpPr txBox="1"/>
          <p:nvPr/>
        </p:nvSpPr>
        <p:spPr>
          <a:xfrm>
            <a:off x="1214414" y="3929066"/>
            <a:ext cx="184731" cy="461665"/>
          </a:xfrm>
          <a:prstGeom prst="rect">
            <a:avLst/>
          </a:prstGeom>
          <a:noFill/>
        </p:spPr>
        <p:txBody>
          <a:bodyPr wrap="none" rtlCol="0">
            <a:spAutoFit/>
          </a:bodyPr>
          <a:lstStyle/>
          <a:p>
            <a:endParaRPr lang="en-US" dirty="0"/>
          </a:p>
        </p:txBody>
      </p:sp>
      <p:sp>
        <p:nvSpPr>
          <p:cNvPr id="5" name="Rectangle 3"/>
          <p:cNvSpPr>
            <a:spLocks noGrp="1" noChangeArrowheads="1"/>
          </p:cNvSpPr>
          <p:nvPr>
            <p:ph type="subTitle" idx="1"/>
          </p:nvPr>
        </p:nvSpPr>
        <p:spPr>
          <a:xfrm>
            <a:off x="1115616" y="5229200"/>
            <a:ext cx="6400800" cy="609600"/>
          </a:xfrm>
        </p:spPr>
        <p:txBody>
          <a:bodyPr/>
          <a:lstStyle/>
          <a:p>
            <a:pPr eaLnBrk="1" hangingPunct="1"/>
            <a:r>
              <a:rPr lang="es-ES" dirty="0" smtClean="0"/>
              <a:t>Miguel Roman </a:t>
            </a:r>
            <a:r>
              <a:rPr lang="es-ES" dirty="0" err="1" smtClean="0"/>
              <a:t>Rodriguez</a:t>
            </a:r>
            <a:endParaRPr lang="en-US" dirty="0" smtClean="0"/>
          </a:p>
        </p:txBody>
      </p:sp>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23528" y="1628800"/>
            <a:ext cx="8324850" cy="4940300"/>
          </a:xfrm>
        </p:spPr>
        <p:txBody>
          <a:bodyPr>
            <a:normAutofit/>
          </a:bodyPr>
          <a:lstStyle/>
          <a:p>
            <a:pPr>
              <a:buClr>
                <a:srgbClr val="00FF00"/>
              </a:buClr>
              <a:buSzPct val="100000"/>
              <a:buFont typeface="Wingdings" charset="2"/>
              <a:buChar char="§"/>
            </a:pPr>
            <a:r>
              <a:rPr lang="en-US" dirty="0">
                <a:solidFill>
                  <a:schemeClr val="accent4"/>
                </a:solidFill>
              </a:rPr>
              <a:t>Relieve symptoms</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exercise </a:t>
            </a:r>
            <a:r>
              <a:rPr lang="en-US" dirty="0" smtClean="0">
                <a:solidFill>
                  <a:schemeClr val="accent4"/>
                </a:solidFill>
              </a:rPr>
              <a:t>tolerance</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health status</a:t>
            </a:r>
            <a:endParaRPr lang="da-DK" dirty="0">
              <a:solidFill>
                <a:schemeClr val="accent4"/>
              </a:solidFill>
            </a:endParaRPr>
          </a:p>
          <a:p>
            <a:pPr>
              <a:buSzPct val="100000"/>
              <a:buBlip>
                <a:blip r:embed="rId3"/>
              </a:buBlip>
            </a:pPr>
            <a:endParaRPr lang="da-DK" sz="1400" dirty="0">
              <a:solidFill>
                <a:schemeClr val="accent4"/>
              </a:solidFill>
            </a:endParaRPr>
          </a:p>
          <a:p>
            <a:pPr>
              <a:buClr>
                <a:srgbClr val="00FF00"/>
              </a:buClr>
              <a:buSzPct val="100000"/>
              <a:buFont typeface="Wingdings" charset="2"/>
              <a:buChar char="§"/>
            </a:pPr>
            <a:r>
              <a:rPr lang="en-US" dirty="0" smtClean="0">
                <a:solidFill>
                  <a:schemeClr val="accent4"/>
                </a:solidFill>
              </a:rPr>
              <a:t>Prevent </a:t>
            </a:r>
            <a:r>
              <a:rPr lang="en-US" dirty="0">
                <a:solidFill>
                  <a:schemeClr val="accent4"/>
                </a:solidFill>
              </a:rPr>
              <a:t>disease progression</a:t>
            </a:r>
            <a:endParaRPr lang="da-DK" dirty="0">
              <a:solidFill>
                <a:schemeClr val="accent4"/>
              </a:solidFill>
            </a:endParaRPr>
          </a:p>
          <a:p>
            <a:pPr>
              <a:buClr>
                <a:srgbClr val="00FF00"/>
              </a:buClr>
              <a:buSzPct val="100000"/>
              <a:buFont typeface="Wingdings" charset="2"/>
              <a:buChar char="§"/>
            </a:pPr>
            <a:r>
              <a:rPr lang="en-US" b="1" dirty="0" smtClean="0">
                <a:solidFill>
                  <a:schemeClr val="tx2">
                    <a:lumMod val="75000"/>
                  </a:schemeClr>
                </a:solidFill>
              </a:rPr>
              <a:t>Prevent </a:t>
            </a:r>
            <a:r>
              <a:rPr lang="en-US" b="1" dirty="0">
                <a:solidFill>
                  <a:schemeClr val="tx2">
                    <a:lumMod val="75000"/>
                  </a:schemeClr>
                </a:solidFill>
              </a:rPr>
              <a:t>and treat </a:t>
            </a:r>
            <a:r>
              <a:rPr lang="en-US" b="1" dirty="0" smtClean="0">
                <a:solidFill>
                  <a:schemeClr val="tx2">
                    <a:lumMod val="75000"/>
                  </a:schemeClr>
                </a:solidFill>
              </a:rPr>
              <a:t>exacerbations</a:t>
            </a:r>
            <a:endParaRPr lang="da-DK" b="1" dirty="0">
              <a:solidFill>
                <a:schemeClr val="tx2">
                  <a:lumMod val="75000"/>
                </a:schemeClr>
              </a:solidFill>
            </a:endParaRPr>
          </a:p>
          <a:p>
            <a:pPr>
              <a:buClr>
                <a:srgbClr val="00FF00"/>
              </a:buClr>
              <a:buSzPct val="100000"/>
              <a:buFont typeface="Wingdings" charset="2"/>
              <a:buChar char="§"/>
            </a:pPr>
            <a:r>
              <a:rPr lang="en-US" dirty="0" smtClean="0">
                <a:solidFill>
                  <a:schemeClr val="accent4"/>
                </a:solidFill>
              </a:rPr>
              <a:t>Reduce </a:t>
            </a:r>
            <a:r>
              <a:rPr lang="en-US" dirty="0">
                <a:solidFill>
                  <a:schemeClr val="accent4"/>
                </a:solidFill>
              </a:rPr>
              <a:t>mortality</a:t>
            </a:r>
            <a:endParaRPr lang="da-DK" dirty="0">
              <a:solidFill>
                <a:schemeClr val="accent4"/>
              </a:solidFill>
            </a:endParaRPr>
          </a:p>
          <a:p>
            <a:endParaRPr lang="da-DK" dirty="0">
              <a:solidFill>
                <a:schemeClr val="accent4"/>
              </a:solidFill>
            </a:endParaRPr>
          </a:p>
        </p:txBody>
      </p:sp>
      <p:grpSp>
        <p:nvGrpSpPr>
          <p:cNvPr id="2" name="Group 10"/>
          <p:cNvGrpSpPr/>
          <p:nvPr/>
        </p:nvGrpSpPr>
        <p:grpSpPr>
          <a:xfrm>
            <a:off x="6931990" y="1827068"/>
            <a:ext cx="2050783" cy="3474140"/>
            <a:chOff x="6931990" y="1814379"/>
            <a:chExt cx="2050783" cy="3474140"/>
          </a:xfrm>
        </p:grpSpPr>
        <p:sp>
          <p:nvSpPr>
            <p:cNvPr id="4" name="Højre klammeparentes 3"/>
            <p:cNvSpPr/>
            <p:nvPr/>
          </p:nvSpPr>
          <p:spPr>
            <a:xfrm>
              <a:off x="6931990" y="1814379"/>
              <a:ext cx="307010" cy="1437545"/>
            </a:xfrm>
            <a:prstGeom prst="rightBrace">
              <a:avLst/>
            </a:prstGeom>
            <a:noFill/>
            <a:ln w="3810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 name="Højre klammeparentes 4"/>
            <p:cNvSpPr/>
            <p:nvPr/>
          </p:nvSpPr>
          <p:spPr>
            <a:xfrm>
              <a:off x="6931990" y="3850974"/>
              <a:ext cx="307010" cy="1437545"/>
            </a:xfrm>
            <a:prstGeom prst="rightBrace">
              <a:avLst/>
            </a:prstGeom>
            <a:noFill/>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 name="Tekstfelt 5"/>
            <p:cNvSpPr txBox="1"/>
            <p:nvPr/>
          </p:nvSpPr>
          <p:spPr>
            <a:xfrm>
              <a:off x="7323344" y="2065593"/>
              <a:ext cx="1659429"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smtClean="0">
                  <a:solidFill>
                    <a:srgbClr val="FF0000"/>
                  </a:solidFill>
                </a:rPr>
                <a:t>symptoms</a:t>
              </a:r>
              <a:endParaRPr lang="da-DK" sz="2800" dirty="0">
                <a:solidFill>
                  <a:srgbClr val="FF0000"/>
                </a:solidFill>
              </a:endParaRPr>
            </a:p>
          </p:txBody>
        </p:sp>
        <p:sp>
          <p:nvSpPr>
            <p:cNvPr id="7" name="Tekstfelt 6"/>
            <p:cNvSpPr txBox="1"/>
            <p:nvPr/>
          </p:nvSpPr>
          <p:spPr>
            <a:xfrm>
              <a:off x="7340691" y="4088231"/>
              <a:ext cx="1258678"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err="1" smtClean="0">
                  <a:solidFill>
                    <a:srgbClr val="FF0000"/>
                  </a:solidFill>
                </a:rPr>
                <a:t>risk</a:t>
              </a:r>
              <a:endParaRPr lang="da-DK" sz="2800" dirty="0">
                <a:solidFill>
                  <a:srgbClr val="FF0000"/>
                </a:solidFill>
              </a:endParaRPr>
            </a:p>
          </p:txBody>
        </p:sp>
      </p:grpSp>
      <p:sp>
        <p:nvSpPr>
          <p:cNvPr id="11" name="Rectangle 5"/>
          <p:cNvSpPr/>
          <p:nvPr/>
        </p:nvSpPr>
        <p:spPr>
          <a:xfrm>
            <a:off x="1475656" y="-27384"/>
            <a:ext cx="7056784" cy="1200329"/>
          </a:xfrm>
          <a:prstGeom prst="rect">
            <a:avLst/>
          </a:prstGeom>
        </p:spPr>
        <p:txBody>
          <a:bodyPr wrap="square">
            <a:spAutoFit/>
          </a:bodyPr>
          <a:lstStyle/>
          <a:p>
            <a:r>
              <a:rPr lang="en-US" sz="3600" dirty="0" smtClean="0">
                <a:solidFill>
                  <a:schemeClr val="accent4"/>
                </a:solidFill>
                <a:latin typeface="Tahoma" charset="0"/>
              </a:rPr>
              <a:t/>
            </a:r>
            <a:br>
              <a:rPr lang="en-US" sz="3600" dirty="0" smtClean="0">
                <a:solidFill>
                  <a:schemeClr val="accent4"/>
                </a:solidFill>
                <a:latin typeface="Tahoma" charset="0"/>
              </a:rPr>
            </a:br>
            <a:r>
              <a:rPr lang="en-US" sz="3600" dirty="0" smtClean="0">
                <a:solidFill>
                  <a:schemeClr val="accent4"/>
                </a:solidFill>
                <a:latin typeface="Tahoma" pitchFamily="34" charset="0"/>
                <a:ea typeface="ＭＳ Ｐゴシック" pitchFamily="34" charset="-128"/>
              </a:rPr>
              <a:t>Goals of therapy for stable COPD</a:t>
            </a:r>
            <a:endParaRPr lang="en-US" sz="3600" dirty="0">
              <a:solidFill>
                <a:schemeClr val="accent4"/>
              </a:solidFill>
            </a:endParaRPr>
          </a:p>
        </p:txBody>
      </p:sp>
      <p:pic>
        <p:nvPicPr>
          <p:cNvPr id="13" name="Picture 7" descr="GOLD2-vk"/>
          <p:cNvPicPr>
            <a:picLocks noChangeAspect="1" noChangeArrowheads="1"/>
          </p:cNvPicPr>
          <p:nvPr/>
        </p:nvPicPr>
        <p:blipFill>
          <a:blip r:embed="rId4"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3880129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COPD – and why?</a:t>
            </a:r>
            <a:endParaRPr lang="en-GB" sz="4400" b="0" kern="1200" dirty="0" smtClean="0">
              <a:solidFill>
                <a:schemeClr val="accent5">
                  <a:lumMod val="25000"/>
                </a:schemeClr>
              </a:solidFill>
              <a:latin typeface="Tahoma" pitchFamily="34" charset="0"/>
              <a:cs typeface="+mn-cs"/>
            </a:endParaRPr>
          </a:p>
        </p:txBody>
      </p:sp>
      <p:pic>
        <p:nvPicPr>
          <p:cNvPr id="45061" name="Picture 6" descr="logoipcrg corner"/>
          <p:cNvPicPr>
            <a:picLocks noChangeAspect="1" noChangeArrowheads="1"/>
          </p:cNvPicPr>
          <p:nvPr/>
        </p:nvPicPr>
        <p:blipFill>
          <a:blip r:embed="rId3" cstate="print"/>
          <a:srcRect r="22231" b="14873"/>
          <a:stretch>
            <a:fillRect/>
          </a:stretch>
        </p:blipFill>
        <p:spPr bwMode="auto">
          <a:xfrm>
            <a:off x="8172450" y="215900"/>
            <a:ext cx="823913" cy="69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48680"/>
            <a:ext cx="7185025" cy="762000"/>
          </a:xfrm>
        </p:spPr>
        <p:txBody>
          <a:bodyPr/>
          <a:lstStyle/>
          <a:p>
            <a:r>
              <a:rPr lang="en-GB" sz="4000" dirty="0" smtClean="0"/>
              <a:t>What is an acute COPD exacerbation?</a:t>
            </a:r>
            <a:endParaRPr lang="en-GB" sz="4000" dirty="0"/>
          </a:p>
        </p:txBody>
      </p:sp>
      <p:sp>
        <p:nvSpPr>
          <p:cNvPr id="4" name="Rectángulo redondeado 4"/>
          <p:cNvSpPr>
            <a:spLocks noGrp="1"/>
          </p:cNvSpPr>
          <p:nvPr>
            <p:ph idx="1"/>
          </p:nvPr>
        </p:nvSpPr>
        <p:spPr>
          <a:xfrm>
            <a:off x="899592" y="2276872"/>
            <a:ext cx="7772400" cy="35052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noAutofit/>
          </a:bodyPr>
          <a:lstStyle/>
          <a:p>
            <a:pPr marL="0" lvl="1" algn="ctr" defTabSz="1066800">
              <a:lnSpc>
                <a:spcPct val="150000"/>
              </a:lnSpc>
              <a:spcAft>
                <a:spcPts val="0"/>
              </a:spcAft>
              <a:defRPr/>
            </a:pPr>
            <a:r>
              <a:rPr lang="en-GB" sz="2400" dirty="0" smtClean="0">
                <a:solidFill>
                  <a:schemeClr val="bg1"/>
                </a:solidFill>
              </a:rPr>
              <a:t>“A sustained worsening of the patient's condition, </a:t>
            </a:r>
            <a:br>
              <a:rPr lang="en-GB" sz="2400" dirty="0" smtClean="0">
                <a:solidFill>
                  <a:schemeClr val="bg1"/>
                </a:solidFill>
              </a:rPr>
            </a:br>
            <a:r>
              <a:rPr lang="en-GB" sz="2400" dirty="0" smtClean="0">
                <a:solidFill>
                  <a:schemeClr val="bg1"/>
                </a:solidFill>
              </a:rPr>
              <a:t>from the stable state and beyond normal day-to-day variations, that is acute in onset and necessitates a change in regular medication in a patient with underlying COPD”</a:t>
            </a:r>
            <a:endParaRPr lang="en-GB" sz="2400" baseline="30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redondeado 43"/>
          <p:cNvSpPr/>
          <p:nvPr/>
        </p:nvSpPr>
        <p:spPr>
          <a:xfrm>
            <a:off x="6553200" y="4343400"/>
            <a:ext cx="2209800" cy="16764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spcAft>
                <a:spcPts val="0"/>
              </a:spcAft>
              <a:defRPr/>
            </a:pPr>
            <a:r>
              <a:rPr lang="en-GB" sz="1400" dirty="0" smtClean="0">
                <a:solidFill>
                  <a:srgbClr val="FFFFFF"/>
                </a:solidFill>
              </a:rPr>
              <a:t>Allergies</a:t>
            </a:r>
            <a:br>
              <a:rPr lang="en-GB" sz="1400" dirty="0" smtClean="0">
                <a:solidFill>
                  <a:srgbClr val="FFFFFF"/>
                </a:solidFill>
              </a:rPr>
            </a:br>
            <a:r>
              <a:rPr lang="en-GB" sz="1400" dirty="0" smtClean="0">
                <a:solidFill>
                  <a:srgbClr val="FFFFFF"/>
                </a:solidFill>
              </a:rPr>
              <a:t>Weather extremes</a:t>
            </a:r>
            <a:br>
              <a:rPr lang="en-GB" sz="1400" dirty="0" smtClean="0">
                <a:solidFill>
                  <a:srgbClr val="FFFFFF"/>
                </a:solidFill>
              </a:rPr>
            </a:br>
            <a:r>
              <a:rPr lang="en-GB" sz="1400" dirty="0" smtClean="0">
                <a:solidFill>
                  <a:srgbClr val="FFFFFF"/>
                </a:solidFill>
              </a:rPr>
              <a:t>Smoking</a:t>
            </a:r>
            <a:br>
              <a:rPr lang="en-GB" sz="1400" dirty="0" smtClean="0">
                <a:solidFill>
                  <a:srgbClr val="FFFFFF"/>
                </a:solidFill>
              </a:rPr>
            </a:br>
            <a:r>
              <a:rPr lang="en-GB" sz="1400" dirty="0" smtClean="0">
                <a:solidFill>
                  <a:srgbClr val="FFFFFF"/>
                </a:solidFill>
              </a:rPr>
              <a:t>Pollution</a:t>
            </a:r>
            <a:br>
              <a:rPr lang="en-GB" sz="1400" dirty="0" smtClean="0">
                <a:solidFill>
                  <a:srgbClr val="FFFFFF"/>
                </a:solidFill>
              </a:rPr>
            </a:br>
            <a:r>
              <a:rPr lang="en-GB" sz="1400" dirty="0" smtClean="0">
                <a:solidFill>
                  <a:srgbClr val="FFFFFF"/>
                </a:solidFill>
              </a:rPr>
              <a:t>Stress</a:t>
            </a:r>
            <a:br>
              <a:rPr lang="en-GB" sz="1400" dirty="0" smtClean="0">
                <a:solidFill>
                  <a:srgbClr val="FFFFFF"/>
                </a:solidFill>
              </a:rPr>
            </a:br>
            <a:r>
              <a:rPr lang="en-GB" sz="1400" dirty="0" smtClean="0">
                <a:solidFill>
                  <a:srgbClr val="FFFFFF"/>
                </a:solidFill>
              </a:rPr>
              <a:t>Undertreatment or nonadherence</a:t>
            </a:r>
          </a:p>
        </p:txBody>
      </p:sp>
      <p:sp>
        <p:nvSpPr>
          <p:cNvPr id="39" name="Rectángulo redondeado 38"/>
          <p:cNvSpPr/>
          <p:nvPr/>
        </p:nvSpPr>
        <p:spPr>
          <a:xfrm>
            <a:off x="2095500" y="5204936"/>
            <a:ext cx="1905000" cy="738664"/>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a:r>
              <a:rPr lang="en-GB" sz="1400" dirty="0" smtClean="0">
                <a:solidFill>
                  <a:srgbClr val="FFFFFF"/>
                </a:solidFill>
              </a:rPr>
              <a:t>≈ 5% − 10%</a:t>
            </a:r>
          </a:p>
          <a:p>
            <a:pPr algn="ctr"/>
            <a:r>
              <a:rPr lang="en-GB" sz="1400" dirty="0" smtClean="0">
                <a:solidFill>
                  <a:srgbClr val="FFFFFF"/>
                </a:solidFill>
              </a:rPr>
              <a:t>Bacterial-viral </a:t>
            </a:r>
          </a:p>
          <a:p>
            <a:pPr algn="ctr"/>
            <a:r>
              <a:rPr lang="en-GB" sz="1400" dirty="0" smtClean="0">
                <a:solidFill>
                  <a:srgbClr val="FFFFFF"/>
                </a:solidFill>
              </a:rPr>
              <a:t>co-infection (25%)</a:t>
            </a:r>
          </a:p>
        </p:txBody>
      </p:sp>
      <p:sp>
        <p:nvSpPr>
          <p:cNvPr id="38" name="Rectángulo redondeado 37"/>
          <p:cNvSpPr/>
          <p:nvPr/>
        </p:nvSpPr>
        <p:spPr>
          <a:xfrm>
            <a:off x="4208780" y="5204936"/>
            <a:ext cx="1468120" cy="42164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lnSpc>
                <a:spcPct val="90000"/>
              </a:lnSpc>
              <a:spcAft>
                <a:spcPct val="35000"/>
              </a:spcAft>
              <a:defRPr/>
            </a:pPr>
            <a:endParaRPr lang="en-GB" sz="2000" b="1" dirty="0">
              <a:solidFill>
                <a:schemeClr val="bg1"/>
              </a:solidFill>
            </a:endParaRPr>
          </a:p>
        </p:txBody>
      </p:sp>
      <p:sp>
        <p:nvSpPr>
          <p:cNvPr id="22530" name="Title 5"/>
          <p:cNvSpPr>
            <a:spLocks noGrp="1"/>
          </p:cNvSpPr>
          <p:nvPr>
            <p:ph type="title"/>
          </p:nvPr>
        </p:nvSpPr>
        <p:spPr>
          <a:xfrm>
            <a:off x="358775" y="404664"/>
            <a:ext cx="8533705" cy="936104"/>
          </a:xfrm>
          <a:noFill/>
          <a:ln w="9525">
            <a:noFill/>
            <a:miter lim="800000"/>
            <a:headEnd/>
            <a:tailEnd/>
          </a:ln>
        </p:spPr>
        <p:txBody>
          <a:bodyPr vert="horz" wrap="square" lIns="91440" tIns="45720" rIns="91440" bIns="45720" numCol="1" anchor="ctr" anchorCtr="0" compatLnSpc="1">
            <a:prstTxWarp prst="textNoShape">
              <a:avLst/>
            </a:prstTxWarp>
          </a:bodyPr>
          <a:lstStyle/>
          <a:p>
            <a:r>
              <a:rPr lang="en-GB" sz="3200" b="1" dirty="0" smtClean="0">
                <a:effectLst>
                  <a:outerShdw blurRad="38100" dist="38100" dir="2700000" algn="tl">
                    <a:srgbClr val="000000">
                      <a:alpha val="43137"/>
                    </a:srgbClr>
                  </a:outerShdw>
                </a:effectLst>
              </a:rPr>
              <a:t>Exacerbations are Commonly Caused by Infection and Air Pollution</a:t>
            </a:r>
            <a:r>
              <a:rPr lang="en-GB" sz="3200" b="1" baseline="30000" dirty="0" smtClean="0">
                <a:effectLst>
                  <a:outerShdw blurRad="38100" dist="38100" dir="2700000" algn="tl">
                    <a:srgbClr val="000000">
                      <a:alpha val="43137"/>
                    </a:srgbClr>
                  </a:outerShdw>
                </a:effectLst>
              </a:rPr>
              <a:t>1,2</a:t>
            </a:r>
            <a:br>
              <a:rPr lang="en-GB" sz="3200" b="1" baseline="30000" dirty="0" smtClean="0">
                <a:effectLst>
                  <a:outerShdw blurRad="38100" dist="38100" dir="2700000" algn="tl">
                    <a:srgbClr val="000000">
                      <a:alpha val="43137"/>
                    </a:srgbClr>
                  </a:outerShdw>
                </a:effectLst>
              </a:rPr>
            </a:br>
            <a:endParaRPr lang="en-GB" sz="3200" b="1" dirty="0" smtClean="0">
              <a:effectLst>
                <a:outerShdw blurRad="38100" dist="38100" dir="2700000" algn="tl">
                  <a:srgbClr val="000000">
                    <a:alpha val="43137"/>
                  </a:srgbClr>
                </a:outerShdw>
              </a:effectLst>
            </a:endParaRPr>
          </a:p>
        </p:txBody>
      </p:sp>
      <p:sp>
        <p:nvSpPr>
          <p:cNvPr id="7" name="CuadroTexto 6"/>
          <p:cNvSpPr txBox="1"/>
          <p:nvPr/>
        </p:nvSpPr>
        <p:spPr>
          <a:xfrm>
            <a:off x="3162300" y="1885890"/>
            <a:ext cx="4419600" cy="369332"/>
          </a:xfrm>
          <a:prstGeom prst="rect">
            <a:avLst/>
          </a:prstGeom>
          <a:noFill/>
        </p:spPr>
        <p:txBody>
          <a:bodyPr wrap="square" rtlCol="0">
            <a:spAutoFit/>
          </a:bodyPr>
          <a:lstStyle/>
          <a:p>
            <a:pPr algn="ctr"/>
            <a:r>
              <a:rPr lang="en-GB" sz="1800" b="1" dirty="0" smtClean="0">
                <a:solidFill>
                  <a:schemeClr val="tx2">
                    <a:lumMod val="75000"/>
                  </a:schemeClr>
                </a:solidFill>
              </a:rPr>
              <a:t>Aetiology of COPD exacerbations</a:t>
            </a:r>
            <a:r>
              <a:rPr lang="en-GB" sz="1800" b="1" baseline="30000" dirty="0" smtClean="0">
                <a:solidFill>
                  <a:schemeClr val="tx2">
                    <a:lumMod val="75000"/>
                  </a:schemeClr>
                </a:solidFill>
              </a:rPr>
              <a:t>2</a:t>
            </a:r>
            <a:endParaRPr lang="en-GB" sz="1800" b="1" dirty="0">
              <a:solidFill>
                <a:schemeClr val="tx2">
                  <a:lumMod val="75000"/>
                </a:schemeClr>
              </a:solidFill>
            </a:endParaRPr>
          </a:p>
        </p:txBody>
      </p:sp>
      <p:sp>
        <p:nvSpPr>
          <p:cNvPr id="14" name="CuadroTexto 13"/>
          <p:cNvSpPr txBox="1"/>
          <p:nvPr/>
        </p:nvSpPr>
        <p:spPr>
          <a:xfrm>
            <a:off x="4152900" y="5278159"/>
            <a:ext cx="1600200" cy="307777"/>
          </a:xfrm>
          <a:prstGeom prst="rect">
            <a:avLst/>
          </a:prstGeom>
          <a:noFill/>
        </p:spPr>
        <p:txBody>
          <a:bodyPr wrap="square" rtlCol="0">
            <a:spAutoFit/>
          </a:bodyPr>
          <a:lstStyle/>
          <a:p>
            <a:pPr algn="ctr"/>
            <a:r>
              <a:rPr lang="en-GB" sz="1400" dirty="0" smtClean="0">
                <a:solidFill>
                  <a:srgbClr val="FFFFFF"/>
                </a:solidFill>
              </a:rPr>
              <a:t>≈ 40% − 50%</a:t>
            </a:r>
          </a:p>
        </p:txBody>
      </p:sp>
      <p:sp>
        <p:nvSpPr>
          <p:cNvPr id="19" name="CuadroTexto 18"/>
          <p:cNvSpPr txBox="1"/>
          <p:nvPr/>
        </p:nvSpPr>
        <p:spPr>
          <a:xfrm>
            <a:off x="515620" y="4794666"/>
            <a:ext cx="1371600" cy="369332"/>
          </a:xfrm>
          <a:prstGeom prst="rect">
            <a:avLst/>
          </a:prstGeom>
          <a:noFill/>
        </p:spPr>
        <p:txBody>
          <a:bodyPr wrap="square" rtlCol="0">
            <a:spAutoFit/>
          </a:bodyPr>
          <a:lstStyle/>
          <a:p>
            <a:pPr algn="ctr"/>
            <a:r>
              <a:rPr lang="en-GB" sz="1800" b="1" dirty="0" smtClean="0">
                <a:solidFill>
                  <a:schemeClr val="tx2">
                    <a:lumMod val="75000"/>
                  </a:schemeClr>
                </a:solidFill>
              </a:rPr>
              <a:t>Bacterial</a:t>
            </a:r>
            <a:endParaRPr lang="en-GB" sz="1800" b="1" dirty="0">
              <a:solidFill>
                <a:schemeClr val="tx2">
                  <a:lumMod val="75000"/>
                </a:schemeClr>
              </a:solidFill>
            </a:endParaRPr>
          </a:p>
        </p:txBody>
      </p:sp>
      <p:sp>
        <p:nvSpPr>
          <p:cNvPr id="20" name="CuadroTexto 19"/>
          <p:cNvSpPr txBox="1"/>
          <p:nvPr/>
        </p:nvSpPr>
        <p:spPr>
          <a:xfrm>
            <a:off x="2362200" y="4794666"/>
            <a:ext cx="1371600" cy="369332"/>
          </a:xfrm>
          <a:prstGeom prst="rect">
            <a:avLst/>
          </a:prstGeom>
          <a:noFill/>
        </p:spPr>
        <p:txBody>
          <a:bodyPr wrap="square" rtlCol="0">
            <a:spAutoFit/>
          </a:bodyPr>
          <a:lstStyle/>
          <a:p>
            <a:pPr algn="ctr"/>
            <a:r>
              <a:rPr lang="en-GB" sz="1800" b="1" dirty="0" smtClean="0">
                <a:solidFill>
                  <a:schemeClr val="tx2">
                    <a:lumMod val="75000"/>
                  </a:schemeClr>
                </a:solidFill>
              </a:rPr>
              <a:t>Atypical</a:t>
            </a:r>
            <a:endParaRPr lang="en-GB" sz="1800" b="1" dirty="0">
              <a:solidFill>
                <a:schemeClr val="tx2">
                  <a:lumMod val="75000"/>
                </a:schemeClr>
              </a:solidFill>
            </a:endParaRPr>
          </a:p>
        </p:txBody>
      </p:sp>
      <p:sp>
        <p:nvSpPr>
          <p:cNvPr id="21" name="CuadroTexto 20"/>
          <p:cNvSpPr txBox="1"/>
          <p:nvPr/>
        </p:nvSpPr>
        <p:spPr>
          <a:xfrm>
            <a:off x="4229100" y="4794666"/>
            <a:ext cx="1371600" cy="369332"/>
          </a:xfrm>
          <a:prstGeom prst="rect">
            <a:avLst/>
          </a:prstGeom>
          <a:noFill/>
        </p:spPr>
        <p:txBody>
          <a:bodyPr wrap="square" rtlCol="0">
            <a:spAutoFit/>
          </a:bodyPr>
          <a:lstStyle/>
          <a:p>
            <a:pPr algn="ctr"/>
            <a:r>
              <a:rPr lang="en-GB" sz="1800" b="1" dirty="0" smtClean="0">
                <a:solidFill>
                  <a:schemeClr val="tx2">
                    <a:lumMod val="75000"/>
                  </a:schemeClr>
                </a:solidFill>
              </a:rPr>
              <a:t>Viral</a:t>
            </a:r>
            <a:endParaRPr lang="en-GB" sz="1800" b="1" dirty="0">
              <a:solidFill>
                <a:schemeClr val="tx2">
                  <a:lumMod val="75000"/>
                </a:schemeClr>
              </a:solidFill>
            </a:endParaRPr>
          </a:p>
        </p:txBody>
      </p:sp>
      <p:sp>
        <p:nvSpPr>
          <p:cNvPr id="22" name="CuadroTexto 21"/>
          <p:cNvSpPr txBox="1"/>
          <p:nvPr/>
        </p:nvSpPr>
        <p:spPr>
          <a:xfrm>
            <a:off x="2286000" y="3581400"/>
            <a:ext cx="1524000" cy="369332"/>
          </a:xfrm>
          <a:prstGeom prst="rect">
            <a:avLst/>
          </a:prstGeom>
          <a:noFill/>
        </p:spPr>
        <p:txBody>
          <a:bodyPr wrap="square" rtlCol="0">
            <a:spAutoFit/>
          </a:bodyPr>
          <a:lstStyle/>
          <a:p>
            <a:pPr algn="ctr"/>
            <a:r>
              <a:rPr lang="en-GB" sz="1800" b="1" dirty="0" smtClean="0">
                <a:solidFill>
                  <a:schemeClr val="tx2">
                    <a:lumMod val="75000"/>
                  </a:schemeClr>
                </a:solidFill>
              </a:rPr>
              <a:t>Infectious</a:t>
            </a:r>
            <a:endParaRPr lang="en-GB" sz="1800" b="1" dirty="0">
              <a:solidFill>
                <a:schemeClr val="tx2">
                  <a:lumMod val="75000"/>
                </a:schemeClr>
              </a:solidFill>
            </a:endParaRPr>
          </a:p>
        </p:txBody>
      </p:sp>
      <p:sp>
        <p:nvSpPr>
          <p:cNvPr id="23" name="CuadroTexto 22"/>
          <p:cNvSpPr txBox="1"/>
          <p:nvPr/>
        </p:nvSpPr>
        <p:spPr>
          <a:xfrm>
            <a:off x="6667500" y="3581400"/>
            <a:ext cx="1981200" cy="369332"/>
          </a:xfrm>
          <a:prstGeom prst="rect">
            <a:avLst/>
          </a:prstGeom>
          <a:noFill/>
        </p:spPr>
        <p:txBody>
          <a:bodyPr wrap="square" rtlCol="0">
            <a:spAutoFit/>
          </a:bodyPr>
          <a:lstStyle/>
          <a:p>
            <a:pPr algn="ctr"/>
            <a:r>
              <a:rPr lang="en-GB" sz="1800" b="1" dirty="0" smtClean="0">
                <a:solidFill>
                  <a:schemeClr val="tx2">
                    <a:lumMod val="75000"/>
                  </a:schemeClr>
                </a:solidFill>
              </a:rPr>
              <a:t>Noninfectious</a:t>
            </a:r>
            <a:endParaRPr lang="en-GB" sz="1800" b="1" dirty="0">
              <a:solidFill>
                <a:schemeClr val="tx2">
                  <a:lumMod val="75000"/>
                </a:schemeClr>
              </a:solidFill>
            </a:endParaRPr>
          </a:p>
        </p:txBody>
      </p:sp>
      <p:cxnSp>
        <p:nvCxnSpPr>
          <p:cNvPr id="26" name="Conector recto de flecha 25"/>
          <p:cNvCxnSpPr>
            <a:stCxn id="7" idx="2"/>
            <a:endCxn id="22" idx="0"/>
          </p:cNvCxnSpPr>
          <p:nvPr/>
        </p:nvCxnSpPr>
        <p:spPr>
          <a:xfrm rot="5400000">
            <a:off x="3546961" y="1756261"/>
            <a:ext cx="1326178" cy="232410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a:stCxn id="7" idx="2"/>
            <a:endCxn id="23" idx="0"/>
          </p:cNvCxnSpPr>
          <p:nvPr/>
        </p:nvCxnSpPr>
        <p:spPr>
          <a:xfrm rot="16200000" flipH="1">
            <a:off x="5852011" y="1775311"/>
            <a:ext cx="1326178" cy="228600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Conector recto de flecha 30"/>
          <p:cNvCxnSpPr>
            <a:stCxn id="22" idx="2"/>
            <a:endCxn id="19" idx="0"/>
          </p:cNvCxnSpPr>
          <p:nvPr/>
        </p:nvCxnSpPr>
        <p:spPr>
          <a:xfrm rot="5400000">
            <a:off x="1702743" y="3449409"/>
            <a:ext cx="843934" cy="184658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Conector recto de flecha 32"/>
          <p:cNvCxnSpPr>
            <a:stCxn id="22" idx="2"/>
            <a:endCxn id="20" idx="0"/>
          </p:cNvCxnSpPr>
          <p:nvPr/>
        </p:nvCxnSpPr>
        <p:spPr>
          <a:xfrm rot="5400000">
            <a:off x="2626033" y="4372699"/>
            <a:ext cx="843934" cy="1588"/>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a:stCxn id="22" idx="2"/>
            <a:endCxn id="21" idx="0"/>
          </p:cNvCxnSpPr>
          <p:nvPr/>
        </p:nvCxnSpPr>
        <p:spPr>
          <a:xfrm rot="16200000" flipH="1">
            <a:off x="3559483" y="3439249"/>
            <a:ext cx="843934" cy="186690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Content Placeholder 2"/>
          <p:cNvSpPr>
            <a:spLocks noGrp="1"/>
          </p:cNvSpPr>
          <p:nvPr>
            <p:ph idx="1"/>
          </p:nvPr>
        </p:nvSpPr>
        <p:spPr>
          <a:xfrm>
            <a:off x="395288" y="1268761"/>
            <a:ext cx="8353425" cy="576063"/>
          </a:xfrm>
        </p:spPr>
        <p:txBody>
          <a:bodyPr/>
          <a:lstStyle/>
          <a:p>
            <a:r>
              <a:rPr lang="en-GB" sz="2000" dirty="0" smtClean="0">
                <a:ea typeface="Geneva"/>
                <a:cs typeface="Geneva"/>
              </a:rPr>
              <a:t>The cause of one-third of severe exacerbations cannot be identified</a:t>
            </a:r>
            <a:endParaRPr lang="en-GB" sz="2000" baseline="30000" dirty="0" smtClean="0">
              <a:ea typeface="Geneva"/>
              <a:cs typeface="Geneva"/>
            </a:endParaRPr>
          </a:p>
        </p:txBody>
      </p:sp>
      <p:sp>
        <p:nvSpPr>
          <p:cNvPr id="41" name="Rectángulo redondeado 40"/>
          <p:cNvSpPr/>
          <p:nvPr/>
        </p:nvSpPr>
        <p:spPr>
          <a:xfrm>
            <a:off x="398780" y="5204936"/>
            <a:ext cx="1468120" cy="42164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lnSpc>
                <a:spcPct val="90000"/>
              </a:lnSpc>
              <a:spcAft>
                <a:spcPct val="35000"/>
              </a:spcAft>
              <a:defRPr/>
            </a:pPr>
            <a:endParaRPr lang="en-GB" sz="1400" b="1" dirty="0">
              <a:solidFill>
                <a:schemeClr val="bg1"/>
              </a:solidFill>
            </a:endParaRPr>
          </a:p>
        </p:txBody>
      </p:sp>
      <p:sp>
        <p:nvSpPr>
          <p:cNvPr id="43" name="CuadroTexto 42"/>
          <p:cNvSpPr txBox="1"/>
          <p:nvPr/>
        </p:nvSpPr>
        <p:spPr>
          <a:xfrm>
            <a:off x="342900" y="5278159"/>
            <a:ext cx="1600200" cy="307777"/>
          </a:xfrm>
          <a:prstGeom prst="rect">
            <a:avLst/>
          </a:prstGeom>
          <a:noFill/>
        </p:spPr>
        <p:txBody>
          <a:bodyPr wrap="square" rtlCol="0">
            <a:spAutoFit/>
          </a:bodyPr>
          <a:lstStyle/>
          <a:p>
            <a:pPr algn="ctr"/>
            <a:r>
              <a:rPr lang="en-GB" sz="1400" dirty="0" smtClean="0">
                <a:solidFill>
                  <a:srgbClr val="FFFFFF"/>
                </a:solidFill>
              </a:rPr>
              <a:t>≈ 40% − 50%</a:t>
            </a:r>
          </a:p>
        </p:txBody>
      </p:sp>
      <p:cxnSp>
        <p:nvCxnSpPr>
          <p:cNvPr id="28" name="Conector recto de flecha 27"/>
          <p:cNvCxnSpPr>
            <a:stCxn id="23" idx="2"/>
          </p:cNvCxnSpPr>
          <p:nvPr/>
        </p:nvCxnSpPr>
        <p:spPr>
          <a:xfrm rot="16200000" flipH="1">
            <a:off x="7462163" y="4146669"/>
            <a:ext cx="392668" cy="794"/>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Rectángulo redondeado 44"/>
          <p:cNvSpPr/>
          <p:nvPr/>
        </p:nvSpPr>
        <p:spPr>
          <a:xfrm>
            <a:off x="609600" y="3867090"/>
            <a:ext cx="1376680" cy="5334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lnSpc>
                <a:spcPct val="90000"/>
              </a:lnSpc>
              <a:spcAft>
                <a:spcPct val="35000"/>
              </a:spcAft>
              <a:defRPr/>
            </a:pPr>
            <a:r>
              <a:rPr lang="en-GB" sz="1400" dirty="0" smtClean="0">
                <a:solidFill>
                  <a:schemeClr val="bg1"/>
                </a:solidFill>
              </a:rPr>
              <a:t>Purulent sputum</a:t>
            </a:r>
            <a:endParaRPr lang="en-GB" sz="1400" dirty="0">
              <a:solidFill>
                <a:schemeClr val="bg1"/>
              </a:solidFill>
            </a:endParaRPr>
          </a:p>
        </p:txBody>
      </p:sp>
      <p:sp>
        <p:nvSpPr>
          <p:cNvPr id="42" name="Rectángulo redondeado 41"/>
          <p:cNvSpPr/>
          <p:nvPr/>
        </p:nvSpPr>
        <p:spPr>
          <a:xfrm>
            <a:off x="6591300" y="2362200"/>
            <a:ext cx="1905000" cy="6096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a:r>
              <a:rPr lang="en-GB" sz="1400" dirty="0" smtClean="0">
                <a:solidFill>
                  <a:srgbClr val="FFFFFF"/>
                </a:solidFill>
              </a:rPr>
              <a:t>≈ 20%</a:t>
            </a:r>
          </a:p>
          <a:p>
            <a:pPr algn="ctr"/>
            <a:r>
              <a:rPr lang="en-GB" sz="1400" dirty="0" smtClean="0">
                <a:solidFill>
                  <a:srgbClr val="FFFFFF"/>
                </a:solidFill>
              </a:rPr>
              <a:t>Mucoid sputum</a:t>
            </a:r>
          </a:p>
        </p:txBody>
      </p:sp>
      <p:sp>
        <p:nvSpPr>
          <p:cNvPr id="10" name="Rectángulo redondeado 9"/>
          <p:cNvSpPr/>
          <p:nvPr/>
        </p:nvSpPr>
        <p:spPr>
          <a:xfrm>
            <a:off x="1115062" y="2286000"/>
            <a:ext cx="2656838" cy="9144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0" tIns="12969" rIns="0" bIns="12969" numCol="1" spcCol="1270" anchor="ctr" anchorCtr="0" compatLnSpc="1">
            <a:prstTxWarp prst="textNoShape">
              <a:avLst/>
            </a:prstTxWarp>
          </a:bodyPr>
          <a:lstStyle/>
          <a:p>
            <a:pPr algn="ctr"/>
            <a:r>
              <a:rPr lang="en-GB" sz="1400" dirty="0" smtClean="0">
                <a:solidFill>
                  <a:srgbClr val="FFFFFF"/>
                </a:solidFill>
              </a:rPr>
              <a:t>≈ 80%</a:t>
            </a:r>
          </a:p>
          <a:p>
            <a:pPr algn="ctr"/>
            <a:r>
              <a:rPr lang="en-GB" sz="1400" dirty="0" smtClean="0">
                <a:solidFill>
                  <a:srgbClr val="FFFFFF"/>
                </a:solidFill>
              </a:rPr>
              <a:t>Systemic symptoms: fever, chills, tachycardia, vasodilation, and/or malaise</a:t>
            </a:r>
          </a:p>
        </p:txBody>
      </p:sp>
      <p:sp>
        <p:nvSpPr>
          <p:cNvPr id="32" name="Slide Number Placeholder 6"/>
          <p:cNvSpPr>
            <a:spLocks noGrp="1"/>
          </p:cNvSpPr>
          <p:nvPr>
            <p:ph type="sldNum" sz="quarter" idx="4294967295"/>
          </p:nvPr>
        </p:nvSpPr>
        <p:spPr>
          <a:xfrm>
            <a:off x="8732838" y="6477000"/>
            <a:ext cx="411162" cy="365125"/>
          </a:xfrm>
          <a:prstGeom prst="rect">
            <a:avLst/>
          </a:prstGeom>
        </p:spPr>
        <p:txBody>
          <a:bodyPr/>
          <a:lstStyle/>
          <a:p>
            <a:pPr>
              <a:defRPr/>
            </a:pPr>
            <a:r>
              <a:rPr lang="en-GB" dirty="0"/>
              <a:t>0</a:t>
            </a:r>
            <a:fld id="{397AFFC9-A84F-4F11-9736-BF0713F9AF48}" type="slidenum">
              <a:rPr lang="en-GB"/>
              <a:pPr>
                <a:defRPr/>
              </a:pPr>
              <a:t>71</a:t>
            </a:fld>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bwMode="auto">
          <a:xfrm>
            <a:off x="971600" y="2132856"/>
            <a:ext cx="7128792" cy="3888432"/>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19458" name="Title 1"/>
          <p:cNvSpPr>
            <a:spLocks noGrp="1"/>
          </p:cNvSpPr>
          <p:nvPr>
            <p:ph type="title"/>
          </p:nvPr>
        </p:nvSpPr>
        <p:spPr>
          <a:xfrm>
            <a:off x="179388" y="115888"/>
            <a:ext cx="8964612" cy="1143000"/>
          </a:xfrm>
        </p:spPr>
        <p:txBody>
          <a:bodyPr/>
          <a:lstStyle/>
          <a:p>
            <a:r>
              <a:rPr lang="en-GB" sz="3200" b="1" dirty="0" smtClean="0">
                <a:effectLst>
                  <a:outerShdw blurRad="38100" dist="38100" dir="2700000" algn="tl">
                    <a:srgbClr val="000000">
                      <a:alpha val="43137"/>
                    </a:srgbClr>
                  </a:outerShdw>
                </a:effectLst>
              </a:rPr>
              <a:t>Exacerbation Frequency Worsens with COPD Severity, but Can Occur at Any GOLD Level</a:t>
            </a:r>
            <a:endParaRPr lang="en-GB" sz="3200" b="1" baseline="30000" dirty="0" smtClean="0">
              <a:effectLst>
                <a:outerShdw blurRad="38100" dist="38100" dir="2700000" algn="tl">
                  <a:srgbClr val="000000">
                    <a:alpha val="43137"/>
                  </a:srgbClr>
                </a:outerShdw>
              </a:effectLst>
            </a:endParaRPr>
          </a:p>
        </p:txBody>
      </p:sp>
      <p:sp>
        <p:nvSpPr>
          <p:cNvPr id="13" name="Marcador de texto 12"/>
          <p:cNvSpPr>
            <a:spLocks noGrp="1"/>
          </p:cNvSpPr>
          <p:nvPr>
            <p:ph type="body" sz="quarter" idx="4294967295"/>
          </p:nvPr>
        </p:nvSpPr>
        <p:spPr>
          <a:xfrm>
            <a:off x="179512" y="1271016"/>
            <a:ext cx="8735888" cy="1014984"/>
          </a:xfrm>
        </p:spPr>
        <p:txBody>
          <a:bodyPr>
            <a:noAutofit/>
          </a:bodyPr>
          <a:lstStyle/>
          <a:p>
            <a:pPr marL="342900" lvl="1" indent="-342900">
              <a:spcBef>
                <a:spcPts val="0"/>
              </a:spcBef>
              <a:spcAft>
                <a:spcPts val="600"/>
              </a:spcAft>
              <a:buFontTx/>
              <a:buChar char="•"/>
            </a:pPr>
            <a:r>
              <a:rPr lang="en-GB" sz="1800" dirty="0" smtClean="0">
                <a:solidFill>
                  <a:schemeClr val="tx1">
                    <a:lumMod val="75000"/>
                  </a:schemeClr>
                </a:solidFill>
              </a:rPr>
              <a:t>Exacerbations become </a:t>
            </a:r>
            <a:r>
              <a:rPr lang="en-GB" sz="1800" dirty="0" smtClean="0"/>
              <a:t>more frequent and more severe as the severity increases</a:t>
            </a:r>
            <a:endParaRPr lang="en-GB" sz="1800" dirty="0" smtClean="0">
              <a:solidFill>
                <a:srgbClr val="FFFFFF"/>
              </a:solidFill>
            </a:endParaRPr>
          </a:p>
          <a:p>
            <a:pPr marL="342900" lvl="1" indent="-342900">
              <a:spcBef>
                <a:spcPts val="0"/>
              </a:spcBef>
              <a:spcAft>
                <a:spcPts val="600"/>
              </a:spcAft>
              <a:buNone/>
            </a:pPr>
            <a:r>
              <a:rPr lang="en-GB" sz="1600" b="1" dirty="0" smtClean="0">
                <a:solidFill>
                  <a:schemeClr val="tx1">
                    <a:lumMod val="75000"/>
                  </a:schemeClr>
                </a:solidFill>
                <a:effectLst>
                  <a:outerShdw blurRad="38100" dist="38100" dir="2700000" algn="tl">
                    <a:srgbClr val="000000">
                      <a:alpha val="43137"/>
                    </a:srgbClr>
                  </a:outerShdw>
                </a:effectLst>
              </a:rPr>
              <a:t>		Annual estimated frequencies of exacerbations</a:t>
            </a:r>
          </a:p>
        </p:txBody>
      </p:sp>
      <p:graphicFrame>
        <p:nvGraphicFramePr>
          <p:cNvPr id="9" name="Marcador de contenido 8"/>
          <p:cNvGraphicFramePr>
            <a:graphicFrameLocks noGrp="1"/>
          </p:cNvGraphicFramePr>
          <p:nvPr>
            <p:ph idx="1"/>
          </p:nvPr>
        </p:nvGraphicFramePr>
        <p:xfrm>
          <a:off x="1187624" y="2276872"/>
          <a:ext cx="6696745" cy="3600399"/>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1785799"/>
                <a:gridCol w="1428639"/>
                <a:gridCol w="714319"/>
                <a:gridCol w="1428639"/>
                <a:gridCol w="1339349"/>
              </a:tblGrid>
              <a:tr h="4640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FCC000"/>
                          </a:solidFill>
                          <a:effectLst>
                            <a:outerShdw blurRad="38100" dist="38100" dir="2700000" algn="tl">
                              <a:srgbClr val="000000">
                                <a:alpha val="43137"/>
                              </a:srgbClr>
                            </a:outerShdw>
                          </a:effectLst>
                        </a:rPr>
                        <a:t>GOLD </a:t>
                      </a:r>
                      <a:r>
                        <a:rPr lang="en-GB" sz="1400" b="1" dirty="0" err="1" smtClean="0">
                          <a:solidFill>
                            <a:srgbClr val="FCC000"/>
                          </a:solidFill>
                          <a:effectLst>
                            <a:outerShdw blurRad="38100" dist="38100" dir="2700000" algn="tl">
                              <a:srgbClr val="000000">
                                <a:alpha val="43137"/>
                              </a:srgbClr>
                            </a:outerShdw>
                          </a:effectLst>
                        </a:rPr>
                        <a:t>spirometric</a:t>
                      </a:r>
                      <a:r>
                        <a:rPr lang="en-GB" sz="1400" b="1" dirty="0" smtClean="0">
                          <a:solidFill>
                            <a:srgbClr val="FCC000"/>
                          </a:solidFill>
                          <a:effectLst>
                            <a:outerShdw blurRad="38100" dist="38100" dir="2700000" algn="tl">
                              <a:srgbClr val="000000">
                                <a:alpha val="43137"/>
                              </a:srgbClr>
                            </a:outerShdw>
                          </a:effectLst>
                        </a:rPr>
                        <a:t> level</a:t>
                      </a:r>
                      <a:r>
                        <a:rPr lang="en-GB" sz="1400" b="1" baseline="30000" dirty="0" smtClean="0">
                          <a:solidFill>
                            <a:srgbClr val="FCC000"/>
                          </a:solidFill>
                          <a:effectLst>
                            <a:outerShdw blurRad="38100" dist="38100" dir="2700000" algn="tl">
                              <a:srgbClr val="000000">
                                <a:alpha val="43137"/>
                              </a:srgbClr>
                            </a:outerShdw>
                          </a:effectLst>
                        </a:rPr>
                        <a:t>3</a:t>
                      </a:r>
                      <a:endParaRPr kumimoji="0" lang="en-US" sz="1400" b="1" i="0" u="none" strike="noStrike" cap="none" normalizeH="0" baseline="0" dirty="0" smtClean="0">
                        <a:ln>
                          <a:noFill/>
                        </a:ln>
                        <a:solidFill>
                          <a:schemeClr val="bg1"/>
                        </a:solidFill>
                        <a:effectLst/>
                        <a:latin typeface="Arial" pitchFamily="-80" charset="0"/>
                        <a:ea typeface="Calibri" pitchFamily="-80" charset="0"/>
                        <a:cs typeface="Times New Roman" pitchFamily="-80" charset="0"/>
                      </a:endParaRPr>
                    </a:p>
                  </a:txBody>
                  <a:tcPr marT="0" marB="0" anchor="ctr" horzOverflow="overflow">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smtClean="0">
                        <a:ln>
                          <a:noFill/>
                        </a:ln>
                        <a:solidFill>
                          <a:schemeClr val="bg1"/>
                        </a:solidFill>
                        <a:effectLst/>
                        <a:latin typeface="Arial" pitchFamily="-80" charset="0"/>
                        <a:ea typeface="Calibri" pitchFamily="-80" charset="0"/>
                        <a:cs typeface="Times New Roman" pitchFamily="-80" charset="0"/>
                      </a:endParaRPr>
                    </a:p>
                  </a:txBody>
                  <a:tcPr marL="139116" marR="139116" marT="0" marB="0" anchor="ctr" horzOverflow="overflow">
                    <a:lnL w="12700" cap="flat" cmpd="sng" algn="ctr">
                      <a:noFill/>
                      <a:prstDash val="solid"/>
                      <a:round/>
                      <a:headEnd type="none" w="med" len="med"/>
                      <a:tailEnd type="none" w="med" len="med"/>
                    </a:lnL>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400" b="1" dirty="0" smtClean="0">
                          <a:solidFill>
                            <a:srgbClr val="FCC000"/>
                          </a:solidFill>
                          <a:effectLst>
                            <a:outerShdw blurRad="38100" dist="38100" dir="2700000" algn="tl">
                              <a:srgbClr val="000000">
                                <a:alpha val="43137"/>
                              </a:srgbClr>
                            </a:outerShdw>
                          </a:effectLst>
                        </a:rPr>
                        <a:t>ECLIPSE</a:t>
                      </a:r>
                      <a:r>
                        <a:rPr lang="en-GB" sz="1400" b="1" baseline="0" dirty="0" smtClean="0">
                          <a:solidFill>
                            <a:srgbClr val="FCC000"/>
                          </a:solidFill>
                          <a:effectLst>
                            <a:outerShdw blurRad="38100" dist="38100" dir="2700000" algn="tl">
                              <a:srgbClr val="000000">
                                <a:alpha val="43137"/>
                              </a:srgbClr>
                            </a:outerShdw>
                          </a:effectLst>
                        </a:rPr>
                        <a:t> study</a:t>
                      </a:r>
                      <a:r>
                        <a:rPr lang="en-GB" sz="1400" b="1" baseline="30000" dirty="0" smtClean="0">
                          <a:solidFill>
                            <a:srgbClr val="FCC000"/>
                          </a:solidFill>
                          <a:effectLst>
                            <a:outerShdw blurRad="38100" dist="38100" dir="2700000" algn="tl">
                              <a:srgbClr val="000000">
                                <a:alpha val="43137"/>
                              </a:srgbClr>
                            </a:outerShdw>
                          </a:effectLst>
                        </a:rPr>
                        <a:t>1</a:t>
                      </a:r>
                      <a:endParaRPr kumimoji="0" lang="en-US" sz="1400" b="1" i="0" u="none" strike="noStrike" cap="none" normalizeH="0" baseline="0" dirty="0">
                        <a:ln>
                          <a:noFill/>
                        </a:ln>
                        <a:solidFill>
                          <a:schemeClr val="bg1"/>
                        </a:solidFill>
                        <a:effectLst/>
                        <a:latin typeface="Arial" pitchFamily="-80" charset="0"/>
                        <a:ea typeface="Calibri" pitchFamily="-80" charset="0"/>
                        <a:cs typeface="Times New Roman" pitchFamily="-80" charset="0"/>
                      </a:endParaRPr>
                    </a:p>
                  </a:txBody>
                  <a:tcPr marT="0" marB="0" anchor="ctr" horzOverflow="overflow">
                    <a:no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pitchFamily="-80" charset="0"/>
                        <a:ea typeface="Calibri" pitchFamily="-80" charset="0"/>
                        <a:cs typeface="Times New Roman" pitchFamily="-80" charset="0"/>
                      </a:endParaRPr>
                    </a:p>
                  </a:txBody>
                  <a:tcPr marL="139116" marR="139116" marT="0" marB="0" anchor="ctr" horzOverflow="overflow">
                    <a:noFill/>
                  </a:tcPr>
                </a:tc>
              </a:tr>
              <a:tr h="836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rPr>
                        <a:t>FEV</a:t>
                      </a:r>
                      <a:r>
                        <a:rPr kumimoji="0" lang="en-US" sz="1200" b="0" i="0" u="none" strike="noStrike" cap="none" normalizeH="0" baseline="-25000" dirty="0" smtClean="0">
                          <a:ln>
                            <a:noFill/>
                          </a:ln>
                          <a:solidFill>
                            <a:schemeClr val="bg1"/>
                          </a:solidFill>
                          <a:effectLst/>
                          <a:latin typeface="Arial" pitchFamily="-80" charset="0"/>
                          <a:ea typeface="Calibri" pitchFamily="-80" charset="0"/>
                          <a:cs typeface="Times New Roman" pitchFamily="-80" charset="0"/>
                        </a:rPr>
                        <a:t>1</a:t>
                      </a:r>
                      <a:r>
                        <a:rPr kumimoji="0" lang="en-US" sz="12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rPr>
                        <a:t> predicted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Total</a:t>
                      </a: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Exacerbations requiring hospitalization</a:t>
                      </a: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Frequent exacerbators</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3814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kern="1200" baseline="0" dirty="0" smtClean="0">
                          <a:solidFill>
                            <a:schemeClr val="bg1"/>
                          </a:solidFill>
                          <a:latin typeface="+mn-lt"/>
                          <a:ea typeface="+mn-ea"/>
                          <a:cs typeface="+mn-cs"/>
                        </a:rPr>
                        <a:t>Number exacerbations in year 1/patient</a:t>
                      </a:r>
                      <a:endParaRPr kumimoji="0" lang="en-US" sz="10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cap="none" normalizeH="0" baseline="0" dirty="0" smtClean="0">
                        <a:ln>
                          <a:noFill/>
                        </a:ln>
                        <a:solidFill>
                          <a:srgbClr val="FF0000"/>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rPr>
                        <a:t>Patients with ≥2 exacerbations/yr</a:t>
                      </a:r>
                    </a:p>
                  </a:txBody>
                  <a:tcPr marT="0" marB="0" anchor="ctr" horzOverflow="overflow">
                    <a:lnL w="12700" cap="flat" cmpd="sng" algn="ctr">
                      <a:noFill/>
                      <a:prstDash val="solid"/>
                      <a:round/>
                      <a:headEnd type="none" w="med" len="med"/>
                      <a:tailEnd type="none" w="med" len="med"/>
                    </a:lnL>
                    <a:noFill/>
                  </a:tcPr>
                </a:tc>
              </a:tr>
              <a:tr h="46409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1: Mild</a:t>
                      </a:r>
                      <a:endPar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≥80% </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46409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2: Moderate</a:t>
                      </a:r>
                      <a:endPar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≥50% to &lt;80%</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a:ln>
                            <a:noFill/>
                          </a:ln>
                          <a:solidFill>
                            <a:srgbClr val="FFFFFF"/>
                          </a:solidFill>
                          <a:effectLst/>
                        </a:rPr>
                        <a:t>0.85</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0.11</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smtClean="0">
                          <a:ln>
                            <a:noFill/>
                          </a:ln>
                          <a:solidFill>
                            <a:srgbClr val="FFFFFF"/>
                          </a:solidFill>
                          <a:effectLst/>
                        </a:rPr>
                        <a:t>22%</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46409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3: Severe</a:t>
                      </a:r>
                      <a:endPar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≥30% to &lt;50%</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a:ln>
                            <a:noFill/>
                          </a:ln>
                          <a:solidFill>
                            <a:srgbClr val="FFFFFF"/>
                          </a:solidFill>
                          <a:effectLst/>
                        </a:rPr>
                        <a:t>1.34</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0.25</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smtClean="0">
                          <a:ln>
                            <a:noFill/>
                          </a:ln>
                          <a:solidFill>
                            <a:srgbClr val="FFFFFF"/>
                          </a:solidFill>
                          <a:effectLst/>
                        </a:rPr>
                        <a:t>33%</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5263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4: Very Severe</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&lt;30%</a:t>
                      </a: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a:ln>
                            <a:noFill/>
                          </a:ln>
                          <a:solidFill>
                            <a:srgbClr val="FFFFFF"/>
                          </a:solidFill>
                          <a:effectLst/>
                        </a:rPr>
                        <a:t>2.00</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0.54</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smtClean="0">
                          <a:ln>
                            <a:noFill/>
                          </a:ln>
                          <a:solidFill>
                            <a:srgbClr val="FFFFFF"/>
                          </a:solidFill>
                          <a:effectLst/>
                        </a:rPr>
                        <a:t>47%</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bl>
          </a:graphicData>
        </a:graphic>
      </p:graphicFrame>
      <p:sp>
        <p:nvSpPr>
          <p:cNvPr id="10" name="Slide Number Placeholder 6"/>
          <p:cNvSpPr>
            <a:spLocks noGrp="1"/>
          </p:cNvSpPr>
          <p:nvPr>
            <p:ph type="sldNum" sz="quarter" idx="4294967295"/>
          </p:nvPr>
        </p:nvSpPr>
        <p:spPr>
          <a:xfrm>
            <a:off x="8732838" y="6477000"/>
            <a:ext cx="411162" cy="365125"/>
          </a:xfrm>
          <a:prstGeom prst="rect">
            <a:avLst/>
          </a:prstGeom>
        </p:spPr>
        <p:txBody>
          <a:bodyPr/>
          <a:lstStyle/>
          <a:p>
            <a:pPr>
              <a:defRPr/>
            </a:pPr>
            <a:r>
              <a:rPr lang="en-GB" dirty="0"/>
              <a:t>0</a:t>
            </a:r>
            <a:fld id="{397AFFC9-A84F-4F11-9736-BF0713F9AF48}" type="slidenum">
              <a:rPr lang="en-GB"/>
              <a:pPr>
                <a:defRPr/>
              </a:pPr>
              <a:t>72</a:t>
            </a:fld>
            <a:endParaRPr lang="en-GB" dirty="0"/>
          </a:p>
        </p:txBody>
      </p:sp>
      <p:sp>
        <p:nvSpPr>
          <p:cNvPr id="11" name="Rectángulo 10"/>
          <p:cNvSpPr/>
          <p:nvPr/>
        </p:nvSpPr>
        <p:spPr>
          <a:xfrm>
            <a:off x="1581472" y="6114782"/>
            <a:ext cx="7239000" cy="338554"/>
          </a:xfrm>
          <a:prstGeom prst="rect">
            <a:avLst/>
          </a:prstGeom>
        </p:spPr>
        <p:txBody>
          <a:bodyPr wrap="square">
            <a:spAutoFit/>
          </a:bodyPr>
          <a:lstStyle/>
          <a:p>
            <a:pPr marL="749300" lvl="1" indent="-292100">
              <a:spcBef>
                <a:spcPts val="0"/>
              </a:spcBef>
              <a:spcAft>
                <a:spcPts val="600"/>
              </a:spcAft>
            </a:pPr>
            <a:r>
              <a:rPr lang="en-GB" sz="1600" b="1" dirty="0" smtClean="0">
                <a:solidFill>
                  <a:schemeClr val="tx2">
                    <a:lumMod val="75000"/>
                  </a:schemeClr>
                </a:solidFill>
              </a:rPr>
              <a:t>Two-thirds of exacerbations are not reported by patients</a:t>
            </a:r>
            <a:endParaRPr lang="en-GB" sz="1600" b="1" baseline="30000" dirty="0" smtClean="0">
              <a:solidFill>
                <a:schemeClr val="tx2">
                  <a:lumMod val="75000"/>
                </a:schemeClr>
              </a:solidFill>
            </a:endParaRPr>
          </a:p>
        </p:txBody>
      </p:sp>
      <p:sp>
        <p:nvSpPr>
          <p:cNvPr id="12" name="11 Rectángulo"/>
          <p:cNvSpPr/>
          <p:nvPr/>
        </p:nvSpPr>
        <p:spPr>
          <a:xfrm>
            <a:off x="144016" y="1628800"/>
            <a:ext cx="8892480" cy="830997"/>
          </a:xfrm>
          <a:prstGeom prst="rect">
            <a:avLst/>
          </a:prstGeom>
          <a:solidFill>
            <a:schemeClr val="tx1"/>
          </a:solidFill>
        </p:spPr>
        <p:txBody>
          <a:bodyPr wrap="square">
            <a:spAutoFit/>
          </a:bodyPr>
          <a:lstStyle/>
          <a:p>
            <a:pPr marL="342900" lvl="0" indent="-342900">
              <a:spcBef>
                <a:spcPct val="20000"/>
              </a:spcBef>
              <a:buFontTx/>
              <a:buChar char="•"/>
            </a:pPr>
            <a:r>
              <a:rPr lang="en-GB" kern="0" dirty="0" smtClean="0">
                <a:solidFill>
                  <a:schemeClr val="bg1"/>
                </a:solidFill>
                <a:latin typeface="Arial"/>
                <a:ea typeface="Geneva"/>
                <a:cs typeface="Arial"/>
              </a:rPr>
              <a:t>In the ECLIPSE study (2,138 patients) the single best predictor of exacerbations was a </a:t>
            </a:r>
            <a:r>
              <a:rPr lang="en-GB" b="1" dirty="0" smtClean="0">
                <a:solidFill>
                  <a:srgbClr val="FCC000"/>
                </a:solidFill>
                <a:effectLst>
                  <a:outerShdw blurRad="38100" dist="38100" dir="2700000" algn="tl">
                    <a:srgbClr val="000000">
                      <a:alpha val="43137"/>
                    </a:srgbClr>
                  </a:outerShdw>
                </a:effectLst>
                <a:cs typeface="Arial" pitchFamily="34" charset="0"/>
              </a:rPr>
              <a:t>history of exacerbations</a:t>
            </a:r>
            <a:endParaRPr lang="en-GB" kern="0" baseline="30000" dirty="0" smtClean="0">
              <a:solidFill>
                <a:schemeClr val="bg1"/>
              </a:solidFill>
              <a:ea typeface="Geneva"/>
              <a:cs typeface="Genev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5" name="Straight Arrow Connector 20"/>
          <p:cNvCxnSpPr>
            <a:cxnSpLocks noChangeShapeType="1"/>
            <a:stCxn id="40" idx="2"/>
            <a:endCxn id="20" idx="0"/>
          </p:cNvCxnSpPr>
          <p:nvPr/>
        </p:nvCxnSpPr>
        <p:spPr bwMode="auto">
          <a:xfrm rot="5400000">
            <a:off x="2288419" y="1368463"/>
            <a:ext cx="1371600" cy="3206675"/>
          </a:xfrm>
          <a:prstGeom prst="straightConnector1">
            <a:avLst/>
          </a:prstGeom>
          <a:noFill/>
          <a:ln w="12700">
            <a:solidFill>
              <a:schemeClr val="bg1">
                <a:lumMod val="85000"/>
              </a:schemeClr>
            </a:solidFill>
            <a:round/>
            <a:headEnd/>
            <a:tailEnd type="triangle" w="lg" len="lg"/>
          </a:ln>
        </p:spPr>
      </p:cxnSp>
      <p:cxnSp>
        <p:nvCxnSpPr>
          <p:cNvPr id="17416" name="Straight Arrow Connector 22"/>
          <p:cNvCxnSpPr>
            <a:cxnSpLocks noChangeShapeType="1"/>
            <a:stCxn id="40" idx="2"/>
            <a:endCxn id="19" idx="3"/>
          </p:cNvCxnSpPr>
          <p:nvPr/>
        </p:nvCxnSpPr>
        <p:spPr bwMode="auto">
          <a:xfrm rot="5400000">
            <a:off x="3324294" y="1553946"/>
            <a:ext cx="521208" cy="1985317"/>
          </a:xfrm>
          <a:prstGeom prst="straightConnector1">
            <a:avLst/>
          </a:prstGeom>
          <a:noFill/>
          <a:ln w="12700">
            <a:solidFill>
              <a:schemeClr val="bg1">
                <a:lumMod val="85000"/>
              </a:schemeClr>
            </a:solidFill>
            <a:round/>
            <a:headEnd/>
            <a:tailEnd type="triangle" w="lg" len="lg"/>
          </a:ln>
        </p:spPr>
      </p:cxnSp>
      <p:cxnSp>
        <p:nvCxnSpPr>
          <p:cNvPr id="17417" name="Straight Arrow Connector 20"/>
          <p:cNvCxnSpPr>
            <a:cxnSpLocks noChangeShapeType="1"/>
            <a:stCxn id="40" idx="2"/>
            <a:endCxn id="21" idx="0"/>
          </p:cNvCxnSpPr>
          <p:nvPr/>
        </p:nvCxnSpPr>
        <p:spPr bwMode="auto">
          <a:xfrm rot="5400000">
            <a:off x="1983619" y="2282863"/>
            <a:ext cx="2590800" cy="2597075"/>
          </a:xfrm>
          <a:prstGeom prst="straightConnector1">
            <a:avLst/>
          </a:prstGeom>
          <a:noFill/>
          <a:ln w="12700">
            <a:solidFill>
              <a:schemeClr val="bg1">
                <a:lumMod val="85000"/>
              </a:schemeClr>
            </a:solidFill>
            <a:round/>
            <a:headEnd/>
            <a:tailEnd type="triangle" w="lg" len="lg"/>
          </a:ln>
        </p:spPr>
      </p:cxnSp>
      <p:cxnSp>
        <p:nvCxnSpPr>
          <p:cNvPr id="17424" name="Straight Arrow Connector 22"/>
          <p:cNvCxnSpPr>
            <a:cxnSpLocks noChangeShapeType="1"/>
            <a:stCxn id="40" idx="2"/>
            <a:endCxn id="32" idx="1"/>
          </p:cNvCxnSpPr>
          <p:nvPr/>
        </p:nvCxnSpPr>
        <p:spPr bwMode="auto">
          <a:xfrm rot="16200000" flipH="1">
            <a:off x="5342154" y="1521401"/>
            <a:ext cx="521208" cy="2050405"/>
          </a:xfrm>
          <a:prstGeom prst="straightConnector1">
            <a:avLst/>
          </a:prstGeom>
          <a:noFill/>
          <a:ln w="12700">
            <a:solidFill>
              <a:schemeClr val="bg1">
                <a:lumMod val="85000"/>
              </a:schemeClr>
            </a:solidFill>
            <a:round/>
            <a:headEnd/>
            <a:tailEnd type="triangle" w="lg" len="lg"/>
          </a:ln>
        </p:spPr>
      </p:cxnSp>
      <p:cxnSp>
        <p:nvCxnSpPr>
          <p:cNvPr id="17425" name="Straight Arrow Connector 20"/>
          <p:cNvCxnSpPr>
            <a:cxnSpLocks noChangeShapeType="1"/>
            <a:stCxn id="40" idx="2"/>
            <a:endCxn id="31" idx="0"/>
          </p:cNvCxnSpPr>
          <p:nvPr/>
        </p:nvCxnSpPr>
        <p:spPr bwMode="auto">
          <a:xfrm rot="16200000" flipH="1">
            <a:off x="5489538" y="1374018"/>
            <a:ext cx="1371600" cy="3195564"/>
          </a:xfrm>
          <a:prstGeom prst="straightConnector1">
            <a:avLst/>
          </a:prstGeom>
          <a:noFill/>
          <a:ln w="12700">
            <a:solidFill>
              <a:schemeClr val="bg1">
                <a:lumMod val="85000"/>
              </a:schemeClr>
            </a:solidFill>
            <a:round/>
            <a:headEnd/>
            <a:tailEnd type="triangle" w="lg" len="lg"/>
          </a:ln>
        </p:spPr>
      </p:cxnSp>
      <p:cxnSp>
        <p:nvCxnSpPr>
          <p:cNvPr id="17426" name="Straight Arrow Connector 20"/>
          <p:cNvCxnSpPr>
            <a:cxnSpLocks noChangeShapeType="1"/>
            <a:stCxn id="40" idx="2"/>
            <a:endCxn id="29" idx="0"/>
          </p:cNvCxnSpPr>
          <p:nvPr/>
        </p:nvCxnSpPr>
        <p:spPr bwMode="auto">
          <a:xfrm rot="16200000" flipH="1">
            <a:off x="4575138" y="2288418"/>
            <a:ext cx="2590800" cy="2585964"/>
          </a:xfrm>
          <a:prstGeom prst="straightConnector1">
            <a:avLst/>
          </a:prstGeom>
          <a:noFill/>
          <a:ln w="12700">
            <a:solidFill>
              <a:schemeClr val="bg1">
                <a:lumMod val="85000"/>
              </a:schemeClr>
            </a:solidFill>
            <a:round/>
            <a:headEnd/>
            <a:tailEnd type="triangle" w="lg" len="lg"/>
          </a:ln>
        </p:spPr>
      </p:cxnSp>
      <p:sp>
        <p:nvSpPr>
          <p:cNvPr id="17427" name="Text Box 17"/>
          <p:cNvSpPr txBox="1">
            <a:spLocks noChangeArrowheads="1"/>
          </p:cNvSpPr>
          <p:nvPr/>
        </p:nvSpPr>
        <p:spPr bwMode="auto">
          <a:xfrm>
            <a:off x="1" y="6457950"/>
            <a:ext cx="7543799" cy="400050"/>
          </a:xfrm>
          <a:prstGeom prst="rect">
            <a:avLst/>
          </a:prstGeom>
          <a:noFill/>
          <a:ln w="9525">
            <a:noFill/>
            <a:miter lim="800000"/>
            <a:headEnd/>
            <a:tailEnd/>
          </a:ln>
        </p:spPr>
        <p:txBody>
          <a:bodyPr anchor="b">
            <a:prstTxWarp prst="textNoShape">
              <a:avLst/>
            </a:prstTxWarp>
          </a:bodyPr>
          <a:lstStyle/>
          <a:p>
            <a:r>
              <a:rPr lang="en-US" sz="1200" dirty="0" smtClean="0">
                <a:solidFill>
                  <a:srgbClr val="FFFFFF"/>
                </a:solidFill>
              </a:rPr>
              <a:t>Adapted </a:t>
            </a:r>
            <a:r>
              <a:rPr lang="en-US" sz="1200" dirty="0">
                <a:solidFill>
                  <a:srgbClr val="FFFFFF"/>
                </a:solidFill>
              </a:rPr>
              <a:t>from Wedzicha</a:t>
            </a:r>
            <a:r>
              <a:rPr lang="en-US" sz="1200" dirty="0" smtClean="0">
                <a:solidFill>
                  <a:srgbClr val="FFFFFF"/>
                </a:solidFill>
              </a:rPr>
              <a:t> et </a:t>
            </a:r>
            <a:r>
              <a:rPr lang="en-US" sz="1200" dirty="0">
                <a:solidFill>
                  <a:srgbClr val="FFFFFF"/>
                </a:solidFill>
              </a:rPr>
              <a:t>al. </a:t>
            </a:r>
            <a:r>
              <a:rPr lang="en-US" sz="1200" dirty="0" smtClean="0">
                <a:solidFill>
                  <a:srgbClr val="FFFFFF"/>
                </a:solidFill>
              </a:rPr>
              <a:t>Lancet  </a:t>
            </a:r>
            <a:r>
              <a:rPr lang="en-US" sz="1200" dirty="0">
                <a:solidFill>
                  <a:srgbClr val="FFFFFF"/>
                </a:solidFill>
              </a:rPr>
              <a:t>2007</a:t>
            </a:r>
            <a:r>
              <a:rPr lang="en-US" sz="1200" dirty="0" smtClean="0">
                <a:solidFill>
                  <a:srgbClr val="FFFFFF"/>
                </a:solidFill>
              </a:rPr>
              <a:t>; 370</a:t>
            </a:r>
            <a:r>
              <a:rPr lang="en-US" sz="1200" dirty="0">
                <a:solidFill>
                  <a:srgbClr val="FFFFFF"/>
                </a:solidFill>
              </a:rPr>
              <a:t>:786-796; </a:t>
            </a:r>
            <a:r>
              <a:rPr lang="en-US" sz="1200" dirty="0" smtClean="0">
                <a:solidFill>
                  <a:srgbClr val="FFFFFF"/>
                </a:solidFill>
              </a:rPr>
              <a:t>Donaldson </a:t>
            </a:r>
            <a:r>
              <a:rPr lang="en-US" sz="1200" dirty="0">
                <a:solidFill>
                  <a:srgbClr val="FFFFFF"/>
                </a:solidFill>
              </a:rPr>
              <a:t>et al. </a:t>
            </a:r>
            <a:r>
              <a:rPr lang="en-US" sz="1200" dirty="0" smtClean="0">
                <a:solidFill>
                  <a:srgbClr val="FFFFFF"/>
                </a:solidFill>
              </a:rPr>
              <a:t>Thorax </a:t>
            </a:r>
            <a:r>
              <a:rPr lang="en-US" sz="1200" dirty="0">
                <a:solidFill>
                  <a:srgbClr val="FFFFFF"/>
                </a:solidFill>
              </a:rPr>
              <a:t>2006</a:t>
            </a:r>
            <a:r>
              <a:rPr lang="en-US" sz="1200" dirty="0" smtClean="0">
                <a:solidFill>
                  <a:srgbClr val="FFFFFF"/>
                </a:solidFill>
              </a:rPr>
              <a:t>; 61</a:t>
            </a:r>
            <a:r>
              <a:rPr lang="en-US" sz="1200" dirty="0">
                <a:solidFill>
                  <a:srgbClr val="FFFFFF"/>
                </a:solidFill>
              </a:rPr>
              <a:t>:164-</a:t>
            </a:r>
            <a:r>
              <a:rPr lang="en-US" sz="1200" dirty="0" smtClean="0">
                <a:solidFill>
                  <a:srgbClr val="FFFFFF"/>
                </a:solidFill>
              </a:rPr>
              <a:t>168; </a:t>
            </a:r>
            <a:br>
              <a:rPr lang="en-US" sz="1200" dirty="0" smtClean="0">
                <a:solidFill>
                  <a:srgbClr val="FFFFFF"/>
                </a:solidFill>
              </a:rPr>
            </a:br>
            <a:r>
              <a:rPr lang="en-US" sz="1200" dirty="0" smtClean="0">
                <a:solidFill>
                  <a:srgbClr val="FFFFFF"/>
                </a:solidFill>
              </a:rPr>
              <a:t>Donaldson et al. Chest 2010; 137:1091-1097; Decramer et al. Am J Respir Crit Care Med 2010; 181:A1526.</a:t>
            </a:r>
            <a:endParaRPr lang="en-US" sz="1200" dirty="0">
              <a:solidFill>
                <a:srgbClr val="FFFFFF"/>
              </a:solidFill>
            </a:endParaRPr>
          </a:p>
        </p:txBody>
      </p:sp>
      <p:sp>
        <p:nvSpPr>
          <p:cNvPr id="19" name="Rounded Rectangle 15"/>
          <p:cNvSpPr>
            <a:spLocks noChangeArrowheads="1"/>
          </p:cNvSpPr>
          <p:nvPr/>
        </p:nvSpPr>
        <p:spPr bwMode="auto">
          <a:xfrm>
            <a:off x="304800" y="2514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Poorer HRQoL</a:t>
            </a:r>
            <a:endParaRPr lang="en-US" sz="1600" b="1" baseline="30000" dirty="0">
              <a:solidFill>
                <a:schemeClr val="accent2">
                  <a:lumMod val="75000"/>
                </a:schemeClr>
              </a:solidFill>
              <a:latin typeface="Arial"/>
              <a:cs typeface="Arial"/>
            </a:endParaRPr>
          </a:p>
        </p:txBody>
      </p:sp>
      <p:sp>
        <p:nvSpPr>
          <p:cNvPr id="20" name="Rounded Rectangle 15"/>
          <p:cNvSpPr>
            <a:spLocks noChangeArrowheads="1"/>
          </p:cNvSpPr>
          <p:nvPr/>
        </p:nvSpPr>
        <p:spPr bwMode="auto">
          <a:xfrm>
            <a:off x="227161" y="3657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Increased inflammation</a:t>
            </a:r>
            <a:endParaRPr lang="en-US" sz="1600" b="1" baseline="30000" dirty="0">
              <a:solidFill>
                <a:schemeClr val="accent2">
                  <a:lumMod val="75000"/>
                </a:schemeClr>
              </a:solidFill>
              <a:latin typeface="Arial"/>
              <a:cs typeface="Arial"/>
            </a:endParaRPr>
          </a:p>
        </p:txBody>
      </p:sp>
      <p:sp>
        <p:nvSpPr>
          <p:cNvPr id="21" name="Rounded Rectangle 15"/>
          <p:cNvSpPr>
            <a:spLocks noChangeArrowheads="1"/>
          </p:cNvSpPr>
          <p:nvPr/>
        </p:nvSpPr>
        <p:spPr bwMode="auto">
          <a:xfrm>
            <a:off x="836761" y="48768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Faster decline in lung function</a:t>
            </a:r>
            <a:endParaRPr lang="en-US" sz="1600" b="1" baseline="30000" dirty="0">
              <a:solidFill>
                <a:schemeClr val="accent2">
                  <a:lumMod val="75000"/>
                </a:schemeClr>
              </a:solidFill>
              <a:latin typeface="Arial"/>
              <a:cs typeface="Arial"/>
            </a:endParaRPr>
          </a:p>
        </p:txBody>
      </p:sp>
      <p:sp>
        <p:nvSpPr>
          <p:cNvPr id="29" name="Rounded Rectangle 15"/>
          <p:cNvSpPr>
            <a:spLocks noChangeArrowheads="1"/>
          </p:cNvSpPr>
          <p:nvPr/>
        </p:nvSpPr>
        <p:spPr bwMode="auto">
          <a:xfrm>
            <a:off x="6019800" y="48768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Higher hospital readmission</a:t>
            </a:r>
            <a:endParaRPr lang="en-US" sz="1600" b="1" baseline="30000" dirty="0">
              <a:solidFill>
                <a:schemeClr val="accent2">
                  <a:lumMod val="75000"/>
                </a:schemeClr>
              </a:solidFill>
              <a:latin typeface="Arial"/>
              <a:cs typeface="Arial"/>
            </a:endParaRPr>
          </a:p>
        </p:txBody>
      </p:sp>
      <p:sp>
        <p:nvSpPr>
          <p:cNvPr id="31" name="Rounded Rectangle 15"/>
          <p:cNvSpPr>
            <a:spLocks noChangeArrowheads="1"/>
          </p:cNvSpPr>
          <p:nvPr/>
        </p:nvSpPr>
        <p:spPr bwMode="auto">
          <a:xfrm>
            <a:off x="6629400" y="3657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More recurrent exacerbations</a:t>
            </a:r>
            <a:endParaRPr lang="en-US" sz="1600" b="1" baseline="30000" dirty="0">
              <a:solidFill>
                <a:schemeClr val="accent2">
                  <a:lumMod val="75000"/>
                </a:schemeClr>
              </a:solidFill>
              <a:latin typeface="Arial"/>
              <a:cs typeface="Arial"/>
            </a:endParaRPr>
          </a:p>
        </p:txBody>
      </p:sp>
      <p:sp>
        <p:nvSpPr>
          <p:cNvPr id="32" name="Rounded Rectangle 15"/>
          <p:cNvSpPr>
            <a:spLocks noChangeArrowheads="1"/>
          </p:cNvSpPr>
          <p:nvPr/>
        </p:nvSpPr>
        <p:spPr bwMode="auto">
          <a:xfrm>
            <a:off x="6627961" y="2514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Increased mortality</a:t>
            </a:r>
            <a:endParaRPr lang="en-US" sz="1600" b="1" baseline="30000" dirty="0">
              <a:solidFill>
                <a:schemeClr val="accent2">
                  <a:lumMod val="75000"/>
                </a:schemeClr>
              </a:solidFill>
              <a:latin typeface="Arial"/>
              <a:cs typeface="Arial"/>
            </a:endParaRPr>
          </a:p>
        </p:txBody>
      </p:sp>
      <p:sp>
        <p:nvSpPr>
          <p:cNvPr id="40" name="Rounded Rectangle 29"/>
          <p:cNvSpPr/>
          <p:nvPr/>
        </p:nvSpPr>
        <p:spPr bwMode="auto">
          <a:xfrm>
            <a:off x="2525712" y="1295400"/>
            <a:ext cx="4103688" cy="990600"/>
          </a:xfrm>
          <a:prstGeom prst="roundRect">
            <a:avLst/>
          </a:pr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b="1" dirty="0" smtClean="0">
                <a:solidFill>
                  <a:srgbClr val="FCC000"/>
                </a:solidFill>
                <a:effectLst>
                  <a:outerShdw blurRad="38100" dist="38100" dir="2700000" algn="tl">
                    <a:srgbClr val="000000">
                      <a:alpha val="43137"/>
                    </a:srgbClr>
                  </a:outerShdw>
                </a:effectLst>
                <a:ea typeface="Geneva"/>
                <a:cs typeface="Geneva"/>
              </a:rPr>
              <a:t>Frequent exacerbators</a:t>
            </a:r>
            <a:r>
              <a:rPr lang="en-GB" sz="2000" b="1" dirty="0" smtClean="0"/>
              <a:t/>
            </a:r>
            <a:br>
              <a:rPr lang="en-GB" sz="2000" b="1" dirty="0" smtClean="0"/>
            </a:br>
            <a:r>
              <a:rPr lang="en-GB" sz="2000" dirty="0" smtClean="0">
                <a:solidFill>
                  <a:srgbClr val="FFFFFF"/>
                </a:solidFill>
              </a:rPr>
              <a:t>Patients with ≥2 </a:t>
            </a:r>
            <a:br>
              <a:rPr lang="en-GB" sz="2000" dirty="0" smtClean="0">
                <a:solidFill>
                  <a:srgbClr val="FFFFFF"/>
                </a:solidFill>
              </a:rPr>
            </a:br>
            <a:r>
              <a:rPr lang="en-GB" sz="2000" dirty="0" smtClean="0">
                <a:solidFill>
                  <a:srgbClr val="FFFFFF"/>
                </a:solidFill>
              </a:rPr>
              <a:t>exacerbations/year</a:t>
            </a:r>
            <a:endParaRPr lang="en-GB" sz="2000" b="1" dirty="0"/>
          </a:p>
        </p:txBody>
      </p:sp>
      <p:sp>
        <p:nvSpPr>
          <p:cNvPr id="17" name="Rounded Rectangle 15"/>
          <p:cNvSpPr>
            <a:spLocks noChangeArrowheads="1"/>
          </p:cNvSpPr>
          <p:nvPr/>
        </p:nvSpPr>
        <p:spPr bwMode="auto">
          <a:xfrm>
            <a:off x="3433837" y="54102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Higher myocardial infarction rate</a:t>
            </a:r>
            <a:endParaRPr lang="en-US" sz="1600" b="1" baseline="30000" dirty="0">
              <a:solidFill>
                <a:schemeClr val="accent2">
                  <a:lumMod val="75000"/>
                </a:schemeClr>
              </a:solidFill>
              <a:latin typeface="Arial"/>
              <a:cs typeface="Arial"/>
            </a:endParaRPr>
          </a:p>
        </p:txBody>
      </p:sp>
      <p:cxnSp>
        <p:nvCxnSpPr>
          <p:cNvPr id="24" name="Straight Arrow Connector 20"/>
          <p:cNvCxnSpPr>
            <a:cxnSpLocks noChangeShapeType="1"/>
            <a:stCxn id="40" idx="2"/>
            <a:endCxn id="17" idx="0"/>
          </p:cNvCxnSpPr>
          <p:nvPr/>
        </p:nvCxnSpPr>
        <p:spPr bwMode="auto">
          <a:xfrm rot="16200000" flipH="1">
            <a:off x="3015456" y="3848099"/>
            <a:ext cx="3124200" cy="1"/>
          </a:xfrm>
          <a:prstGeom prst="straightConnector1">
            <a:avLst/>
          </a:prstGeom>
          <a:noFill/>
          <a:ln w="12700">
            <a:solidFill>
              <a:schemeClr val="bg1">
                <a:lumMod val="85000"/>
              </a:schemeClr>
            </a:solidFill>
            <a:round/>
            <a:headEnd/>
            <a:tailEnd type="triangle" w="lg" len="lg"/>
          </a:ln>
        </p:spPr>
      </p:cxnSp>
      <p:sp>
        <p:nvSpPr>
          <p:cNvPr id="22" name="Título 1"/>
          <p:cNvSpPr>
            <a:spLocks noGrp="1"/>
          </p:cNvSpPr>
          <p:nvPr>
            <p:ph type="title"/>
          </p:nvPr>
        </p:nvSpPr>
        <p:spPr>
          <a:xfrm>
            <a:off x="182880" y="118872"/>
            <a:ext cx="8686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200" b="1" dirty="0" smtClean="0">
                <a:effectLst>
                  <a:outerShdw blurRad="38100" dist="38100" dir="2700000" algn="tl">
                    <a:srgbClr val="000000">
                      <a:alpha val="43137"/>
                    </a:srgbClr>
                  </a:outerShdw>
                </a:effectLst>
              </a:rPr>
              <a:t>Worse Prognosis in Frequent Exacerbators</a:t>
            </a:r>
            <a:endParaRPr lang="es-ES" sz="3200" b="1" dirty="0">
              <a:effectLst>
                <a:outerShdw blurRad="38100" dist="38100" dir="2700000" algn="tl">
                  <a:srgbClr val="000000">
                    <a:alpha val="43137"/>
                  </a:srgbClr>
                </a:outerShdw>
              </a:effectLst>
            </a:endParaRPr>
          </a:p>
        </p:txBody>
      </p:sp>
      <p:sp>
        <p:nvSpPr>
          <p:cNvPr id="25" name="Slide Number Placeholder 6"/>
          <p:cNvSpPr>
            <a:spLocks noGrp="1"/>
          </p:cNvSpPr>
          <p:nvPr>
            <p:ph type="sldNum" sz="quarter" idx="4294967295"/>
          </p:nvPr>
        </p:nvSpPr>
        <p:spPr>
          <a:xfrm>
            <a:off x="8732838" y="6477000"/>
            <a:ext cx="411162" cy="365125"/>
          </a:xfrm>
          <a:prstGeom prst="rect">
            <a:avLst/>
          </a:prstGeom>
        </p:spPr>
        <p:txBody>
          <a:bodyPr/>
          <a:lstStyle/>
          <a:p>
            <a:pPr>
              <a:defRPr/>
            </a:pPr>
            <a:fld id="{397AFFC9-A84F-4F11-9736-BF0713F9AF48}" type="slidenum">
              <a:rPr lang="en-GB" smtClean="0"/>
              <a:pPr>
                <a:defRPr/>
              </a:pPr>
              <a:t>73</a:t>
            </a:fld>
            <a:endParaRPr lang="en-GB"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194 Rectángulo"/>
          <p:cNvSpPr/>
          <p:nvPr/>
        </p:nvSpPr>
        <p:spPr bwMode="auto">
          <a:xfrm>
            <a:off x="70992" y="2276872"/>
            <a:ext cx="8964488" cy="414908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27651" name="Text Placeholder 207"/>
          <p:cNvSpPr>
            <a:spLocks noGrp="1"/>
          </p:cNvSpPr>
          <p:nvPr>
            <p:ph type="body" sz="quarter" idx="11"/>
          </p:nvPr>
        </p:nvSpPr>
        <p:spPr>
          <a:xfrm>
            <a:off x="5987480" y="2539752"/>
            <a:ext cx="2819400" cy="3200400"/>
          </a:xfrm>
        </p:spPr>
        <p:txBody>
          <a:bodyPr/>
          <a:lstStyle/>
          <a:p>
            <a:r>
              <a:rPr lang="en-US" sz="1400" b="1" dirty="0" smtClean="0">
                <a:solidFill>
                  <a:srgbClr val="3C8C93"/>
                </a:solidFill>
              </a:rPr>
              <a:t>Group A</a:t>
            </a:r>
          </a:p>
          <a:p>
            <a:r>
              <a:rPr lang="en-US" sz="1400" dirty="0" smtClean="0"/>
              <a:t>Patients</a:t>
            </a:r>
            <a:r>
              <a:rPr lang="en-CA" sz="1400" dirty="0" smtClean="0"/>
              <a:t> with no acute exacerbations</a:t>
            </a:r>
          </a:p>
          <a:p>
            <a:endParaRPr lang="en-US" sz="1400" dirty="0" smtClean="0"/>
          </a:p>
          <a:p>
            <a:r>
              <a:rPr lang="en-US" sz="1400" b="1" dirty="0" smtClean="0">
                <a:solidFill>
                  <a:srgbClr val="CC66FF"/>
                </a:solidFill>
              </a:rPr>
              <a:t>Group B</a:t>
            </a:r>
          </a:p>
          <a:p>
            <a:r>
              <a:rPr lang="en-US" sz="1400" dirty="0" smtClean="0"/>
              <a:t>Patients</a:t>
            </a:r>
            <a:r>
              <a:rPr lang="en-CA" sz="1400" dirty="0" smtClean="0"/>
              <a:t> with 1–2 acute exacerbations of COPD requiring hospital management</a:t>
            </a:r>
          </a:p>
          <a:p>
            <a:endParaRPr lang="en-US" sz="1400" dirty="0" smtClean="0"/>
          </a:p>
          <a:p>
            <a:r>
              <a:rPr lang="en-US" sz="1400" b="1" dirty="0" smtClean="0">
                <a:solidFill>
                  <a:srgbClr val="CC9900"/>
                </a:solidFill>
              </a:rPr>
              <a:t>Group C</a:t>
            </a:r>
            <a:endParaRPr lang="en-US" sz="1400" dirty="0" smtClean="0"/>
          </a:p>
          <a:p>
            <a:r>
              <a:rPr lang="en-US" sz="1400" dirty="0" smtClean="0"/>
              <a:t>Patients with </a:t>
            </a:r>
            <a:r>
              <a:rPr lang="en-GB" sz="1400" dirty="0" smtClean="0">
                <a:solidFill>
                  <a:srgbClr val="FFFFFF"/>
                </a:solidFill>
                <a:cs typeface="Arial" pitchFamily="34" charset="0"/>
              </a:rPr>
              <a:t>≥</a:t>
            </a:r>
            <a:r>
              <a:rPr lang="en-US" sz="1400" dirty="0" smtClean="0"/>
              <a:t>3 acute exacerbations</a:t>
            </a:r>
            <a:r>
              <a:rPr lang="es-ES" sz="1400" dirty="0" smtClean="0">
                <a:solidFill>
                  <a:srgbClr val="FFFFFF"/>
                </a:solidFill>
              </a:rPr>
              <a:t> </a:t>
            </a:r>
            <a:r>
              <a:rPr lang="en-CA" sz="1400" dirty="0" smtClean="0"/>
              <a:t>of COPD requiring hospital management</a:t>
            </a:r>
          </a:p>
          <a:p>
            <a:endParaRPr lang="en-GB" sz="1400" dirty="0" smtClean="0"/>
          </a:p>
        </p:txBody>
      </p:sp>
      <p:grpSp>
        <p:nvGrpSpPr>
          <p:cNvPr id="2" name="Agrupar 194"/>
          <p:cNvGrpSpPr/>
          <p:nvPr/>
        </p:nvGrpSpPr>
        <p:grpSpPr>
          <a:xfrm>
            <a:off x="344316" y="2692152"/>
            <a:ext cx="5719364" cy="3429000"/>
            <a:chOff x="452702" y="2438400"/>
            <a:chExt cx="5895344" cy="3429000"/>
          </a:xfrm>
        </p:grpSpPr>
        <p:sp>
          <p:nvSpPr>
            <p:cNvPr id="27654" name="Line 7"/>
            <p:cNvSpPr>
              <a:spLocks noChangeShapeType="1"/>
            </p:cNvSpPr>
            <p:nvPr/>
          </p:nvSpPr>
          <p:spPr bwMode="auto">
            <a:xfrm flipV="1">
              <a:off x="1194326" y="2564481"/>
              <a:ext cx="0" cy="2647699"/>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5" name="Line 8"/>
            <p:cNvSpPr>
              <a:spLocks noChangeShapeType="1"/>
            </p:cNvSpPr>
            <p:nvPr/>
          </p:nvSpPr>
          <p:spPr bwMode="auto">
            <a:xfrm>
              <a:off x="1191202" y="5210732"/>
              <a:ext cx="3392589" cy="0"/>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56" name="Line 9"/>
            <p:cNvSpPr>
              <a:spLocks noChangeShapeType="1"/>
            </p:cNvSpPr>
            <p:nvPr/>
          </p:nvSpPr>
          <p:spPr bwMode="auto">
            <a:xfrm>
              <a:off x="1197450" y="4699161"/>
              <a:ext cx="92155"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7" name="Line 10"/>
            <p:cNvSpPr>
              <a:spLocks noChangeShapeType="1"/>
            </p:cNvSpPr>
            <p:nvPr/>
          </p:nvSpPr>
          <p:spPr bwMode="auto">
            <a:xfrm>
              <a:off x="1195888" y="4162955"/>
              <a:ext cx="92156"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8" name="Line 11"/>
            <p:cNvSpPr>
              <a:spLocks noChangeShapeType="1"/>
            </p:cNvSpPr>
            <p:nvPr/>
          </p:nvSpPr>
          <p:spPr bwMode="auto">
            <a:xfrm>
              <a:off x="1192764" y="3629647"/>
              <a:ext cx="92156"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9" name="Line 12"/>
            <p:cNvSpPr>
              <a:spLocks noChangeShapeType="1"/>
            </p:cNvSpPr>
            <p:nvPr/>
          </p:nvSpPr>
          <p:spPr bwMode="auto">
            <a:xfrm>
              <a:off x="1194326" y="3096340"/>
              <a:ext cx="92155"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60" name="Line 13"/>
            <p:cNvSpPr>
              <a:spLocks noChangeShapeType="1"/>
            </p:cNvSpPr>
            <p:nvPr/>
          </p:nvSpPr>
          <p:spPr bwMode="auto">
            <a:xfrm flipH="1">
              <a:off x="1753510" y="5102041"/>
              <a:ext cx="1562" cy="102894"/>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1" name="Line 14"/>
            <p:cNvSpPr>
              <a:spLocks noChangeShapeType="1"/>
            </p:cNvSpPr>
            <p:nvPr/>
          </p:nvSpPr>
          <p:spPr bwMode="auto">
            <a:xfrm flipH="1">
              <a:off x="2314255" y="5103490"/>
              <a:ext cx="1563" cy="102893"/>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2" name="Line 15"/>
            <p:cNvSpPr>
              <a:spLocks noChangeShapeType="1"/>
            </p:cNvSpPr>
            <p:nvPr/>
          </p:nvSpPr>
          <p:spPr bwMode="auto">
            <a:xfrm flipH="1">
              <a:off x="2881249" y="5109287"/>
              <a:ext cx="1562" cy="102893"/>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3" name="Line 16"/>
            <p:cNvSpPr>
              <a:spLocks noChangeShapeType="1"/>
            </p:cNvSpPr>
            <p:nvPr/>
          </p:nvSpPr>
          <p:spPr bwMode="auto">
            <a:xfrm flipH="1">
              <a:off x="3448242" y="5107838"/>
              <a:ext cx="1563" cy="102894"/>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4" name="Line 17"/>
            <p:cNvSpPr>
              <a:spLocks noChangeShapeType="1"/>
            </p:cNvSpPr>
            <p:nvPr/>
          </p:nvSpPr>
          <p:spPr bwMode="auto">
            <a:xfrm flipH="1">
              <a:off x="4015235" y="5107838"/>
              <a:ext cx="1562" cy="102894"/>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5" name="Line 18"/>
            <p:cNvSpPr>
              <a:spLocks noChangeShapeType="1"/>
            </p:cNvSpPr>
            <p:nvPr/>
          </p:nvSpPr>
          <p:spPr bwMode="auto">
            <a:xfrm flipH="1">
              <a:off x="4583791" y="5109287"/>
              <a:ext cx="1562" cy="102893"/>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7" name="Text Box 20"/>
            <p:cNvSpPr txBox="1">
              <a:spLocks noChangeArrowheads="1"/>
            </p:cNvSpPr>
            <p:nvPr/>
          </p:nvSpPr>
          <p:spPr bwMode="auto">
            <a:xfrm>
              <a:off x="2286140" y="5575012"/>
              <a:ext cx="1523859" cy="292388"/>
            </a:xfrm>
            <a:prstGeom prst="rect">
              <a:avLst/>
            </a:prstGeom>
            <a:noFill/>
            <a:ln w="9525">
              <a:noFill/>
              <a:miter lim="800000"/>
              <a:headEnd/>
              <a:tailEnd/>
            </a:ln>
          </p:spPr>
          <p:txBody>
            <a:bodyPr wrap="square">
              <a:spAutoFit/>
            </a:bodyPr>
            <a:lstStyle/>
            <a:p>
              <a:r>
                <a:rPr lang="en-US" sz="1300" b="1" dirty="0">
                  <a:solidFill>
                    <a:srgbClr val="FFFFFF"/>
                  </a:solidFill>
                  <a:latin typeface="Futura Lt BT"/>
                </a:rPr>
                <a:t>Time (months)</a:t>
              </a:r>
            </a:p>
          </p:txBody>
        </p:sp>
        <p:sp>
          <p:nvSpPr>
            <p:cNvPr id="27668" name="Text Box 21"/>
            <p:cNvSpPr txBox="1">
              <a:spLocks noChangeArrowheads="1"/>
            </p:cNvSpPr>
            <p:nvPr/>
          </p:nvSpPr>
          <p:spPr bwMode="auto">
            <a:xfrm>
              <a:off x="1053750" y="5200588"/>
              <a:ext cx="263972" cy="461665"/>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a:t>
              </a:r>
            </a:p>
          </p:txBody>
        </p:sp>
        <p:sp>
          <p:nvSpPr>
            <p:cNvPr id="27669" name="Text Box 22"/>
            <p:cNvSpPr txBox="1">
              <a:spLocks noChangeArrowheads="1"/>
            </p:cNvSpPr>
            <p:nvPr/>
          </p:nvSpPr>
          <p:spPr bwMode="auto">
            <a:xfrm>
              <a:off x="1569198" y="5204934"/>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10</a:t>
              </a:r>
            </a:p>
          </p:txBody>
        </p:sp>
        <p:sp>
          <p:nvSpPr>
            <p:cNvPr id="27670" name="Text Box 23"/>
            <p:cNvSpPr txBox="1">
              <a:spLocks noChangeArrowheads="1"/>
            </p:cNvSpPr>
            <p:nvPr/>
          </p:nvSpPr>
          <p:spPr bwMode="auto">
            <a:xfrm>
              <a:off x="2131505" y="5200588"/>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20</a:t>
              </a:r>
            </a:p>
          </p:txBody>
        </p:sp>
        <p:sp>
          <p:nvSpPr>
            <p:cNvPr id="27671" name="Text Box 24"/>
            <p:cNvSpPr txBox="1">
              <a:spLocks noChangeArrowheads="1"/>
            </p:cNvSpPr>
            <p:nvPr/>
          </p:nvSpPr>
          <p:spPr bwMode="auto">
            <a:xfrm>
              <a:off x="2698499" y="5199137"/>
              <a:ext cx="377674"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30</a:t>
              </a:r>
            </a:p>
          </p:txBody>
        </p:sp>
        <p:sp>
          <p:nvSpPr>
            <p:cNvPr id="27672" name="Text Box 25"/>
            <p:cNvSpPr txBox="1">
              <a:spLocks noChangeArrowheads="1"/>
            </p:cNvSpPr>
            <p:nvPr/>
          </p:nvSpPr>
          <p:spPr bwMode="auto">
            <a:xfrm>
              <a:off x="3262368" y="5203485"/>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40</a:t>
              </a:r>
            </a:p>
          </p:txBody>
        </p:sp>
        <p:sp>
          <p:nvSpPr>
            <p:cNvPr id="27673" name="Text Box 26"/>
            <p:cNvSpPr txBox="1">
              <a:spLocks noChangeArrowheads="1"/>
            </p:cNvSpPr>
            <p:nvPr/>
          </p:nvSpPr>
          <p:spPr bwMode="auto">
            <a:xfrm>
              <a:off x="3846544" y="5203485"/>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50</a:t>
              </a:r>
            </a:p>
          </p:txBody>
        </p:sp>
        <p:sp>
          <p:nvSpPr>
            <p:cNvPr id="27674" name="Text Box 27"/>
            <p:cNvSpPr txBox="1">
              <a:spLocks noChangeArrowheads="1"/>
            </p:cNvSpPr>
            <p:nvPr/>
          </p:nvSpPr>
          <p:spPr bwMode="auto">
            <a:xfrm>
              <a:off x="4399480" y="5203485"/>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60</a:t>
              </a:r>
            </a:p>
          </p:txBody>
        </p:sp>
        <p:sp>
          <p:nvSpPr>
            <p:cNvPr id="27675" name="Text Box 28"/>
            <p:cNvSpPr txBox="1">
              <a:spLocks noChangeArrowheads="1"/>
            </p:cNvSpPr>
            <p:nvPr/>
          </p:nvSpPr>
          <p:spPr bwMode="auto">
            <a:xfrm>
              <a:off x="776057" y="4581776"/>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0.2</a:t>
              </a:r>
            </a:p>
          </p:txBody>
        </p:sp>
        <p:sp>
          <p:nvSpPr>
            <p:cNvPr id="27676" name="Text Box 29"/>
            <p:cNvSpPr txBox="1">
              <a:spLocks noChangeArrowheads="1"/>
            </p:cNvSpPr>
            <p:nvPr/>
          </p:nvSpPr>
          <p:spPr bwMode="auto">
            <a:xfrm>
              <a:off x="776057" y="4042671"/>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0.4</a:t>
              </a:r>
            </a:p>
          </p:txBody>
        </p:sp>
        <p:sp>
          <p:nvSpPr>
            <p:cNvPr id="27677" name="Text Box 30"/>
            <p:cNvSpPr txBox="1">
              <a:spLocks noChangeArrowheads="1"/>
            </p:cNvSpPr>
            <p:nvPr/>
          </p:nvSpPr>
          <p:spPr bwMode="auto">
            <a:xfrm>
              <a:off x="776057" y="3507914"/>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0.6</a:t>
              </a:r>
            </a:p>
          </p:txBody>
        </p:sp>
        <p:sp>
          <p:nvSpPr>
            <p:cNvPr id="27678" name="Text Box 31"/>
            <p:cNvSpPr txBox="1">
              <a:spLocks noChangeArrowheads="1"/>
            </p:cNvSpPr>
            <p:nvPr/>
          </p:nvSpPr>
          <p:spPr bwMode="auto">
            <a:xfrm>
              <a:off x="776057" y="2968809"/>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0.8</a:t>
              </a:r>
            </a:p>
          </p:txBody>
        </p:sp>
        <p:sp>
          <p:nvSpPr>
            <p:cNvPr id="27679" name="Text Box 32"/>
            <p:cNvSpPr txBox="1">
              <a:spLocks noChangeArrowheads="1"/>
            </p:cNvSpPr>
            <p:nvPr/>
          </p:nvSpPr>
          <p:spPr bwMode="auto">
            <a:xfrm>
              <a:off x="762000" y="2438400"/>
              <a:ext cx="465129"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1.0</a:t>
              </a:r>
            </a:p>
          </p:txBody>
        </p:sp>
        <p:sp>
          <p:nvSpPr>
            <p:cNvPr id="27680" name="Text Box 33"/>
            <p:cNvSpPr txBox="1">
              <a:spLocks noChangeArrowheads="1"/>
            </p:cNvSpPr>
            <p:nvPr/>
          </p:nvSpPr>
          <p:spPr bwMode="auto">
            <a:xfrm rot="16200000">
              <a:off x="-437018" y="3709121"/>
              <a:ext cx="2080826" cy="301385"/>
            </a:xfrm>
            <a:prstGeom prst="rect">
              <a:avLst/>
            </a:prstGeom>
            <a:noFill/>
            <a:ln w="9525">
              <a:noFill/>
              <a:miter lim="800000"/>
              <a:headEnd/>
              <a:tailEnd/>
            </a:ln>
          </p:spPr>
          <p:txBody>
            <a:bodyPr wrap="square">
              <a:spAutoFit/>
            </a:bodyPr>
            <a:lstStyle/>
            <a:p>
              <a:r>
                <a:rPr lang="en-US" sz="1300" b="1" dirty="0">
                  <a:solidFill>
                    <a:srgbClr val="FFFFFF"/>
                  </a:solidFill>
                  <a:latin typeface="Futura Lt BT"/>
                </a:rPr>
                <a:t>Probability of surviving</a:t>
              </a:r>
            </a:p>
          </p:txBody>
        </p:sp>
        <p:sp>
          <p:nvSpPr>
            <p:cNvPr id="27681" name="Text Box 34"/>
            <p:cNvSpPr txBox="1">
              <a:spLocks noChangeArrowheads="1"/>
            </p:cNvSpPr>
            <p:nvPr/>
          </p:nvSpPr>
          <p:spPr bwMode="auto">
            <a:xfrm>
              <a:off x="5405511" y="3730823"/>
              <a:ext cx="942535" cy="307777"/>
            </a:xfrm>
            <a:prstGeom prst="rect">
              <a:avLst/>
            </a:prstGeom>
            <a:noFill/>
            <a:ln w="9525">
              <a:noFill/>
              <a:miter lim="800000"/>
              <a:headEnd/>
              <a:tailEnd/>
            </a:ln>
          </p:spPr>
          <p:txBody>
            <a:bodyPr wrap="square">
              <a:spAutoFit/>
            </a:bodyPr>
            <a:lstStyle/>
            <a:p>
              <a:r>
                <a:rPr lang="en-US" sz="1400" b="1" i="1" dirty="0">
                  <a:solidFill>
                    <a:srgbClr val="FFFFFF"/>
                  </a:solidFill>
                  <a:latin typeface="Futura Lt BT"/>
                </a:rPr>
                <a:t>p</a:t>
              </a:r>
              <a:r>
                <a:rPr lang="en-US" sz="1200" b="1" dirty="0">
                  <a:solidFill>
                    <a:srgbClr val="FFFFFF"/>
                  </a:solidFill>
                  <a:latin typeface="Futura Lt BT"/>
                </a:rPr>
                <a:t>&lt;0.0001</a:t>
              </a:r>
            </a:p>
          </p:txBody>
        </p:sp>
        <p:sp>
          <p:nvSpPr>
            <p:cNvPr id="27682" name="Text Box 35"/>
            <p:cNvSpPr txBox="1">
              <a:spLocks noChangeArrowheads="1"/>
            </p:cNvSpPr>
            <p:nvPr/>
          </p:nvSpPr>
          <p:spPr bwMode="auto">
            <a:xfrm>
              <a:off x="4600973" y="3167351"/>
              <a:ext cx="320491" cy="307777"/>
            </a:xfrm>
            <a:prstGeom prst="rect">
              <a:avLst/>
            </a:prstGeom>
            <a:noFill/>
            <a:ln w="9525">
              <a:noFill/>
              <a:miter lim="800000"/>
              <a:headEnd/>
              <a:tailEnd/>
            </a:ln>
          </p:spPr>
          <p:txBody>
            <a:bodyPr wrap="square">
              <a:spAutoFit/>
            </a:bodyPr>
            <a:lstStyle/>
            <a:p>
              <a:r>
                <a:rPr lang="en-US" sz="1400" b="1" dirty="0">
                  <a:solidFill>
                    <a:srgbClr val="84ACB0"/>
                  </a:solidFill>
                  <a:latin typeface="Century Gothic" pitchFamily="34" charset="0"/>
                </a:rPr>
                <a:t>A</a:t>
              </a:r>
            </a:p>
          </p:txBody>
        </p:sp>
        <p:sp>
          <p:nvSpPr>
            <p:cNvPr id="27683" name="Text Box 36"/>
            <p:cNvSpPr txBox="1">
              <a:spLocks noChangeArrowheads="1"/>
            </p:cNvSpPr>
            <p:nvPr/>
          </p:nvSpPr>
          <p:spPr bwMode="auto">
            <a:xfrm>
              <a:off x="4607221" y="3810799"/>
              <a:ext cx="282716" cy="523220"/>
            </a:xfrm>
            <a:prstGeom prst="rect">
              <a:avLst/>
            </a:prstGeom>
            <a:noFill/>
            <a:ln w="9525">
              <a:noFill/>
              <a:miter lim="800000"/>
              <a:headEnd/>
              <a:tailEnd/>
            </a:ln>
          </p:spPr>
          <p:txBody>
            <a:bodyPr wrap="square">
              <a:spAutoFit/>
            </a:bodyPr>
            <a:lstStyle/>
            <a:p>
              <a:r>
                <a:rPr lang="en-US" sz="1400" b="1" dirty="0">
                  <a:solidFill>
                    <a:srgbClr val="CC66FF"/>
                  </a:solidFill>
                  <a:latin typeface="Century Gothic" pitchFamily="34" charset="0"/>
                </a:rPr>
                <a:t>B</a:t>
              </a:r>
            </a:p>
          </p:txBody>
        </p:sp>
        <p:sp>
          <p:nvSpPr>
            <p:cNvPr id="27684" name="Text Box 37"/>
            <p:cNvSpPr txBox="1">
              <a:spLocks noChangeArrowheads="1"/>
            </p:cNvSpPr>
            <p:nvPr/>
          </p:nvSpPr>
          <p:spPr bwMode="auto">
            <a:xfrm>
              <a:off x="4594726" y="4413668"/>
              <a:ext cx="317080" cy="523220"/>
            </a:xfrm>
            <a:prstGeom prst="rect">
              <a:avLst/>
            </a:prstGeom>
            <a:noFill/>
            <a:ln w="9525">
              <a:noFill/>
              <a:miter lim="800000"/>
              <a:headEnd/>
              <a:tailEnd/>
            </a:ln>
          </p:spPr>
          <p:txBody>
            <a:bodyPr wrap="square">
              <a:spAutoFit/>
            </a:bodyPr>
            <a:lstStyle/>
            <a:p>
              <a:r>
                <a:rPr lang="en-US" sz="1400" b="1" dirty="0">
                  <a:solidFill>
                    <a:srgbClr val="CC9900"/>
                  </a:solidFill>
                  <a:latin typeface="Century Gothic" pitchFamily="34" charset="0"/>
                </a:rPr>
                <a:t>C</a:t>
              </a:r>
            </a:p>
          </p:txBody>
        </p:sp>
        <p:sp>
          <p:nvSpPr>
            <p:cNvPr id="27685" name="Line 38"/>
            <p:cNvSpPr>
              <a:spLocks noChangeShapeType="1"/>
            </p:cNvSpPr>
            <p:nvPr/>
          </p:nvSpPr>
          <p:spPr bwMode="auto">
            <a:xfrm flipV="1">
              <a:off x="5422567" y="3336908"/>
              <a:ext cx="0" cy="1234724"/>
            </a:xfrm>
            <a:prstGeom prst="line">
              <a:avLst/>
            </a:prstGeom>
            <a:noFill/>
            <a:ln w="9525">
              <a:solidFill>
                <a:srgbClr val="FFFFFF"/>
              </a:solidFill>
              <a:round/>
              <a:headEnd/>
              <a:tailEnd/>
            </a:ln>
          </p:spPr>
          <p:txBody>
            <a:bodyPr/>
            <a:lstStyle/>
            <a:p>
              <a:endParaRPr lang="de-DE" dirty="0">
                <a:solidFill>
                  <a:srgbClr val="000000"/>
                </a:solidFill>
              </a:endParaRPr>
            </a:p>
          </p:txBody>
        </p:sp>
        <p:sp>
          <p:nvSpPr>
            <p:cNvPr id="27686" name="Line 39"/>
            <p:cNvSpPr>
              <a:spLocks noChangeShapeType="1"/>
            </p:cNvSpPr>
            <p:nvPr/>
          </p:nvSpPr>
          <p:spPr bwMode="auto">
            <a:xfrm flipH="1">
              <a:off x="5200767" y="3336908"/>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87" name="Line 40"/>
            <p:cNvSpPr>
              <a:spLocks noChangeShapeType="1"/>
            </p:cNvSpPr>
            <p:nvPr/>
          </p:nvSpPr>
          <p:spPr bwMode="auto">
            <a:xfrm flipH="1">
              <a:off x="5194519" y="4568733"/>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88" name="Line 41"/>
            <p:cNvSpPr>
              <a:spLocks noChangeShapeType="1"/>
            </p:cNvSpPr>
            <p:nvPr/>
          </p:nvSpPr>
          <p:spPr bwMode="auto">
            <a:xfrm flipH="1">
              <a:off x="4907118" y="3339806"/>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89" name="Line 42"/>
            <p:cNvSpPr>
              <a:spLocks noChangeShapeType="1"/>
            </p:cNvSpPr>
            <p:nvPr/>
          </p:nvSpPr>
          <p:spPr bwMode="auto">
            <a:xfrm flipH="1">
              <a:off x="4903993" y="3913692"/>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90" name="Line 43"/>
            <p:cNvSpPr>
              <a:spLocks noChangeShapeType="1"/>
            </p:cNvSpPr>
            <p:nvPr/>
          </p:nvSpPr>
          <p:spPr bwMode="auto">
            <a:xfrm flipH="1">
              <a:off x="4907118" y="4029628"/>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91" name="Line 44"/>
            <p:cNvSpPr>
              <a:spLocks noChangeShapeType="1"/>
            </p:cNvSpPr>
            <p:nvPr/>
          </p:nvSpPr>
          <p:spPr bwMode="auto">
            <a:xfrm flipH="1">
              <a:off x="4903993" y="4571631"/>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92" name="Line 45"/>
            <p:cNvSpPr>
              <a:spLocks noChangeShapeType="1"/>
            </p:cNvSpPr>
            <p:nvPr/>
          </p:nvSpPr>
          <p:spPr bwMode="auto">
            <a:xfrm flipH="1">
              <a:off x="5135165" y="3338357"/>
              <a:ext cx="1563" cy="572436"/>
            </a:xfrm>
            <a:prstGeom prst="line">
              <a:avLst/>
            </a:prstGeom>
            <a:noFill/>
            <a:ln w="9525">
              <a:solidFill>
                <a:srgbClr val="FFFFFF"/>
              </a:solidFill>
              <a:round/>
              <a:headEnd/>
              <a:tailEnd/>
            </a:ln>
          </p:spPr>
          <p:txBody>
            <a:bodyPr/>
            <a:lstStyle/>
            <a:p>
              <a:endParaRPr lang="de-DE" dirty="0">
                <a:solidFill>
                  <a:srgbClr val="000000"/>
                </a:solidFill>
              </a:endParaRPr>
            </a:p>
          </p:txBody>
        </p:sp>
        <p:sp>
          <p:nvSpPr>
            <p:cNvPr id="27693" name="Line 46"/>
            <p:cNvSpPr>
              <a:spLocks noChangeShapeType="1"/>
            </p:cNvSpPr>
            <p:nvPr/>
          </p:nvSpPr>
          <p:spPr bwMode="auto">
            <a:xfrm flipH="1">
              <a:off x="5133603" y="4028179"/>
              <a:ext cx="3124" cy="537655"/>
            </a:xfrm>
            <a:prstGeom prst="line">
              <a:avLst/>
            </a:prstGeom>
            <a:noFill/>
            <a:ln w="9525">
              <a:solidFill>
                <a:srgbClr val="FFFFFF"/>
              </a:solidFill>
              <a:round/>
              <a:headEnd/>
              <a:tailEnd/>
            </a:ln>
          </p:spPr>
          <p:txBody>
            <a:bodyPr/>
            <a:lstStyle/>
            <a:p>
              <a:endParaRPr lang="de-DE" dirty="0">
                <a:solidFill>
                  <a:srgbClr val="000000"/>
                </a:solidFill>
              </a:endParaRPr>
            </a:p>
          </p:txBody>
        </p:sp>
        <p:sp>
          <p:nvSpPr>
            <p:cNvPr id="27705" name="Text Box 58"/>
            <p:cNvSpPr txBox="1">
              <a:spLocks noChangeArrowheads="1"/>
            </p:cNvSpPr>
            <p:nvPr/>
          </p:nvSpPr>
          <p:spPr bwMode="auto">
            <a:xfrm>
              <a:off x="4347254" y="4114800"/>
              <a:ext cx="901167" cy="307777"/>
            </a:xfrm>
            <a:prstGeom prst="rect">
              <a:avLst/>
            </a:prstGeom>
            <a:noFill/>
            <a:ln w="9525">
              <a:noFill/>
              <a:miter lim="800000"/>
              <a:headEnd/>
              <a:tailEnd/>
            </a:ln>
          </p:spPr>
          <p:txBody>
            <a:bodyPr wrap="square">
              <a:spAutoFit/>
            </a:bodyPr>
            <a:lstStyle/>
            <a:p>
              <a:r>
                <a:rPr lang="en-US" sz="1400" b="1" i="1" dirty="0">
                  <a:solidFill>
                    <a:srgbClr val="FFFFFF"/>
                  </a:solidFill>
                  <a:latin typeface="Futura Lt BT"/>
                </a:rPr>
                <a:t>p</a:t>
              </a:r>
              <a:r>
                <a:rPr lang="en-US" sz="1200" b="1" dirty="0">
                  <a:solidFill>
                    <a:srgbClr val="FFFFFF"/>
                  </a:solidFill>
                  <a:latin typeface="Futura Lt BT"/>
                </a:rPr>
                <a:t>=0.069</a:t>
              </a:r>
            </a:p>
          </p:txBody>
        </p:sp>
        <p:sp>
          <p:nvSpPr>
            <p:cNvPr id="27706" name="Text Box 59"/>
            <p:cNvSpPr txBox="1">
              <a:spLocks noChangeArrowheads="1"/>
            </p:cNvSpPr>
            <p:nvPr/>
          </p:nvSpPr>
          <p:spPr bwMode="auto">
            <a:xfrm>
              <a:off x="4290712" y="3447047"/>
              <a:ext cx="957709" cy="307777"/>
            </a:xfrm>
            <a:prstGeom prst="rect">
              <a:avLst/>
            </a:prstGeom>
            <a:noFill/>
            <a:ln w="9525">
              <a:noFill/>
              <a:miter lim="800000"/>
              <a:headEnd/>
              <a:tailEnd/>
            </a:ln>
          </p:spPr>
          <p:txBody>
            <a:bodyPr wrap="square">
              <a:spAutoFit/>
            </a:bodyPr>
            <a:lstStyle/>
            <a:p>
              <a:r>
                <a:rPr lang="en-US" sz="1400" b="1" i="1" dirty="0">
                  <a:solidFill>
                    <a:srgbClr val="FFFFFF"/>
                  </a:solidFill>
                  <a:latin typeface="Futura Lt BT"/>
                </a:rPr>
                <a:t>p</a:t>
              </a:r>
              <a:r>
                <a:rPr lang="en-US" sz="1200" b="1" dirty="0">
                  <a:solidFill>
                    <a:srgbClr val="FFFFFF"/>
                  </a:solidFill>
                  <a:latin typeface="Futura Lt BT"/>
                </a:rPr>
                <a:t>&lt;0.0002</a:t>
              </a:r>
            </a:p>
          </p:txBody>
        </p:sp>
        <p:grpSp>
          <p:nvGrpSpPr>
            <p:cNvPr id="3" name="Group 60"/>
            <p:cNvGrpSpPr>
              <a:grpSpLocks/>
            </p:cNvGrpSpPr>
            <p:nvPr/>
          </p:nvGrpSpPr>
          <p:grpSpPr bwMode="auto">
            <a:xfrm>
              <a:off x="1469232" y="2584770"/>
              <a:ext cx="3084881" cy="737645"/>
              <a:chOff x="1663" y="1283"/>
              <a:chExt cx="1975" cy="509"/>
            </a:xfrm>
          </p:grpSpPr>
          <p:grpSp>
            <p:nvGrpSpPr>
              <p:cNvPr id="4" name="Group 61"/>
              <p:cNvGrpSpPr>
                <a:grpSpLocks/>
              </p:cNvGrpSpPr>
              <p:nvPr/>
            </p:nvGrpSpPr>
            <p:grpSpPr bwMode="auto">
              <a:xfrm>
                <a:off x="1663" y="1283"/>
                <a:ext cx="1975" cy="509"/>
                <a:chOff x="1663" y="1283"/>
                <a:chExt cx="1975" cy="509"/>
              </a:xfrm>
            </p:grpSpPr>
            <p:sp>
              <p:nvSpPr>
                <p:cNvPr id="27809" name="Line 62"/>
                <p:cNvSpPr>
                  <a:spLocks noChangeShapeType="1"/>
                </p:cNvSpPr>
                <p:nvPr/>
              </p:nvSpPr>
              <p:spPr bwMode="auto">
                <a:xfrm flipV="1">
                  <a:off x="3563" y="1737"/>
                  <a:ext cx="0" cy="27"/>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0" name="Line 63"/>
                <p:cNvSpPr>
                  <a:spLocks noChangeShapeType="1"/>
                </p:cNvSpPr>
                <p:nvPr/>
              </p:nvSpPr>
              <p:spPr bwMode="auto">
                <a:xfrm flipV="1">
                  <a:off x="3027" y="1617"/>
                  <a:ext cx="182"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1" name="Line 64"/>
                <p:cNvSpPr>
                  <a:spLocks noChangeShapeType="1"/>
                </p:cNvSpPr>
                <p:nvPr/>
              </p:nvSpPr>
              <p:spPr bwMode="auto">
                <a:xfrm>
                  <a:off x="3204" y="1624"/>
                  <a:ext cx="31"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2" name="Line 65"/>
                <p:cNvSpPr>
                  <a:spLocks noChangeShapeType="1"/>
                </p:cNvSpPr>
                <p:nvPr/>
              </p:nvSpPr>
              <p:spPr bwMode="auto">
                <a:xfrm>
                  <a:off x="3306" y="1697"/>
                  <a:ext cx="35"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3" name="Line 66"/>
                <p:cNvSpPr>
                  <a:spLocks noChangeShapeType="1"/>
                </p:cNvSpPr>
                <p:nvPr/>
              </p:nvSpPr>
              <p:spPr bwMode="auto">
                <a:xfrm flipV="1">
                  <a:off x="3335" y="1714"/>
                  <a:ext cx="80"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4" name="Line 67"/>
                <p:cNvSpPr>
                  <a:spLocks noChangeShapeType="1"/>
                </p:cNvSpPr>
                <p:nvPr/>
              </p:nvSpPr>
              <p:spPr bwMode="auto">
                <a:xfrm flipV="1">
                  <a:off x="3418" y="1726"/>
                  <a:ext cx="75"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5" name="Line 68"/>
                <p:cNvSpPr>
                  <a:spLocks noChangeShapeType="1"/>
                </p:cNvSpPr>
                <p:nvPr/>
              </p:nvSpPr>
              <p:spPr bwMode="auto">
                <a:xfrm flipV="1">
                  <a:off x="3496" y="1737"/>
                  <a:ext cx="72"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6" name="Line 69"/>
                <p:cNvSpPr>
                  <a:spLocks noChangeShapeType="1"/>
                </p:cNvSpPr>
                <p:nvPr/>
              </p:nvSpPr>
              <p:spPr bwMode="auto">
                <a:xfrm flipV="1">
                  <a:off x="3559" y="1764"/>
                  <a:ext cx="7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7" name="Line 70"/>
                <p:cNvSpPr>
                  <a:spLocks noChangeShapeType="1"/>
                </p:cNvSpPr>
                <p:nvPr/>
              </p:nvSpPr>
              <p:spPr bwMode="auto">
                <a:xfrm flipV="1">
                  <a:off x="3637" y="1761"/>
                  <a:ext cx="0" cy="3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8" name="Line 71"/>
                <p:cNvSpPr>
                  <a:spLocks noChangeShapeType="1"/>
                </p:cNvSpPr>
                <p:nvPr/>
              </p:nvSpPr>
              <p:spPr bwMode="auto">
                <a:xfrm flipH="1" flipV="1">
                  <a:off x="3340" y="1693"/>
                  <a:ext cx="0" cy="2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9" name="Line 72"/>
                <p:cNvSpPr>
                  <a:spLocks noChangeShapeType="1"/>
                </p:cNvSpPr>
                <p:nvPr/>
              </p:nvSpPr>
              <p:spPr bwMode="auto">
                <a:xfrm flipH="1" flipV="1">
                  <a:off x="3309" y="1660"/>
                  <a:ext cx="0" cy="37"/>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0" name="Line 73"/>
                <p:cNvSpPr>
                  <a:spLocks noChangeShapeType="1"/>
                </p:cNvSpPr>
                <p:nvPr/>
              </p:nvSpPr>
              <p:spPr bwMode="auto">
                <a:xfrm flipH="1" flipV="1">
                  <a:off x="3274" y="1638"/>
                  <a:ext cx="0" cy="3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1" name="Line 74"/>
                <p:cNvSpPr>
                  <a:spLocks noChangeShapeType="1"/>
                </p:cNvSpPr>
                <p:nvPr/>
              </p:nvSpPr>
              <p:spPr bwMode="auto">
                <a:xfrm flipH="1" flipV="1">
                  <a:off x="3024" y="1570"/>
                  <a:ext cx="0" cy="5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2" name="Line 75"/>
                <p:cNvSpPr>
                  <a:spLocks noChangeShapeType="1"/>
                </p:cNvSpPr>
                <p:nvPr/>
              </p:nvSpPr>
              <p:spPr bwMode="auto">
                <a:xfrm flipV="1">
                  <a:off x="3235" y="1639"/>
                  <a:ext cx="44"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3" name="Line 76"/>
                <p:cNvSpPr>
                  <a:spLocks noChangeShapeType="1"/>
                </p:cNvSpPr>
                <p:nvPr/>
              </p:nvSpPr>
              <p:spPr bwMode="auto">
                <a:xfrm flipV="1">
                  <a:off x="3272" y="1665"/>
                  <a:ext cx="40"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4" name="Line 77"/>
                <p:cNvSpPr>
                  <a:spLocks noChangeShapeType="1"/>
                </p:cNvSpPr>
                <p:nvPr/>
              </p:nvSpPr>
              <p:spPr bwMode="auto">
                <a:xfrm>
                  <a:off x="2308" y="1454"/>
                  <a:ext cx="70"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5" name="Line 78"/>
                <p:cNvSpPr>
                  <a:spLocks noChangeShapeType="1"/>
                </p:cNvSpPr>
                <p:nvPr/>
              </p:nvSpPr>
              <p:spPr bwMode="auto">
                <a:xfrm>
                  <a:off x="2407" y="1517"/>
                  <a:ext cx="154"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6" name="Line 79"/>
                <p:cNvSpPr>
                  <a:spLocks noChangeShapeType="1"/>
                </p:cNvSpPr>
                <p:nvPr/>
              </p:nvSpPr>
              <p:spPr bwMode="auto">
                <a:xfrm>
                  <a:off x="2372" y="1471"/>
                  <a:ext cx="45"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7" name="Line 80"/>
                <p:cNvSpPr>
                  <a:spLocks noChangeShapeType="1"/>
                </p:cNvSpPr>
                <p:nvPr/>
              </p:nvSpPr>
              <p:spPr bwMode="auto">
                <a:xfrm>
                  <a:off x="2657" y="1535"/>
                  <a:ext cx="184"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8" name="Line 81"/>
                <p:cNvSpPr>
                  <a:spLocks noChangeShapeType="1"/>
                </p:cNvSpPr>
                <p:nvPr/>
              </p:nvSpPr>
              <p:spPr bwMode="auto">
                <a:xfrm>
                  <a:off x="2842" y="1560"/>
                  <a:ext cx="36"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9" name="Line 82"/>
                <p:cNvSpPr>
                  <a:spLocks noChangeShapeType="1"/>
                </p:cNvSpPr>
                <p:nvPr/>
              </p:nvSpPr>
              <p:spPr bwMode="auto">
                <a:xfrm flipH="1" flipV="1">
                  <a:off x="2841" y="1531"/>
                  <a:ext cx="0" cy="34"/>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0" name="Line 83"/>
                <p:cNvSpPr>
                  <a:spLocks noChangeShapeType="1"/>
                </p:cNvSpPr>
                <p:nvPr/>
              </p:nvSpPr>
              <p:spPr bwMode="auto">
                <a:xfrm flipH="1" flipV="1">
                  <a:off x="2412" y="1471"/>
                  <a:ext cx="0" cy="48"/>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1" name="Line 84"/>
                <p:cNvSpPr>
                  <a:spLocks noChangeShapeType="1"/>
                </p:cNvSpPr>
                <p:nvPr/>
              </p:nvSpPr>
              <p:spPr bwMode="auto">
                <a:xfrm flipH="1" flipV="1">
                  <a:off x="2377" y="1449"/>
                  <a:ext cx="0" cy="2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2" name="Line 85"/>
                <p:cNvSpPr>
                  <a:spLocks noChangeShapeType="1"/>
                </p:cNvSpPr>
                <p:nvPr/>
              </p:nvSpPr>
              <p:spPr bwMode="auto">
                <a:xfrm>
                  <a:off x="2883" y="1575"/>
                  <a:ext cx="138"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3" name="Line 86"/>
                <p:cNvSpPr>
                  <a:spLocks noChangeShapeType="1"/>
                </p:cNvSpPr>
                <p:nvPr/>
              </p:nvSpPr>
              <p:spPr bwMode="auto">
                <a:xfrm flipV="1">
                  <a:off x="2552" y="1526"/>
                  <a:ext cx="111"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4" name="Line 87"/>
                <p:cNvSpPr>
                  <a:spLocks noChangeShapeType="1"/>
                </p:cNvSpPr>
                <p:nvPr/>
              </p:nvSpPr>
              <p:spPr bwMode="auto">
                <a:xfrm>
                  <a:off x="1663" y="1283"/>
                  <a:ext cx="16"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5" name="Line 88"/>
                <p:cNvSpPr>
                  <a:spLocks noChangeShapeType="1"/>
                </p:cNvSpPr>
                <p:nvPr/>
              </p:nvSpPr>
              <p:spPr bwMode="auto">
                <a:xfrm>
                  <a:off x="1677" y="1292"/>
                  <a:ext cx="26"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6" name="Line 89"/>
                <p:cNvSpPr>
                  <a:spLocks noChangeShapeType="1"/>
                </p:cNvSpPr>
                <p:nvPr/>
              </p:nvSpPr>
              <p:spPr bwMode="auto">
                <a:xfrm>
                  <a:off x="1702" y="1305"/>
                  <a:ext cx="2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7" name="Line 90"/>
                <p:cNvSpPr>
                  <a:spLocks noChangeShapeType="1"/>
                </p:cNvSpPr>
                <p:nvPr/>
              </p:nvSpPr>
              <p:spPr bwMode="auto">
                <a:xfrm flipV="1">
                  <a:off x="1723" y="1313"/>
                  <a:ext cx="37"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8" name="Line 91"/>
                <p:cNvSpPr>
                  <a:spLocks noChangeShapeType="1"/>
                </p:cNvSpPr>
                <p:nvPr/>
              </p:nvSpPr>
              <p:spPr bwMode="auto">
                <a:xfrm>
                  <a:off x="2013" y="1360"/>
                  <a:ext cx="4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9" name="Line 92"/>
                <p:cNvSpPr>
                  <a:spLocks noChangeShapeType="1"/>
                </p:cNvSpPr>
                <p:nvPr/>
              </p:nvSpPr>
              <p:spPr bwMode="auto">
                <a:xfrm>
                  <a:off x="2064" y="1381"/>
                  <a:ext cx="20"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0" name="Line 93"/>
                <p:cNvSpPr>
                  <a:spLocks noChangeShapeType="1"/>
                </p:cNvSpPr>
                <p:nvPr/>
              </p:nvSpPr>
              <p:spPr bwMode="auto">
                <a:xfrm>
                  <a:off x="2076" y="1415"/>
                  <a:ext cx="87"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1" name="Line 94"/>
                <p:cNvSpPr>
                  <a:spLocks noChangeShapeType="1"/>
                </p:cNvSpPr>
                <p:nvPr/>
              </p:nvSpPr>
              <p:spPr bwMode="auto">
                <a:xfrm flipV="1">
                  <a:off x="2225" y="1431"/>
                  <a:ext cx="78"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2" name="Line 95"/>
                <p:cNvSpPr>
                  <a:spLocks noChangeShapeType="1"/>
                </p:cNvSpPr>
                <p:nvPr/>
              </p:nvSpPr>
              <p:spPr bwMode="auto">
                <a:xfrm flipH="1" flipV="1">
                  <a:off x="2080" y="1381"/>
                  <a:ext cx="0" cy="37"/>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3" name="Line 96"/>
                <p:cNvSpPr>
                  <a:spLocks noChangeShapeType="1"/>
                </p:cNvSpPr>
                <p:nvPr/>
              </p:nvSpPr>
              <p:spPr bwMode="auto">
                <a:xfrm flipH="1" flipV="1">
                  <a:off x="1762" y="1308"/>
                  <a:ext cx="1" cy="4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4" name="Line 97"/>
                <p:cNvSpPr>
                  <a:spLocks noChangeShapeType="1"/>
                </p:cNvSpPr>
                <p:nvPr/>
              </p:nvSpPr>
              <p:spPr bwMode="auto">
                <a:xfrm flipH="1" flipV="1">
                  <a:off x="1704" y="1288"/>
                  <a:ext cx="1" cy="2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5" name="Line 98"/>
                <p:cNvSpPr>
                  <a:spLocks noChangeShapeType="1"/>
                </p:cNvSpPr>
                <p:nvPr/>
              </p:nvSpPr>
              <p:spPr bwMode="auto">
                <a:xfrm>
                  <a:off x="2155" y="1422"/>
                  <a:ext cx="77"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6" name="Line 99"/>
                <p:cNvSpPr>
                  <a:spLocks noChangeShapeType="1"/>
                </p:cNvSpPr>
                <p:nvPr/>
              </p:nvSpPr>
              <p:spPr bwMode="auto">
                <a:xfrm>
                  <a:off x="1763" y="1344"/>
                  <a:ext cx="24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7" name="Line 100"/>
                <p:cNvSpPr>
                  <a:spLocks noChangeShapeType="1"/>
                </p:cNvSpPr>
                <p:nvPr/>
              </p:nvSpPr>
              <p:spPr bwMode="auto">
                <a:xfrm flipH="1" flipV="1">
                  <a:off x="2016" y="1339"/>
                  <a:ext cx="0" cy="26"/>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8" name="Line 101"/>
                <p:cNvSpPr>
                  <a:spLocks noChangeShapeType="1"/>
                </p:cNvSpPr>
                <p:nvPr/>
              </p:nvSpPr>
              <p:spPr bwMode="auto">
                <a:xfrm flipV="1">
                  <a:off x="2066" y="1355"/>
                  <a:ext cx="0" cy="3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9" name="Line 102"/>
                <p:cNvSpPr>
                  <a:spLocks noChangeShapeType="1"/>
                </p:cNvSpPr>
                <p:nvPr/>
              </p:nvSpPr>
              <p:spPr bwMode="auto">
                <a:xfrm flipV="1">
                  <a:off x="2303" y="1427"/>
                  <a:ext cx="0" cy="3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50" name="Line 103"/>
                <p:cNvSpPr>
                  <a:spLocks noChangeShapeType="1"/>
                </p:cNvSpPr>
                <p:nvPr/>
              </p:nvSpPr>
              <p:spPr bwMode="auto">
                <a:xfrm flipH="1" flipV="1">
                  <a:off x="2882" y="1555"/>
                  <a:ext cx="0" cy="26"/>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51" name="Line 104"/>
                <p:cNvSpPr>
                  <a:spLocks noChangeShapeType="1"/>
                </p:cNvSpPr>
                <p:nvPr/>
              </p:nvSpPr>
              <p:spPr bwMode="auto">
                <a:xfrm flipH="1" flipV="1">
                  <a:off x="3232" y="1622"/>
                  <a:ext cx="1" cy="2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grpSp>
          <p:sp>
            <p:nvSpPr>
              <p:cNvPr id="27807" name="Line 105"/>
              <p:cNvSpPr>
                <a:spLocks noChangeShapeType="1"/>
              </p:cNvSpPr>
              <p:nvPr/>
            </p:nvSpPr>
            <p:spPr bwMode="auto">
              <a:xfrm flipH="1" flipV="1">
                <a:off x="3420" y="1709"/>
                <a:ext cx="0" cy="2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08" name="Line 106"/>
              <p:cNvSpPr>
                <a:spLocks noChangeShapeType="1"/>
              </p:cNvSpPr>
              <p:nvPr/>
            </p:nvSpPr>
            <p:spPr bwMode="auto">
              <a:xfrm flipH="1" flipV="1">
                <a:off x="3496" y="1721"/>
                <a:ext cx="0" cy="2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grpSp>
        <p:grpSp>
          <p:nvGrpSpPr>
            <p:cNvPr id="5" name="Group 107"/>
            <p:cNvGrpSpPr>
              <a:grpSpLocks/>
            </p:cNvGrpSpPr>
            <p:nvPr/>
          </p:nvGrpSpPr>
          <p:grpSpPr bwMode="auto">
            <a:xfrm>
              <a:off x="1405191" y="2578973"/>
              <a:ext cx="3155171" cy="1418772"/>
              <a:chOff x="1622" y="1279"/>
              <a:chExt cx="2020" cy="979"/>
            </a:xfrm>
          </p:grpSpPr>
          <p:sp>
            <p:nvSpPr>
              <p:cNvPr id="27753" name="Line 108"/>
              <p:cNvSpPr>
                <a:spLocks noChangeShapeType="1"/>
              </p:cNvSpPr>
              <p:nvPr/>
            </p:nvSpPr>
            <p:spPr bwMode="auto">
              <a:xfrm flipV="1">
                <a:off x="2171" y="1523"/>
                <a:ext cx="0" cy="1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6" name="Group 109"/>
              <p:cNvGrpSpPr>
                <a:grpSpLocks/>
              </p:cNvGrpSpPr>
              <p:nvPr/>
            </p:nvGrpSpPr>
            <p:grpSpPr bwMode="auto">
              <a:xfrm>
                <a:off x="1622" y="1279"/>
                <a:ext cx="2020" cy="979"/>
                <a:chOff x="1622" y="1279"/>
                <a:chExt cx="2020" cy="979"/>
              </a:xfrm>
            </p:grpSpPr>
            <p:sp>
              <p:nvSpPr>
                <p:cNvPr id="27755" name="Line 110"/>
                <p:cNvSpPr>
                  <a:spLocks noChangeShapeType="1"/>
                </p:cNvSpPr>
                <p:nvPr/>
              </p:nvSpPr>
              <p:spPr bwMode="auto">
                <a:xfrm flipH="1">
                  <a:off x="2065" y="1490"/>
                  <a:ext cx="5" cy="6"/>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7" name="Group 111"/>
                <p:cNvGrpSpPr>
                  <a:grpSpLocks/>
                </p:cNvGrpSpPr>
                <p:nvPr/>
              </p:nvGrpSpPr>
              <p:grpSpPr bwMode="auto">
                <a:xfrm>
                  <a:off x="1622" y="1279"/>
                  <a:ext cx="2020" cy="979"/>
                  <a:chOff x="1622" y="1279"/>
                  <a:chExt cx="2020" cy="979"/>
                </a:xfrm>
              </p:grpSpPr>
              <p:sp>
                <p:nvSpPr>
                  <p:cNvPr id="27757" name="Line 112"/>
                  <p:cNvSpPr>
                    <a:spLocks noChangeShapeType="1"/>
                  </p:cNvSpPr>
                  <p:nvPr/>
                </p:nvSpPr>
                <p:spPr bwMode="auto">
                  <a:xfrm flipV="1">
                    <a:off x="2032" y="1454"/>
                    <a:ext cx="12" cy="3"/>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8" name="Group 113"/>
                  <p:cNvGrpSpPr>
                    <a:grpSpLocks/>
                  </p:cNvGrpSpPr>
                  <p:nvPr/>
                </p:nvGrpSpPr>
                <p:grpSpPr bwMode="auto">
                  <a:xfrm>
                    <a:off x="1622" y="1279"/>
                    <a:ext cx="2020" cy="979"/>
                    <a:chOff x="1622" y="1279"/>
                    <a:chExt cx="2020" cy="979"/>
                  </a:xfrm>
                </p:grpSpPr>
                <p:sp>
                  <p:nvSpPr>
                    <p:cNvPr id="27759" name="Line 114"/>
                    <p:cNvSpPr>
                      <a:spLocks noChangeShapeType="1"/>
                    </p:cNvSpPr>
                    <p:nvPr/>
                  </p:nvSpPr>
                  <p:spPr bwMode="auto">
                    <a:xfrm>
                      <a:off x="3390" y="2076"/>
                      <a:ext cx="31"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0" name="Line 115"/>
                    <p:cNvSpPr>
                      <a:spLocks noChangeShapeType="1"/>
                    </p:cNvSpPr>
                    <p:nvPr/>
                  </p:nvSpPr>
                  <p:spPr bwMode="auto">
                    <a:xfrm>
                      <a:off x="3474" y="2146"/>
                      <a:ext cx="168"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9" name="Group 116"/>
                    <p:cNvGrpSpPr>
                      <a:grpSpLocks/>
                    </p:cNvGrpSpPr>
                    <p:nvPr/>
                  </p:nvGrpSpPr>
                  <p:grpSpPr bwMode="auto">
                    <a:xfrm>
                      <a:off x="1622" y="1279"/>
                      <a:ext cx="2015" cy="979"/>
                      <a:chOff x="1622" y="1279"/>
                      <a:chExt cx="2015" cy="979"/>
                    </a:xfrm>
                  </p:grpSpPr>
                  <p:sp>
                    <p:nvSpPr>
                      <p:cNvPr id="27762" name="Line 117"/>
                      <p:cNvSpPr>
                        <a:spLocks noChangeShapeType="1"/>
                      </p:cNvSpPr>
                      <p:nvPr/>
                    </p:nvSpPr>
                    <p:spPr bwMode="auto">
                      <a:xfrm>
                        <a:off x="2229" y="1567"/>
                        <a:ext cx="16" cy="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3" name="Line 118"/>
                      <p:cNvSpPr>
                        <a:spLocks noChangeShapeType="1"/>
                      </p:cNvSpPr>
                      <p:nvPr/>
                    </p:nvSpPr>
                    <p:spPr bwMode="auto">
                      <a:xfrm flipH="1">
                        <a:off x="2227" y="1590"/>
                        <a:ext cx="25"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4" name="Line 119"/>
                      <p:cNvSpPr>
                        <a:spLocks noChangeShapeType="1"/>
                      </p:cNvSpPr>
                      <p:nvPr/>
                    </p:nvSpPr>
                    <p:spPr bwMode="auto">
                      <a:xfrm>
                        <a:off x="2280" y="1593"/>
                        <a:ext cx="1" cy="28"/>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5" name="Line 120"/>
                      <p:cNvSpPr>
                        <a:spLocks noChangeShapeType="1"/>
                      </p:cNvSpPr>
                      <p:nvPr/>
                    </p:nvSpPr>
                    <p:spPr bwMode="auto">
                      <a:xfrm flipH="1" flipV="1">
                        <a:off x="2287" y="1665"/>
                        <a:ext cx="18"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6" name="Line 121"/>
                      <p:cNvSpPr>
                        <a:spLocks noChangeShapeType="1"/>
                      </p:cNvSpPr>
                      <p:nvPr/>
                    </p:nvSpPr>
                    <p:spPr bwMode="auto">
                      <a:xfrm flipH="1" flipV="1">
                        <a:off x="2308" y="1688"/>
                        <a:ext cx="72" cy="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7" name="Line 122"/>
                      <p:cNvSpPr>
                        <a:spLocks noChangeShapeType="1"/>
                      </p:cNvSpPr>
                      <p:nvPr/>
                    </p:nvSpPr>
                    <p:spPr bwMode="auto">
                      <a:xfrm>
                        <a:off x="2380" y="1712"/>
                        <a:ext cx="0" cy="37"/>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8" name="Line 123"/>
                      <p:cNvSpPr>
                        <a:spLocks noChangeShapeType="1"/>
                      </p:cNvSpPr>
                      <p:nvPr/>
                    </p:nvSpPr>
                    <p:spPr bwMode="auto">
                      <a:xfrm flipV="1">
                        <a:off x="2380" y="1760"/>
                        <a:ext cx="103" cy="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9" name="Line 124"/>
                      <p:cNvSpPr>
                        <a:spLocks noChangeShapeType="1"/>
                      </p:cNvSpPr>
                      <p:nvPr/>
                    </p:nvSpPr>
                    <p:spPr bwMode="auto">
                      <a:xfrm flipH="1">
                        <a:off x="2485" y="1778"/>
                        <a:ext cx="146"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0" name="Line 125"/>
                      <p:cNvSpPr>
                        <a:spLocks noChangeShapeType="1"/>
                      </p:cNvSpPr>
                      <p:nvPr/>
                    </p:nvSpPr>
                    <p:spPr bwMode="auto">
                      <a:xfrm flipH="1" flipV="1">
                        <a:off x="2630" y="1789"/>
                        <a:ext cx="1" cy="18"/>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1" name="Line 126"/>
                      <p:cNvSpPr>
                        <a:spLocks noChangeShapeType="1"/>
                      </p:cNvSpPr>
                      <p:nvPr/>
                    </p:nvSpPr>
                    <p:spPr bwMode="auto">
                      <a:xfrm>
                        <a:off x="2658" y="1809"/>
                        <a:ext cx="0" cy="7"/>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2" name="Line 127"/>
                      <p:cNvSpPr>
                        <a:spLocks noChangeShapeType="1"/>
                      </p:cNvSpPr>
                      <p:nvPr/>
                    </p:nvSpPr>
                    <p:spPr bwMode="auto">
                      <a:xfrm flipV="1">
                        <a:off x="2660" y="1832"/>
                        <a:ext cx="36" cy="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3" name="Line 128"/>
                      <p:cNvSpPr>
                        <a:spLocks noChangeShapeType="1"/>
                      </p:cNvSpPr>
                      <p:nvPr/>
                    </p:nvSpPr>
                    <p:spPr bwMode="auto">
                      <a:xfrm>
                        <a:off x="2690" y="1855"/>
                        <a:ext cx="11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4" name="Line 129"/>
                      <p:cNvSpPr>
                        <a:spLocks noChangeShapeType="1"/>
                      </p:cNvSpPr>
                      <p:nvPr/>
                    </p:nvSpPr>
                    <p:spPr bwMode="auto">
                      <a:xfrm>
                        <a:off x="2986" y="1897"/>
                        <a:ext cx="4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5" name="Line 130"/>
                      <p:cNvSpPr>
                        <a:spLocks noChangeShapeType="1"/>
                      </p:cNvSpPr>
                      <p:nvPr/>
                    </p:nvSpPr>
                    <p:spPr bwMode="auto">
                      <a:xfrm>
                        <a:off x="3016" y="1927"/>
                        <a:ext cx="106" cy="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6" name="Line 131"/>
                      <p:cNvSpPr>
                        <a:spLocks noChangeShapeType="1"/>
                      </p:cNvSpPr>
                      <p:nvPr/>
                    </p:nvSpPr>
                    <p:spPr bwMode="auto">
                      <a:xfrm>
                        <a:off x="3100" y="1950"/>
                        <a:ext cx="17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7" name="Line 132"/>
                      <p:cNvSpPr>
                        <a:spLocks noChangeShapeType="1"/>
                      </p:cNvSpPr>
                      <p:nvPr/>
                    </p:nvSpPr>
                    <p:spPr bwMode="auto">
                      <a:xfrm>
                        <a:off x="3340" y="2030"/>
                        <a:ext cx="10"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8" name="Line 133"/>
                      <p:cNvSpPr>
                        <a:spLocks noChangeShapeType="1"/>
                      </p:cNvSpPr>
                      <p:nvPr/>
                    </p:nvSpPr>
                    <p:spPr bwMode="auto">
                      <a:xfrm>
                        <a:off x="3365" y="2030"/>
                        <a:ext cx="8"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9" name="Line 134"/>
                      <p:cNvSpPr>
                        <a:spLocks noChangeShapeType="1"/>
                      </p:cNvSpPr>
                      <p:nvPr/>
                    </p:nvSpPr>
                    <p:spPr bwMode="auto">
                      <a:xfrm flipH="1" flipV="1">
                        <a:off x="3412" y="2076"/>
                        <a:ext cx="9" cy="2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0" name="Line 135"/>
                      <p:cNvSpPr>
                        <a:spLocks noChangeShapeType="1"/>
                      </p:cNvSpPr>
                      <p:nvPr/>
                    </p:nvSpPr>
                    <p:spPr bwMode="auto">
                      <a:xfrm>
                        <a:off x="3450" y="2097"/>
                        <a:ext cx="4"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1" name="Line 136"/>
                      <p:cNvSpPr>
                        <a:spLocks noChangeShapeType="1"/>
                      </p:cNvSpPr>
                      <p:nvPr/>
                    </p:nvSpPr>
                    <p:spPr bwMode="auto">
                      <a:xfrm flipH="1" flipV="1">
                        <a:off x="3450" y="2114"/>
                        <a:ext cx="1" cy="33"/>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2" name="Line 137"/>
                      <p:cNvSpPr>
                        <a:spLocks noChangeShapeType="1"/>
                      </p:cNvSpPr>
                      <p:nvPr/>
                    </p:nvSpPr>
                    <p:spPr bwMode="auto">
                      <a:xfrm>
                        <a:off x="3637" y="2145"/>
                        <a:ext cx="0" cy="113"/>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3" name="Line 138"/>
                      <p:cNvSpPr>
                        <a:spLocks noChangeShapeType="1"/>
                      </p:cNvSpPr>
                      <p:nvPr/>
                    </p:nvSpPr>
                    <p:spPr bwMode="auto">
                      <a:xfrm flipV="1">
                        <a:off x="3369" y="2067"/>
                        <a:ext cx="5" cy="8"/>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4" name="Line 139"/>
                      <p:cNvSpPr>
                        <a:spLocks noChangeShapeType="1"/>
                      </p:cNvSpPr>
                      <p:nvPr/>
                    </p:nvSpPr>
                    <p:spPr bwMode="auto">
                      <a:xfrm flipH="1">
                        <a:off x="3267" y="1977"/>
                        <a:ext cx="37"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10" name="Group 140"/>
                      <p:cNvGrpSpPr>
                        <a:grpSpLocks/>
                      </p:cNvGrpSpPr>
                      <p:nvPr/>
                    </p:nvGrpSpPr>
                    <p:grpSpPr bwMode="auto">
                      <a:xfrm>
                        <a:off x="1622" y="1279"/>
                        <a:ext cx="581" cy="289"/>
                        <a:chOff x="1622" y="1279"/>
                        <a:chExt cx="581" cy="289"/>
                      </a:xfrm>
                    </p:grpSpPr>
                    <p:sp>
                      <p:nvSpPr>
                        <p:cNvPr id="27791" name="Line 141"/>
                        <p:cNvSpPr>
                          <a:spLocks noChangeShapeType="1"/>
                        </p:cNvSpPr>
                        <p:nvPr/>
                      </p:nvSpPr>
                      <p:spPr bwMode="auto">
                        <a:xfrm flipH="1" flipV="1">
                          <a:off x="1700" y="1382"/>
                          <a:ext cx="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11" name="Group 142"/>
                        <p:cNvGrpSpPr>
                          <a:grpSpLocks/>
                        </p:cNvGrpSpPr>
                        <p:nvPr/>
                      </p:nvGrpSpPr>
                      <p:grpSpPr bwMode="auto">
                        <a:xfrm>
                          <a:off x="1622" y="1279"/>
                          <a:ext cx="581" cy="289"/>
                          <a:chOff x="1622" y="1279"/>
                          <a:chExt cx="581" cy="289"/>
                        </a:xfrm>
                      </p:grpSpPr>
                      <p:sp>
                        <p:nvSpPr>
                          <p:cNvPr id="27793" name="Line 143"/>
                          <p:cNvSpPr>
                            <a:spLocks noChangeShapeType="1"/>
                          </p:cNvSpPr>
                          <p:nvPr/>
                        </p:nvSpPr>
                        <p:spPr bwMode="auto">
                          <a:xfrm flipH="1">
                            <a:off x="1701" y="1404"/>
                            <a:ext cx="33"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12" name="Group 144"/>
                          <p:cNvGrpSpPr>
                            <a:grpSpLocks/>
                          </p:cNvGrpSpPr>
                          <p:nvPr/>
                        </p:nvGrpSpPr>
                        <p:grpSpPr bwMode="auto">
                          <a:xfrm>
                            <a:off x="1622" y="1279"/>
                            <a:ext cx="581" cy="289"/>
                            <a:chOff x="1622" y="1279"/>
                            <a:chExt cx="581" cy="289"/>
                          </a:xfrm>
                        </p:grpSpPr>
                        <p:sp>
                          <p:nvSpPr>
                            <p:cNvPr id="27795" name="Line 145"/>
                            <p:cNvSpPr>
                              <a:spLocks noChangeShapeType="1"/>
                            </p:cNvSpPr>
                            <p:nvPr/>
                          </p:nvSpPr>
                          <p:spPr bwMode="auto">
                            <a:xfrm>
                              <a:off x="1622" y="1279"/>
                              <a:ext cx="10" cy="113"/>
                            </a:xfrm>
                            <a:prstGeom prst="line">
                              <a:avLst/>
                            </a:prstGeom>
                            <a:noFill/>
                            <a:ln w="25400" cap="rnd" cmpd="sng" algn="ctr">
                              <a:solidFill>
                                <a:srgbClr val="CC66FF"/>
                              </a:solidFill>
                              <a:prstDash val="sysDot"/>
                              <a:round/>
                              <a:headEnd type="none" w="med" len="med"/>
                              <a:tailEnd type="none" w="med" len="med"/>
                            </a:ln>
                          </p:spPr>
                          <p:txBody>
                            <a:bodyPr wrap="square">
                              <a:spAutoFit/>
                            </a:bodyPr>
                            <a:lstStyle/>
                            <a:p>
                              <a:endParaRPr lang="de-DE" dirty="0">
                                <a:solidFill>
                                  <a:srgbClr val="000000"/>
                                </a:solidFill>
                              </a:endParaRPr>
                            </a:p>
                          </p:txBody>
                        </p:sp>
                        <p:sp>
                          <p:nvSpPr>
                            <p:cNvPr id="27796" name="Line 146"/>
                            <p:cNvSpPr>
                              <a:spLocks noChangeShapeType="1"/>
                            </p:cNvSpPr>
                            <p:nvPr/>
                          </p:nvSpPr>
                          <p:spPr bwMode="auto">
                            <a:xfrm>
                              <a:off x="1913" y="1437"/>
                              <a:ext cx="92" cy="1"/>
                            </a:xfrm>
                            <a:prstGeom prst="line">
                              <a:avLst/>
                            </a:prstGeom>
                            <a:noFill/>
                            <a:ln w="25400" cap="rnd" cmpd="sng" algn="ctr">
                              <a:solidFill>
                                <a:srgbClr val="CC66FF"/>
                              </a:solidFill>
                              <a:prstDash val="sysDot"/>
                              <a:round/>
                              <a:headEnd type="none" w="med" len="med"/>
                              <a:tailEnd type="none" w="med" len="med"/>
                            </a:ln>
                          </p:spPr>
                          <p:txBody>
                            <a:bodyPr wrap="square">
                              <a:spAutoFit/>
                            </a:bodyPr>
                            <a:lstStyle/>
                            <a:p>
                              <a:endParaRPr lang="de-DE" dirty="0">
                                <a:solidFill>
                                  <a:srgbClr val="000000"/>
                                </a:solidFill>
                              </a:endParaRPr>
                            </a:p>
                          </p:txBody>
                        </p:sp>
                        <p:sp>
                          <p:nvSpPr>
                            <p:cNvPr id="27797" name="Line 147"/>
                            <p:cNvSpPr>
                              <a:spLocks noChangeShapeType="1"/>
                            </p:cNvSpPr>
                            <p:nvPr/>
                          </p:nvSpPr>
                          <p:spPr bwMode="auto">
                            <a:xfrm flipH="1">
                              <a:off x="2026" y="1436"/>
                              <a:ext cx="0" cy="15"/>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98" name="Line 148"/>
                            <p:cNvSpPr>
                              <a:spLocks noChangeShapeType="1"/>
                            </p:cNvSpPr>
                            <p:nvPr/>
                          </p:nvSpPr>
                          <p:spPr bwMode="auto">
                            <a:xfrm>
                              <a:off x="2062" y="1467"/>
                              <a:ext cx="0" cy="2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99" name="Line 149"/>
                            <p:cNvSpPr>
                              <a:spLocks noChangeShapeType="1"/>
                            </p:cNvSpPr>
                            <p:nvPr/>
                          </p:nvSpPr>
                          <p:spPr bwMode="auto">
                            <a:xfrm>
                              <a:off x="2070" y="1512"/>
                              <a:ext cx="110"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0" name="Line 150"/>
                            <p:cNvSpPr>
                              <a:spLocks noChangeShapeType="1"/>
                            </p:cNvSpPr>
                            <p:nvPr/>
                          </p:nvSpPr>
                          <p:spPr bwMode="auto">
                            <a:xfrm flipH="1">
                              <a:off x="2171" y="1535"/>
                              <a:ext cx="24"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1" name="Line 151"/>
                            <p:cNvSpPr>
                              <a:spLocks noChangeShapeType="1"/>
                            </p:cNvSpPr>
                            <p:nvPr/>
                          </p:nvSpPr>
                          <p:spPr bwMode="auto">
                            <a:xfrm flipH="1" flipV="1">
                              <a:off x="1734" y="1403"/>
                              <a:ext cx="0" cy="15"/>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2" name="Line 152"/>
                            <p:cNvSpPr>
                              <a:spLocks noChangeShapeType="1"/>
                            </p:cNvSpPr>
                            <p:nvPr/>
                          </p:nvSpPr>
                          <p:spPr bwMode="auto">
                            <a:xfrm flipH="1">
                              <a:off x="1661" y="1382"/>
                              <a:ext cx="39"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3" name="Line 153"/>
                            <p:cNvSpPr>
                              <a:spLocks noChangeShapeType="1"/>
                            </p:cNvSpPr>
                            <p:nvPr/>
                          </p:nvSpPr>
                          <p:spPr bwMode="auto">
                            <a:xfrm flipH="1" flipV="1">
                              <a:off x="1629" y="1368"/>
                              <a:ext cx="15" cy="1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4" name="Line 154"/>
                            <p:cNvSpPr>
                              <a:spLocks noChangeShapeType="1"/>
                            </p:cNvSpPr>
                            <p:nvPr/>
                          </p:nvSpPr>
                          <p:spPr bwMode="auto">
                            <a:xfrm flipV="1">
                              <a:off x="2203" y="1542"/>
                              <a:ext cx="0" cy="26"/>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5" name="Line 155"/>
                            <p:cNvSpPr>
                              <a:spLocks noChangeShapeType="1"/>
                            </p:cNvSpPr>
                            <p:nvPr/>
                          </p:nvSpPr>
                          <p:spPr bwMode="auto">
                            <a:xfrm>
                              <a:off x="1811" y="1419"/>
                              <a:ext cx="90" cy="0"/>
                            </a:xfrm>
                            <a:prstGeom prst="line">
                              <a:avLst/>
                            </a:prstGeom>
                            <a:noFill/>
                            <a:ln w="25400" cap="rnd" cmpd="sng" algn="ctr">
                              <a:solidFill>
                                <a:srgbClr val="CC66FF"/>
                              </a:solidFill>
                              <a:prstDash val="sysDot"/>
                              <a:round/>
                              <a:headEnd type="none" w="med" len="med"/>
                              <a:tailEnd type="none" w="med" len="med"/>
                            </a:ln>
                          </p:spPr>
                          <p:txBody>
                            <a:bodyPr wrap="square">
                              <a:spAutoFit/>
                            </a:bodyPr>
                            <a:lstStyle/>
                            <a:p>
                              <a:endParaRPr lang="de-DE" dirty="0">
                                <a:solidFill>
                                  <a:srgbClr val="000000"/>
                                </a:solidFill>
                              </a:endParaRPr>
                            </a:p>
                          </p:txBody>
                        </p:sp>
                      </p:grpSp>
                    </p:grpSp>
                  </p:grpSp>
                  <p:sp>
                    <p:nvSpPr>
                      <p:cNvPr id="27786" name="Line 156"/>
                      <p:cNvSpPr>
                        <a:spLocks noChangeShapeType="1"/>
                      </p:cNvSpPr>
                      <p:nvPr/>
                    </p:nvSpPr>
                    <p:spPr bwMode="auto">
                      <a:xfrm flipH="1">
                        <a:off x="3368" y="2054"/>
                        <a:ext cx="0" cy="1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7" name="Line 157"/>
                      <p:cNvSpPr>
                        <a:spLocks noChangeShapeType="1"/>
                      </p:cNvSpPr>
                      <p:nvPr/>
                    </p:nvSpPr>
                    <p:spPr bwMode="auto">
                      <a:xfrm flipV="1">
                        <a:off x="3308" y="1994"/>
                        <a:ext cx="0" cy="1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8" name="Line 158"/>
                      <p:cNvSpPr>
                        <a:spLocks noChangeShapeType="1"/>
                      </p:cNvSpPr>
                      <p:nvPr/>
                    </p:nvSpPr>
                    <p:spPr bwMode="auto">
                      <a:xfrm flipH="1">
                        <a:off x="2765" y="1872"/>
                        <a:ext cx="219"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9" name="Line 159"/>
                      <p:cNvSpPr>
                        <a:spLocks noChangeShapeType="1"/>
                      </p:cNvSpPr>
                      <p:nvPr/>
                    </p:nvSpPr>
                    <p:spPr bwMode="auto">
                      <a:xfrm>
                        <a:off x="3336" y="2004"/>
                        <a:ext cx="4"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90" name="Line 160"/>
                      <p:cNvSpPr>
                        <a:spLocks noChangeShapeType="1"/>
                      </p:cNvSpPr>
                      <p:nvPr/>
                    </p:nvSpPr>
                    <p:spPr bwMode="auto">
                      <a:xfrm>
                        <a:off x="2281" y="1647"/>
                        <a:ext cx="0" cy="2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grpSp>
            </p:grpSp>
          </p:grpSp>
        </p:grpSp>
        <p:grpSp>
          <p:nvGrpSpPr>
            <p:cNvPr id="13" name="Group 161"/>
            <p:cNvGrpSpPr>
              <a:grpSpLocks/>
            </p:cNvGrpSpPr>
            <p:nvPr/>
          </p:nvGrpSpPr>
          <p:grpSpPr bwMode="auto">
            <a:xfrm>
              <a:off x="1195888" y="2534048"/>
              <a:ext cx="3366036" cy="1976717"/>
              <a:chOff x="1484" y="1266"/>
              <a:chExt cx="2155" cy="1364"/>
            </a:xfrm>
          </p:grpSpPr>
          <p:sp>
            <p:nvSpPr>
              <p:cNvPr id="27710" name="Line 162"/>
              <p:cNvSpPr>
                <a:spLocks noChangeShapeType="1"/>
              </p:cNvSpPr>
              <p:nvPr/>
            </p:nvSpPr>
            <p:spPr bwMode="auto">
              <a:xfrm flipH="1">
                <a:off x="2588" y="2172"/>
                <a:ext cx="32" cy="0"/>
              </a:xfrm>
              <a:prstGeom prst="line">
                <a:avLst/>
              </a:prstGeom>
              <a:noFill/>
              <a:ln w="25400">
                <a:solidFill>
                  <a:srgbClr val="CC9900"/>
                </a:solidFill>
                <a:round/>
                <a:headEnd/>
                <a:tailEnd/>
              </a:ln>
            </p:spPr>
            <p:txBody>
              <a:bodyPr/>
              <a:lstStyle/>
              <a:p>
                <a:endParaRPr lang="de-DE" dirty="0">
                  <a:solidFill>
                    <a:srgbClr val="000000"/>
                  </a:solidFill>
                </a:endParaRPr>
              </a:p>
            </p:txBody>
          </p:sp>
          <p:grpSp>
            <p:nvGrpSpPr>
              <p:cNvPr id="14" name="Group 163"/>
              <p:cNvGrpSpPr>
                <a:grpSpLocks/>
              </p:cNvGrpSpPr>
              <p:nvPr/>
            </p:nvGrpSpPr>
            <p:grpSpPr bwMode="auto">
              <a:xfrm>
                <a:off x="1484" y="1266"/>
                <a:ext cx="2155" cy="1364"/>
                <a:chOff x="1484" y="1266"/>
                <a:chExt cx="2155" cy="1364"/>
              </a:xfrm>
            </p:grpSpPr>
            <p:sp>
              <p:nvSpPr>
                <p:cNvPr id="27712" name="Line 164"/>
                <p:cNvSpPr>
                  <a:spLocks noChangeShapeType="1"/>
                </p:cNvSpPr>
                <p:nvPr/>
              </p:nvSpPr>
              <p:spPr bwMode="auto">
                <a:xfrm flipH="1">
                  <a:off x="1484" y="1272"/>
                  <a:ext cx="180"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3" name="Line 165"/>
                <p:cNvSpPr>
                  <a:spLocks noChangeShapeType="1"/>
                </p:cNvSpPr>
                <p:nvPr/>
              </p:nvSpPr>
              <p:spPr bwMode="auto">
                <a:xfrm flipH="1">
                  <a:off x="1655" y="1425"/>
                  <a:ext cx="154"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4" name="Line 166"/>
                <p:cNvSpPr>
                  <a:spLocks noChangeShapeType="1"/>
                </p:cNvSpPr>
                <p:nvPr/>
              </p:nvSpPr>
              <p:spPr bwMode="auto">
                <a:xfrm flipH="1">
                  <a:off x="1797" y="1472"/>
                  <a:ext cx="42"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5" name="Line 167"/>
                <p:cNvSpPr>
                  <a:spLocks noChangeShapeType="1"/>
                </p:cNvSpPr>
                <p:nvPr/>
              </p:nvSpPr>
              <p:spPr bwMode="auto">
                <a:xfrm flipH="1">
                  <a:off x="1936" y="1578"/>
                  <a:ext cx="86"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6" name="Line 168"/>
                <p:cNvSpPr>
                  <a:spLocks noChangeShapeType="1"/>
                </p:cNvSpPr>
                <p:nvPr/>
              </p:nvSpPr>
              <p:spPr bwMode="auto">
                <a:xfrm flipH="1">
                  <a:off x="2014" y="1821"/>
                  <a:ext cx="72"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7" name="Line 169"/>
                <p:cNvSpPr>
                  <a:spLocks noChangeShapeType="1"/>
                </p:cNvSpPr>
                <p:nvPr/>
              </p:nvSpPr>
              <p:spPr bwMode="auto">
                <a:xfrm flipH="1" flipV="1">
                  <a:off x="2307" y="1980"/>
                  <a:ext cx="158"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8" name="Line 170"/>
                <p:cNvSpPr>
                  <a:spLocks noChangeShapeType="1"/>
                </p:cNvSpPr>
                <p:nvPr/>
              </p:nvSpPr>
              <p:spPr bwMode="auto">
                <a:xfrm flipH="1">
                  <a:off x="2284" y="1930"/>
                  <a:ext cx="35"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9" name="Line 171"/>
                <p:cNvSpPr>
                  <a:spLocks noChangeShapeType="1"/>
                </p:cNvSpPr>
                <p:nvPr/>
              </p:nvSpPr>
              <p:spPr bwMode="auto">
                <a:xfrm flipH="1">
                  <a:off x="2452" y="2037"/>
                  <a:ext cx="51"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0" name="Line 172"/>
                <p:cNvSpPr>
                  <a:spLocks noChangeShapeType="1"/>
                </p:cNvSpPr>
                <p:nvPr/>
              </p:nvSpPr>
              <p:spPr bwMode="auto">
                <a:xfrm flipH="1" flipV="1">
                  <a:off x="2486" y="2082"/>
                  <a:ext cx="56"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1" name="Line 173"/>
                <p:cNvSpPr>
                  <a:spLocks noChangeShapeType="1"/>
                </p:cNvSpPr>
                <p:nvPr/>
              </p:nvSpPr>
              <p:spPr bwMode="auto">
                <a:xfrm flipH="1">
                  <a:off x="2606" y="2191"/>
                  <a:ext cx="33"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2" name="Line 174"/>
                <p:cNvSpPr>
                  <a:spLocks noChangeShapeType="1"/>
                </p:cNvSpPr>
                <p:nvPr/>
              </p:nvSpPr>
              <p:spPr bwMode="auto">
                <a:xfrm flipH="1">
                  <a:off x="2628" y="2237"/>
                  <a:ext cx="69"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3" name="Line 175"/>
                <p:cNvSpPr>
                  <a:spLocks noChangeShapeType="1"/>
                </p:cNvSpPr>
                <p:nvPr/>
              </p:nvSpPr>
              <p:spPr bwMode="auto">
                <a:xfrm flipH="1">
                  <a:off x="2687" y="2285"/>
                  <a:ext cx="53"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4" name="Line 176"/>
                <p:cNvSpPr>
                  <a:spLocks noChangeShapeType="1"/>
                </p:cNvSpPr>
                <p:nvPr/>
              </p:nvSpPr>
              <p:spPr bwMode="auto">
                <a:xfrm flipH="1">
                  <a:off x="2977" y="2393"/>
                  <a:ext cx="252"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5" name="Line 177"/>
                <p:cNvSpPr>
                  <a:spLocks noChangeShapeType="1"/>
                </p:cNvSpPr>
                <p:nvPr/>
              </p:nvSpPr>
              <p:spPr bwMode="auto">
                <a:xfrm flipH="1" flipV="1">
                  <a:off x="3328" y="2492"/>
                  <a:ext cx="188" cy="2"/>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6" name="Line 178"/>
                <p:cNvSpPr>
                  <a:spLocks noChangeShapeType="1"/>
                </p:cNvSpPr>
                <p:nvPr/>
              </p:nvSpPr>
              <p:spPr bwMode="auto">
                <a:xfrm flipH="1" flipV="1">
                  <a:off x="3506" y="2557"/>
                  <a:ext cx="133"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7" name="Line 179"/>
                <p:cNvSpPr>
                  <a:spLocks noChangeShapeType="1"/>
                </p:cNvSpPr>
                <p:nvPr/>
              </p:nvSpPr>
              <p:spPr bwMode="auto">
                <a:xfrm flipH="1" flipV="1">
                  <a:off x="3635" y="2551"/>
                  <a:ext cx="1" cy="79"/>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8" name="Line 180"/>
                <p:cNvSpPr>
                  <a:spLocks noChangeShapeType="1"/>
                </p:cNvSpPr>
                <p:nvPr/>
              </p:nvSpPr>
              <p:spPr bwMode="auto">
                <a:xfrm flipH="1" flipV="1">
                  <a:off x="3511" y="2488"/>
                  <a:ext cx="1" cy="76"/>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9" name="Line 181"/>
                <p:cNvSpPr>
                  <a:spLocks noChangeShapeType="1"/>
                </p:cNvSpPr>
                <p:nvPr/>
              </p:nvSpPr>
              <p:spPr bwMode="auto">
                <a:xfrm flipH="1" flipV="1">
                  <a:off x="3334" y="2437"/>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0" name="Line 182"/>
                <p:cNvSpPr>
                  <a:spLocks noChangeShapeType="1"/>
                </p:cNvSpPr>
                <p:nvPr/>
              </p:nvSpPr>
              <p:spPr bwMode="auto">
                <a:xfrm flipH="1" flipV="1">
                  <a:off x="3220" y="2389"/>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1" name="Line 183"/>
                <p:cNvSpPr>
                  <a:spLocks noChangeShapeType="1"/>
                </p:cNvSpPr>
                <p:nvPr/>
              </p:nvSpPr>
              <p:spPr bwMode="auto">
                <a:xfrm flipH="1" flipV="1">
                  <a:off x="2733" y="2280"/>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2" name="Line 184"/>
                <p:cNvSpPr>
                  <a:spLocks noChangeShapeType="1"/>
                </p:cNvSpPr>
                <p:nvPr/>
              </p:nvSpPr>
              <p:spPr bwMode="auto">
                <a:xfrm flipH="1" flipV="1">
                  <a:off x="2690" y="2233"/>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3" name="Line 185"/>
                <p:cNvSpPr>
                  <a:spLocks noChangeShapeType="1"/>
                </p:cNvSpPr>
                <p:nvPr/>
              </p:nvSpPr>
              <p:spPr bwMode="auto">
                <a:xfrm flipH="1" flipV="1">
                  <a:off x="2633" y="2185"/>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4" name="Line 186"/>
                <p:cNvSpPr>
                  <a:spLocks noChangeShapeType="1"/>
                </p:cNvSpPr>
                <p:nvPr/>
              </p:nvSpPr>
              <p:spPr bwMode="auto">
                <a:xfrm flipH="1" flipV="1">
                  <a:off x="2613" y="2169"/>
                  <a:ext cx="0" cy="2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5" name="Line 187"/>
                <p:cNvSpPr>
                  <a:spLocks noChangeShapeType="1"/>
                </p:cNvSpPr>
                <p:nvPr/>
              </p:nvSpPr>
              <p:spPr bwMode="auto">
                <a:xfrm flipH="1" flipV="1">
                  <a:off x="2591" y="2120"/>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6" name="Line 188"/>
                <p:cNvSpPr>
                  <a:spLocks noChangeShapeType="1"/>
                </p:cNvSpPr>
                <p:nvPr/>
              </p:nvSpPr>
              <p:spPr bwMode="auto">
                <a:xfrm flipH="1" flipV="1">
                  <a:off x="2534" y="2080"/>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7" name="Line 189"/>
                <p:cNvSpPr>
                  <a:spLocks noChangeShapeType="1"/>
                </p:cNvSpPr>
                <p:nvPr/>
              </p:nvSpPr>
              <p:spPr bwMode="auto">
                <a:xfrm flipH="1" flipV="1">
                  <a:off x="2494" y="2035"/>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8" name="Line 190"/>
                <p:cNvSpPr>
                  <a:spLocks noChangeShapeType="1"/>
                </p:cNvSpPr>
                <p:nvPr/>
              </p:nvSpPr>
              <p:spPr bwMode="auto">
                <a:xfrm flipH="1" flipV="1">
                  <a:off x="2313" y="1928"/>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9" name="Line 191"/>
                <p:cNvSpPr>
                  <a:spLocks noChangeShapeType="1"/>
                </p:cNvSpPr>
                <p:nvPr/>
              </p:nvSpPr>
              <p:spPr bwMode="auto">
                <a:xfrm flipH="1" flipV="1">
                  <a:off x="2286" y="1881"/>
                  <a:ext cx="0" cy="57"/>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0" name="Line 192"/>
                <p:cNvSpPr>
                  <a:spLocks noChangeShapeType="1"/>
                </p:cNvSpPr>
                <p:nvPr/>
              </p:nvSpPr>
              <p:spPr bwMode="auto">
                <a:xfrm flipH="1" flipV="1">
                  <a:off x="2081" y="1815"/>
                  <a:ext cx="0" cy="6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1" name="Line 193"/>
                <p:cNvSpPr>
                  <a:spLocks noChangeShapeType="1"/>
                </p:cNvSpPr>
                <p:nvPr/>
              </p:nvSpPr>
              <p:spPr bwMode="auto">
                <a:xfrm flipH="1" flipV="1">
                  <a:off x="1944" y="1529"/>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2" name="Line 194"/>
                <p:cNvSpPr>
                  <a:spLocks noChangeShapeType="1"/>
                </p:cNvSpPr>
                <p:nvPr/>
              </p:nvSpPr>
              <p:spPr bwMode="auto">
                <a:xfrm flipH="1" flipV="1">
                  <a:off x="1804" y="1425"/>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3" name="Line 195"/>
                <p:cNvSpPr>
                  <a:spLocks noChangeShapeType="1"/>
                </p:cNvSpPr>
                <p:nvPr/>
              </p:nvSpPr>
              <p:spPr bwMode="auto">
                <a:xfrm flipH="1" flipV="1">
                  <a:off x="1659" y="1266"/>
                  <a:ext cx="0" cy="167"/>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4" name="Line 196"/>
                <p:cNvSpPr>
                  <a:spLocks noChangeShapeType="1"/>
                </p:cNvSpPr>
                <p:nvPr/>
              </p:nvSpPr>
              <p:spPr bwMode="auto">
                <a:xfrm flipH="1" flipV="1">
                  <a:off x="3215" y="2442"/>
                  <a:ext cx="124"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5" name="Line 197"/>
                <p:cNvSpPr>
                  <a:spLocks noChangeShapeType="1"/>
                </p:cNvSpPr>
                <p:nvPr/>
              </p:nvSpPr>
              <p:spPr bwMode="auto">
                <a:xfrm flipH="1" flipV="1">
                  <a:off x="2978" y="2331"/>
                  <a:ext cx="1" cy="7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6" name="Line 198"/>
                <p:cNvSpPr>
                  <a:spLocks noChangeShapeType="1"/>
                </p:cNvSpPr>
                <p:nvPr/>
              </p:nvSpPr>
              <p:spPr bwMode="auto">
                <a:xfrm flipH="1">
                  <a:off x="2528" y="2127"/>
                  <a:ext cx="70"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7" name="Line 199"/>
                <p:cNvSpPr>
                  <a:spLocks noChangeShapeType="1"/>
                </p:cNvSpPr>
                <p:nvPr/>
              </p:nvSpPr>
              <p:spPr bwMode="auto">
                <a:xfrm flipH="1" flipV="1">
                  <a:off x="2458" y="1983"/>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8" name="Line 200"/>
                <p:cNvSpPr>
                  <a:spLocks noChangeShapeType="1"/>
                </p:cNvSpPr>
                <p:nvPr/>
              </p:nvSpPr>
              <p:spPr bwMode="auto">
                <a:xfrm flipH="1">
                  <a:off x="2073" y="1875"/>
                  <a:ext cx="222"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9" name="Line 201"/>
                <p:cNvSpPr>
                  <a:spLocks noChangeShapeType="1"/>
                </p:cNvSpPr>
                <p:nvPr/>
              </p:nvSpPr>
              <p:spPr bwMode="auto">
                <a:xfrm flipV="1">
                  <a:off x="2016" y="1573"/>
                  <a:ext cx="1" cy="255"/>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50" name="Line 202"/>
                <p:cNvSpPr>
                  <a:spLocks noChangeShapeType="1"/>
                </p:cNvSpPr>
                <p:nvPr/>
              </p:nvSpPr>
              <p:spPr bwMode="auto">
                <a:xfrm flipH="1">
                  <a:off x="2727" y="2334"/>
                  <a:ext cx="259"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51" name="Line 203"/>
                <p:cNvSpPr>
                  <a:spLocks noChangeShapeType="1"/>
                </p:cNvSpPr>
                <p:nvPr/>
              </p:nvSpPr>
              <p:spPr bwMode="auto">
                <a:xfrm flipV="1">
                  <a:off x="1836" y="1464"/>
                  <a:ext cx="1" cy="6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52" name="Line 204"/>
                <p:cNvSpPr>
                  <a:spLocks noChangeShapeType="1"/>
                </p:cNvSpPr>
                <p:nvPr/>
              </p:nvSpPr>
              <p:spPr bwMode="auto">
                <a:xfrm flipH="1">
                  <a:off x="1829" y="1531"/>
                  <a:ext cx="124" cy="0"/>
                </a:xfrm>
                <a:prstGeom prst="line">
                  <a:avLst/>
                </a:prstGeom>
                <a:noFill/>
                <a:ln w="25400">
                  <a:solidFill>
                    <a:srgbClr val="CC9900"/>
                  </a:solidFill>
                  <a:round/>
                  <a:headEnd/>
                  <a:tailEnd/>
                </a:ln>
              </p:spPr>
              <p:txBody>
                <a:bodyPr/>
                <a:lstStyle/>
                <a:p>
                  <a:endParaRPr lang="de-DE" dirty="0">
                    <a:solidFill>
                      <a:srgbClr val="000000"/>
                    </a:solidFill>
                  </a:endParaRPr>
                </a:p>
              </p:txBody>
            </p:sp>
          </p:grpSp>
        </p:grpSp>
      </p:grpSp>
      <p:sp>
        <p:nvSpPr>
          <p:cNvPr id="198" name="Text Box 3"/>
          <p:cNvSpPr txBox="1">
            <a:spLocks noChangeArrowheads="1"/>
          </p:cNvSpPr>
          <p:nvPr/>
        </p:nvSpPr>
        <p:spPr bwMode="auto">
          <a:xfrm>
            <a:off x="2242120" y="6525344"/>
            <a:ext cx="7010400" cy="276999"/>
          </a:xfrm>
          <a:prstGeom prst="rect">
            <a:avLst/>
          </a:prstGeom>
          <a:noFill/>
          <a:ln w="9525">
            <a:noFill/>
            <a:miter lim="800000"/>
            <a:headEnd/>
            <a:tailEnd/>
          </a:ln>
        </p:spPr>
        <p:txBody>
          <a:bodyPr>
            <a:spAutoFit/>
          </a:bodyPr>
          <a:lstStyle/>
          <a:p>
            <a:pPr>
              <a:spcBef>
                <a:spcPct val="50000"/>
              </a:spcBef>
            </a:pPr>
            <a:r>
              <a:rPr lang="en-US" sz="1200" dirty="0">
                <a:solidFill>
                  <a:srgbClr val="FFFFFF"/>
                </a:solidFill>
                <a:latin typeface="+mn-lt"/>
              </a:rPr>
              <a:t>Soler-Cataluña</a:t>
            </a:r>
            <a:r>
              <a:rPr lang="en-US" sz="1200" dirty="0" smtClean="0">
                <a:solidFill>
                  <a:srgbClr val="FFFFFF"/>
                </a:solidFill>
                <a:latin typeface="+mn-lt"/>
              </a:rPr>
              <a:t> et </a:t>
            </a:r>
            <a:r>
              <a:rPr lang="en-US" sz="1200" dirty="0">
                <a:solidFill>
                  <a:srgbClr val="FFFFFF"/>
                </a:solidFill>
                <a:latin typeface="+mn-lt"/>
              </a:rPr>
              <a:t>al. Thorax 2005</a:t>
            </a:r>
            <a:r>
              <a:rPr lang="en-US" sz="1200" dirty="0" smtClean="0">
                <a:solidFill>
                  <a:srgbClr val="FFFFFF"/>
                </a:solidFill>
                <a:latin typeface="+mn-lt"/>
              </a:rPr>
              <a:t>; 60</a:t>
            </a:r>
            <a:r>
              <a:rPr lang="en-US" sz="1200" dirty="0">
                <a:solidFill>
                  <a:srgbClr val="FFFFFF"/>
                </a:solidFill>
                <a:latin typeface="+mn-lt"/>
              </a:rPr>
              <a:t>:925-931.</a:t>
            </a:r>
            <a:endParaRPr lang="en-US" sz="1200" baseline="30000" dirty="0">
              <a:solidFill>
                <a:srgbClr val="FFFFFF"/>
              </a:solidFill>
              <a:latin typeface="+mn-lt"/>
            </a:endParaRPr>
          </a:p>
        </p:txBody>
      </p:sp>
      <p:sp>
        <p:nvSpPr>
          <p:cNvPr id="199" name="198 CuadroTexto"/>
          <p:cNvSpPr txBox="1"/>
          <p:nvPr/>
        </p:nvSpPr>
        <p:spPr>
          <a:xfrm>
            <a:off x="251520" y="1004535"/>
            <a:ext cx="8568952" cy="1200329"/>
          </a:xfrm>
          <a:prstGeom prst="rect">
            <a:avLst/>
          </a:prstGeom>
          <a:noFill/>
        </p:spPr>
        <p:txBody>
          <a:bodyPr wrap="square" rtlCol="0">
            <a:spAutoFit/>
          </a:bodyPr>
          <a:lstStyle/>
          <a:p>
            <a:pPr marL="0" lvl="2" algn="ctr"/>
            <a:r>
              <a:rPr lang="en-GB" b="1" dirty="0" smtClean="0">
                <a:solidFill>
                  <a:schemeClr val="tx1">
                    <a:lumMod val="75000"/>
                  </a:schemeClr>
                </a:solidFill>
              </a:rPr>
              <a:t>≥3 acute exacerbations requiring hospitalisation is associated with a </a:t>
            </a:r>
            <a:r>
              <a:rPr lang="es-ES" b="1" dirty="0" err="1" smtClean="0">
                <a:solidFill>
                  <a:schemeClr val="tx1">
                    <a:lumMod val="75000"/>
                  </a:schemeClr>
                </a:solidFill>
              </a:rPr>
              <a:t>risk</a:t>
            </a:r>
            <a:r>
              <a:rPr lang="es-ES" b="1" dirty="0" smtClean="0">
                <a:solidFill>
                  <a:schemeClr val="tx1">
                    <a:lumMod val="75000"/>
                  </a:schemeClr>
                </a:solidFill>
              </a:rPr>
              <a:t> of </a:t>
            </a:r>
            <a:r>
              <a:rPr lang="es-ES" b="1" dirty="0" err="1" smtClean="0">
                <a:solidFill>
                  <a:schemeClr val="tx1">
                    <a:lumMod val="75000"/>
                  </a:schemeClr>
                </a:solidFill>
              </a:rPr>
              <a:t>death</a:t>
            </a:r>
            <a:r>
              <a:rPr lang="es-ES" b="1" dirty="0" smtClean="0">
                <a:solidFill>
                  <a:schemeClr val="tx1">
                    <a:lumMod val="75000"/>
                  </a:schemeClr>
                </a:solidFill>
              </a:rPr>
              <a:t> 4.30 times </a:t>
            </a:r>
            <a:r>
              <a:rPr lang="es-ES" b="1" dirty="0" err="1" smtClean="0">
                <a:solidFill>
                  <a:schemeClr val="tx1">
                    <a:lumMod val="75000"/>
                  </a:schemeClr>
                </a:solidFill>
              </a:rPr>
              <a:t>greater</a:t>
            </a:r>
            <a:r>
              <a:rPr lang="es-ES" b="1" dirty="0" smtClean="0">
                <a:solidFill>
                  <a:schemeClr val="tx1">
                    <a:lumMod val="75000"/>
                  </a:schemeClr>
                </a:solidFill>
              </a:rPr>
              <a:t> </a:t>
            </a:r>
            <a:r>
              <a:rPr lang="es-ES" b="1" dirty="0" err="1" smtClean="0">
                <a:solidFill>
                  <a:schemeClr val="tx1">
                    <a:lumMod val="75000"/>
                  </a:schemeClr>
                </a:solidFill>
              </a:rPr>
              <a:t>than</a:t>
            </a:r>
            <a:r>
              <a:rPr lang="es-ES" b="1" dirty="0" smtClean="0">
                <a:solidFill>
                  <a:schemeClr val="tx1">
                    <a:lumMod val="75000"/>
                  </a:schemeClr>
                </a:solidFill>
              </a:rPr>
              <a:t> </a:t>
            </a:r>
            <a:r>
              <a:rPr lang="es-ES" b="1" dirty="0" err="1" smtClean="0">
                <a:solidFill>
                  <a:schemeClr val="tx1">
                    <a:lumMod val="75000"/>
                  </a:schemeClr>
                </a:solidFill>
              </a:rPr>
              <a:t>for</a:t>
            </a:r>
            <a:r>
              <a:rPr lang="es-ES" b="1" dirty="0" smtClean="0">
                <a:solidFill>
                  <a:schemeClr val="tx1">
                    <a:lumMod val="75000"/>
                  </a:schemeClr>
                </a:solidFill>
              </a:rPr>
              <a:t> </a:t>
            </a:r>
            <a:r>
              <a:rPr lang="es-ES" b="1" dirty="0" err="1" smtClean="0">
                <a:solidFill>
                  <a:schemeClr val="tx1">
                    <a:lumMod val="75000"/>
                  </a:schemeClr>
                </a:solidFill>
              </a:rPr>
              <a:t>those</a:t>
            </a:r>
            <a:r>
              <a:rPr lang="es-ES" b="1" dirty="0" smtClean="0">
                <a:solidFill>
                  <a:schemeClr val="tx1">
                    <a:lumMod val="75000"/>
                  </a:schemeClr>
                </a:solidFill>
              </a:rPr>
              <a:t> </a:t>
            </a:r>
            <a:r>
              <a:rPr lang="es-ES" b="1" dirty="0" err="1" smtClean="0">
                <a:solidFill>
                  <a:schemeClr val="tx1">
                    <a:lumMod val="75000"/>
                  </a:schemeClr>
                </a:solidFill>
              </a:rPr>
              <a:t>patients</a:t>
            </a:r>
            <a:r>
              <a:rPr lang="es-ES" b="1" dirty="0" smtClean="0">
                <a:solidFill>
                  <a:schemeClr val="tx1">
                    <a:lumMod val="75000"/>
                  </a:schemeClr>
                </a:solidFill>
              </a:rPr>
              <a:t> </a:t>
            </a:r>
            <a:r>
              <a:rPr lang="es-ES" b="1" dirty="0" err="1" smtClean="0">
                <a:solidFill>
                  <a:schemeClr val="tx1">
                    <a:lumMod val="75000"/>
                  </a:schemeClr>
                </a:solidFill>
              </a:rPr>
              <a:t>not</a:t>
            </a:r>
            <a:r>
              <a:rPr lang="es-ES" b="1" dirty="0" smtClean="0">
                <a:solidFill>
                  <a:schemeClr val="tx1">
                    <a:lumMod val="75000"/>
                  </a:schemeClr>
                </a:solidFill>
              </a:rPr>
              <a:t> </a:t>
            </a:r>
            <a:r>
              <a:rPr lang="es-ES" b="1" dirty="0" err="1" smtClean="0">
                <a:solidFill>
                  <a:schemeClr val="tx1">
                    <a:lumMod val="75000"/>
                  </a:schemeClr>
                </a:solidFill>
              </a:rPr>
              <a:t>requiring</a:t>
            </a:r>
            <a:r>
              <a:rPr lang="es-ES" b="1" dirty="0" smtClean="0">
                <a:solidFill>
                  <a:schemeClr val="tx1">
                    <a:lumMod val="75000"/>
                  </a:schemeClr>
                </a:solidFill>
              </a:rPr>
              <a:t> </a:t>
            </a:r>
            <a:r>
              <a:rPr lang="es-ES" b="1" dirty="0" err="1" smtClean="0">
                <a:solidFill>
                  <a:schemeClr val="tx1">
                    <a:lumMod val="75000"/>
                  </a:schemeClr>
                </a:solidFill>
              </a:rPr>
              <a:t>hospitalization</a:t>
            </a:r>
            <a:r>
              <a:rPr lang="es-ES" b="1" dirty="0" smtClean="0">
                <a:solidFill>
                  <a:schemeClr val="tx1">
                    <a:lumMod val="75000"/>
                  </a:schemeClr>
                </a:solidFill>
              </a:rPr>
              <a:t> </a:t>
            </a:r>
            <a:endParaRPr lang="en-GB" sz="3200" b="1" dirty="0">
              <a:solidFill>
                <a:schemeClr val="tx1">
                  <a:lumMod val="75000"/>
                </a:schemeClr>
              </a:solidFill>
            </a:endParaRPr>
          </a:p>
        </p:txBody>
      </p:sp>
      <p:sp>
        <p:nvSpPr>
          <p:cNvPr id="200" name="Título 1"/>
          <p:cNvSpPr>
            <a:spLocks noGrp="1"/>
          </p:cNvSpPr>
          <p:nvPr>
            <p:ph type="title"/>
          </p:nvPr>
        </p:nvSpPr>
        <p:spPr>
          <a:xfrm>
            <a:off x="182880" y="118872"/>
            <a:ext cx="8686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200" b="1" dirty="0" smtClean="0">
                <a:effectLst>
                  <a:outerShdw blurRad="38100" dist="38100" dir="2700000" algn="tl">
                    <a:srgbClr val="000000">
                      <a:alpha val="43137"/>
                    </a:srgbClr>
                  </a:outerShdw>
                </a:effectLst>
              </a:rPr>
              <a:t>Worse Prognosis in Frequent Exacerbators</a:t>
            </a:r>
            <a:endParaRPr lang="es-ES" sz="32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2348880"/>
            <a:ext cx="7772400" cy="1512168"/>
          </a:xfrm>
        </p:spPr>
        <p:txBody>
          <a:bodyPr/>
          <a:lstStyle/>
          <a:p>
            <a:r>
              <a:rPr lang="en-GB" dirty="0" smtClean="0"/>
              <a:t>Prevention </a:t>
            </a:r>
          </a:p>
          <a:p>
            <a:endParaRPr lang="en-GB" dirty="0" smtClean="0"/>
          </a:p>
          <a:p>
            <a:r>
              <a:rPr lang="en-GB" dirty="0" smtClean="0"/>
              <a:t>Treatment</a:t>
            </a:r>
          </a:p>
          <a:p>
            <a:endParaRPr lang="en-GB" dirty="0" smtClean="0"/>
          </a:p>
          <a:p>
            <a:r>
              <a:rPr lang="en-GB" dirty="0" smtClean="0"/>
              <a:t>Use of a Patient Action Plan</a:t>
            </a:r>
          </a:p>
          <a:p>
            <a:endParaRPr lang="en-GB" dirty="0"/>
          </a:p>
        </p:txBody>
      </p:sp>
      <p:sp>
        <p:nvSpPr>
          <p:cNvPr id="4" name="Título 6"/>
          <p:cNvSpPr>
            <a:spLocks noGrp="1"/>
          </p:cNvSpPr>
          <p:nvPr>
            <p:ph type="title"/>
          </p:nvPr>
        </p:nvSpPr>
        <p:spPr>
          <a:xfrm>
            <a:off x="755576" y="764704"/>
            <a:ext cx="6805513" cy="762000"/>
          </a:xfrm>
          <a:noFill/>
          <a:ln w="9525">
            <a:noFill/>
            <a:miter lim="800000"/>
            <a:headEnd/>
            <a:tailEnd/>
          </a:ln>
        </p:spPr>
        <p:txBody>
          <a:bodyPr vert="horz" wrap="square" lIns="91440" tIns="45720" rIns="91440" bIns="45720" numCol="1" anchor="ctr" anchorCtr="0" compatLnSpc="1">
            <a:prstTxWarp prst="textNoShape">
              <a:avLst/>
            </a:prstTxWarp>
          </a:bodyPr>
          <a:lstStyle/>
          <a:p>
            <a:pPr marL="742950" lvl="1" indent="-742950" algn="l">
              <a:spcBef>
                <a:spcPct val="20000"/>
              </a:spcBef>
              <a:spcAft>
                <a:spcPts val="300"/>
              </a:spcAft>
            </a:pPr>
            <a:r>
              <a:rPr lang="en-US" sz="3600" b="1" kern="1200" dirty="0" smtClean="0">
                <a:effectLst>
                  <a:outerShdw blurRad="38100" dist="38100" dir="2700000" algn="tl">
                    <a:schemeClr val="tx1">
                      <a:alpha val="43137"/>
                    </a:schemeClr>
                  </a:outerShdw>
                </a:effectLst>
                <a:latin typeface="+mn-lt"/>
                <a:ea typeface="+mn-ea"/>
                <a:cs typeface="+mn-cs"/>
              </a:rPr>
              <a:t>How are COPD Exacerbations Best Managed?</a:t>
            </a:r>
            <a:endParaRPr lang="en-GB" sz="3600" b="1" kern="1200" dirty="0">
              <a:effectLst>
                <a:outerShdw blurRad="38100" dist="38100" dir="2700000" algn="tl">
                  <a:schemeClr val="tx1">
                    <a:alpha val="43137"/>
                  </a:schemeClr>
                </a:outerShdw>
              </a:effectLst>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9388" y="197768"/>
            <a:ext cx="8785225"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GB" sz="3200" b="1" dirty="0" smtClean="0">
                <a:effectLst>
                  <a:outerShdw blurRad="38100" dist="38100" dir="2700000" algn="tl">
                    <a:srgbClr val="000000">
                      <a:alpha val="43137"/>
                    </a:srgbClr>
                  </a:outerShdw>
                </a:effectLst>
                <a:cs typeface="Arial" pitchFamily="34" charset="0"/>
              </a:rPr>
              <a:t>Prevention of COPD Exacerbations</a:t>
            </a:r>
          </a:p>
        </p:txBody>
      </p:sp>
      <p:sp>
        <p:nvSpPr>
          <p:cNvPr id="27" name="Freeform 26"/>
          <p:cNvSpPr/>
          <p:nvPr/>
        </p:nvSpPr>
        <p:spPr bwMode="auto">
          <a:xfrm>
            <a:off x="1214840" y="1696576"/>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Smoking cessation</a:t>
            </a:r>
            <a:endParaRPr lang="en-GB" sz="1800" dirty="0"/>
          </a:p>
        </p:txBody>
      </p:sp>
      <p:sp>
        <p:nvSpPr>
          <p:cNvPr id="30" name="Freeform 29"/>
          <p:cNvSpPr/>
          <p:nvPr/>
        </p:nvSpPr>
        <p:spPr bwMode="auto">
          <a:xfrm>
            <a:off x="1213640" y="3722140"/>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Self-management education</a:t>
            </a:r>
            <a:endParaRPr lang="en-GB" sz="1800" dirty="0">
              <a:solidFill>
                <a:srgbClr val="FF0000"/>
              </a:solidFill>
            </a:endParaRPr>
          </a:p>
        </p:txBody>
      </p:sp>
      <p:sp>
        <p:nvSpPr>
          <p:cNvPr id="36" name="Freeform 35"/>
          <p:cNvSpPr/>
          <p:nvPr/>
        </p:nvSpPr>
        <p:spPr bwMode="auto">
          <a:xfrm>
            <a:off x="1213640" y="3215749"/>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Pulmonary rehabilitation</a:t>
            </a:r>
          </a:p>
        </p:txBody>
      </p:sp>
      <p:sp>
        <p:nvSpPr>
          <p:cNvPr id="17" name="Rounded Rectangle 16"/>
          <p:cNvSpPr/>
          <p:nvPr/>
        </p:nvSpPr>
        <p:spPr>
          <a:xfrm>
            <a:off x="605240" y="1736432"/>
            <a:ext cx="476672" cy="4495800"/>
          </a:xfrm>
          <a:prstGeom prst="roundRect">
            <a:avLst/>
          </a:prstGeom>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GB" sz="1800" b="1" dirty="0" smtClean="0">
                <a:solidFill>
                  <a:schemeClr val="accent2"/>
                </a:solidFill>
              </a:rPr>
              <a:t>Access to patients</a:t>
            </a:r>
            <a:endParaRPr lang="en-GB" sz="1800" b="1" dirty="0">
              <a:solidFill>
                <a:schemeClr val="accent2"/>
              </a:solidFill>
            </a:endParaRPr>
          </a:p>
        </p:txBody>
      </p:sp>
      <p:sp>
        <p:nvSpPr>
          <p:cNvPr id="23" name="Freeform 26"/>
          <p:cNvSpPr/>
          <p:nvPr/>
        </p:nvSpPr>
        <p:spPr bwMode="auto">
          <a:xfrm>
            <a:off x="1213640" y="2202967"/>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Influenza vaccination</a:t>
            </a:r>
            <a:endParaRPr lang="en-GB" sz="1800" dirty="0"/>
          </a:p>
        </p:txBody>
      </p:sp>
      <p:sp>
        <p:nvSpPr>
          <p:cNvPr id="24" name="Rectángulo redondeado 23"/>
          <p:cNvSpPr/>
          <p:nvPr/>
        </p:nvSpPr>
        <p:spPr>
          <a:xfrm>
            <a:off x="6320240" y="2202966"/>
            <a:ext cx="22098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tx1">
                    <a:lumMod val="75000"/>
                    <a:lumOff val="25000"/>
                  </a:schemeClr>
                </a:solidFill>
              </a:rPr>
              <a:t>Annually</a:t>
            </a:r>
          </a:p>
        </p:txBody>
      </p:sp>
      <p:sp>
        <p:nvSpPr>
          <p:cNvPr id="25" name="Freeform 26"/>
          <p:cNvSpPr/>
          <p:nvPr/>
        </p:nvSpPr>
        <p:spPr bwMode="auto">
          <a:xfrm>
            <a:off x="1213640" y="2709358"/>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Pneumococcal vaccination</a:t>
            </a:r>
            <a:endParaRPr lang="en-GB" sz="1800" dirty="0"/>
          </a:p>
        </p:txBody>
      </p:sp>
      <p:sp>
        <p:nvSpPr>
          <p:cNvPr id="26" name="Rectángulo redondeado 25"/>
          <p:cNvSpPr/>
          <p:nvPr/>
        </p:nvSpPr>
        <p:spPr>
          <a:xfrm>
            <a:off x="6322040" y="2709357"/>
            <a:ext cx="22104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smtClean="0">
                <a:solidFill>
                  <a:schemeClr val="tx1">
                    <a:lumMod val="75000"/>
                    <a:lumOff val="25000"/>
                  </a:schemeClr>
                </a:solidFill>
              </a:rPr>
              <a:t>Every 5–10 years</a:t>
            </a:r>
          </a:p>
        </p:txBody>
      </p:sp>
      <p:sp>
        <p:nvSpPr>
          <p:cNvPr id="22" name="Freeform 26"/>
          <p:cNvSpPr/>
          <p:nvPr/>
        </p:nvSpPr>
        <p:spPr bwMode="auto">
          <a:xfrm>
            <a:off x="1213640" y="5292011"/>
            <a:ext cx="5029200" cy="438912"/>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Roflumilast</a:t>
            </a:r>
            <a:r>
              <a:rPr lang="en-GB" sz="1800" baseline="30000" dirty="0" smtClean="0"/>
              <a:t>1</a:t>
            </a:r>
            <a:endParaRPr lang="en-GB" sz="1800" baseline="30000" dirty="0"/>
          </a:p>
        </p:txBody>
      </p:sp>
      <p:sp>
        <p:nvSpPr>
          <p:cNvPr id="28" name="Freeform 26"/>
          <p:cNvSpPr/>
          <p:nvPr/>
        </p:nvSpPr>
        <p:spPr bwMode="auto">
          <a:xfrm>
            <a:off x="1213640" y="4758189"/>
            <a:ext cx="5029200" cy="438912"/>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Combination therapy</a:t>
            </a:r>
            <a:endParaRPr lang="en-GB" sz="1800" dirty="0"/>
          </a:p>
        </p:txBody>
      </p:sp>
      <p:sp>
        <p:nvSpPr>
          <p:cNvPr id="31" name="Freeform 26"/>
          <p:cNvSpPr/>
          <p:nvPr/>
        </p:nvSpPr>
        <p:spPr bwMode="auto">
          <a:xfrm>
            <a:off x="1213640" y="5825832"/>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err="1" smtClean="0"/>
              <a:t>Mucolytics</a:t>
            </a:r>
            <a:endParaRPr lang="en-GB" sz="1800" dirty="0">
              <a:solidFill>
                <a:srgbClr val="FF0000"/>
              </a:solidFill>
            </a:endParaRPr>
          </a:p>
        </p:txBody>
      </p:sp>
      <p:sp>
        <p:nvSpPr>
          <p:cNvPr id="32" name="Freeform 26"/>
          <p:cNvSpPr/>
          <p:nvPr/>
        </p:nvSpPr>
        <p:spPr bwMode="auto">
          <a:xfrm>
            <a:off x="1213640" y="4228531"/>
            <a:ext cx="5029200" cy="434748"/>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Optimize maintenance bronchodilator therapy</a:t>
            </a:r>
            <a:endParaRPr lang="en-GB" sz="1800" dirty="0"/>
          </a:p>
        </p:txBody>
      </p:sp>
      <p:sp>
        <p:nvSpPr>
          <p:cNvPr id="33" name="Rectángulo redondeado 42"/>
          <p:cNvSpPr/>
          <p:nvPr/>
        </p:nvSpPr>
        <p:spPr>
          <a:xfrm>
            <a:off x="6322040" y="5292011"/>
            <a:ext cx="22104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chemeClr val="tx1">
                    <a:lumMod val="75000"/>
                    <a:lumOff val="25000"/>
                  </a:schemeClr>
                </a:solidFill>
              </a:rPr>
              <a:t> Chronic productive cough</a:t>
            </a:r>
          </a:p>
        </p:txBody>
      </p:sp>
      <p:sp>
        <p:nvSpPr>
          <p:cNvPr id="18" name="Rectángulo redondeado 17"/>
          <p:cNvSpPr/>
          <p:nvPr/>
        </p:nvSpPr>
        <p:spPr>
          <a:xfrm>
            <a:off x="6322040" y="4758189"/>
            <a:ext cx="22104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GB" sz="1200" b="1" dirty="0" smtClean="0">
                <a:solidFill>
                  <a:srgbClr val="404040"/>
                </a:solidFill>
              </a:rPr>
              <a:t>Moderate to severe COPD with &gt;1 exacerbation/yr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6" grpId="0" animBg="1"/>
      <p:bldP spid="17" grpId="0" animBg="1"/>
      <p:bldP spid="23" grpId="0" animBg="1"/>
      <p:bldP spid="24" grpId="0" animBg="1"/>
      <p:bldP spid="25" grpId="0" animBg="1"/>
      <p:bldP spid="26" grpId="0" animBg="1"/>
      <p:bldP spid="22" grpId="0" animBg="1"/>
      <p:bldP spid="28" grpId="0" animBg="1"/>
      <p:bldP spid="31" grpId="0" animBg="1"/>
      <p:bldP spid="32" grpId="0" animBg="1"/>
      <p:bldP spid="33" grpId="0" animBg="1"/>
      <p:bldP spid="1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redondeado 66"/>
          <p:cNvSpPr/>
          <p:nvPr/>
        </p:nvSpPr>
        <p:spPr>
          <a:xfrm>
            <a:off x="683568" y="5874725"/>
            <a:ext cx="7056784" cy="43873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solidFill>
                  <a:schemeClr val="tx1">
                    <a:lumMod val="75000"/>
                    <a:lumOff val="25000"/>
                  </a:schemeClr>
                </a:solidFill>
              </a:rPr>
              <a:t>Consider appropriate exacerbation prevention strategies</a:t>
            </a:r>
          </a:p>
        </p:txBody>
      </p:sp>
      <p:sp>
        <p:nvSpPr>
          <p:cNvPr id="66" name="Rectángulo redondeado 65"/>
          <p:cNvSpPr/>
          <p:nvPr/>
        </p:nvSpPr>
        <p:spPr>
          <a:xfrm>
            <a:off x="683568" y="5298481"/>
            <a:ext cx="7024704"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solidFill>
                  <a:schemeClr val="tx1">
                    <a:lumMod val="75000"/>
                    <a:lumOff val="25000"/>
                  </a:schemeClr>
                </a:solidFill>
              </a:rPr>
              <a:t>Consideration and management of comorbidities</a:t>
            </a:r>
          </a:p>
        </p:txBody>
      </p:sp>
      <p:sp>
        <p:nvSpPr>
          <p:cNvPr id="34820" name="Text Placeholder 3"/>
          <p:cNvSpPr>
            <a:spLocks noGrp="1"/>
          </p:cNvSpPr>
          <p:nvPr>
            <p:ph type="body" sz="quarter" idx="4294967295"/>
          </p:nvPr>
        </p:nvSpPr>
        <p:spPr>
          <a:xfrm>
            <a:off x="0" y="6573837"/>
            <a:ext cx="8640763" cy="360363"/>
          </a:xfrm>
        </p:spPr>
        <p:txBody>
          <a:bodyPr/>
          <a:lstStyle/>
          <a:p>
            <a:pPr>
              <a:buNone/>
            </a:pPr>
            <a:r>
              <a:rPr lang="en-GB" sz="1200" dirty="0" smtClean="0"/>
              <a:t>Adapted from Hurst and Wedzicha. BMC Medicine 2009; 7:40.</a:t>
            </a:r>
          </a:p>
        </p:txBody>
      </p:sp>
      <p:sp>
        <p:nvSpPr>
          <p:cNvPr id="6" name="Rectángulo redondeado 5"/>
          <p:cNvSpPr/>
          <p:nvPr/>
        </p:nvSpPr>
        <p:spPr>
          <a:xfrm>
            <a:off x="683568" y="1854911"/>
            <a:ext cx="3931920" cy="643745"/>
          </a:xfrm>
          <a:prstGeom prst="roundRect">
            <a:avLst/>
          </a:prstGeom>
          <a:solidFill>
            <a:srgbClr val="CB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Increase in dose/frequency </a:t>
            </a:r>
            <a:br>
              <a:rPr lang="en-GB" sz="1800" b="1" dirty="0" smtClean="0">
                <a:solidFill>
                  <a:schemeClr val="accent2"/>
                </a:solidFill>
              </a:rPr>
            </a:br>
            <a:r>
              <a:rPr lang="en-GB" sz="1800" b="1" dirty="0" smtClean="0">
                <a:solidFill>
                  <a:schemeClr val="accent2"/>
                </a:solidFill>
              </a:rPr>
              <a:t>of inhaled bronchodilators</a:t>
            </a:r>
          </a:p>
        </p:txBody>
      </p:sp>
      <p:sp>
        <p:nvSpPr>
          <p:cNvPr id="8" name="Rectángulo redondeado 7"/>
          <p:cNvSpPr/>
          <p:nvPr/>
        </p:nvSpPr>
        <p:spPr>
          <a:xfrm>
            <a:off x="683568" y="2641758"/>
            <a:ext cx="3931920" cy="438912"/>
          </a:xfrm>
          <a:prstGeom prst="roundRect">
            <a:avLst/>
          </a:prstGeom>
          <a:solidFill>
            <a:srgbClr val="7DBABD"/>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Systemic corticosteroids</a:t>
            </a:r>
          </a:p>
        </p:txBody>
      </p:sp>
      <p:sp>
        <p:nvSpPr>
          <p:cNvPr id="10" name="Rectángulo redondeado 9"/>
          <p:cNvSpPr/>
          <p:nvPr/>
        </p:nvSpPr>
        <p:spPr>
          <a:xfrm>
            <a:off x="683568" y="3223771"/>
            <a:ext cx="3931920" cy="438912"/>
          </a:xfrm>
          <a:prstGeom prst="roundRect">
            <a:avLst/>
          </a:prstGeom>
          <a:solidFill>
            <a:srgbClr val="009AA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Antibiotics (if change in sputum)</a:t>
            </a:r>
          </a:p>
        </p:txBody>
      </p:sp>
      <p:sp>
        <p:nvSpPr>
          <p:cNvPr id="22" name="Down Arrow 17"/>
          <p:cNvSpPr/>
          <p:nvPr/>
        </p:nvSpPr>
        <p:spPr bwMode="auto">
          <a:xfrm rot="10800000" flipV="1">
            <a:off x="4788024" y="1272897"/>
            <a:ext cx="685800" cy="2808312"/>
          </a:xfrm>
          <a:prstGeom prst="downArrow">
            <a:avLst>
              <a:gd name="adj1" fmla="val 61082"/>
              <a:gd name="adj2" fmla="val 85094"/>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vert270" anchor="ctr"/>
          <a:lstStyle/>
          <a:p>
            <a:pPr algn="ctr">
              <a:defRPr/>
            </a:pPr>
            <a:r>
              <a:rPr lang="en-GB" sz="1800" dirty="0" smtClean="0">
                <a:solidFill>
                  <a:schemeClr val="bg1"/>
                </a:solidFill>
              </a:rPr>
              <a:t>Increasing severity</a:t>
            </a:r>
          </a:p>
        </p:txBody>
      </p:sp>
      <p:sp>
        <p:nvSpPr>
          <p:cNvPr id="18" name="Flecha abajo 17"/>
          <p:cNvSpPr/>
          <p:nvPr/>
        </p:nvSpPr>
        <p:spPr>
          <a:xfrm>
            <a:off x="2294942" y="3793177"/>
            <a:ext cx="620874" cy="365760"/>
          </a:xfrm>
          <a:prstGeom prst="downArrow">
            <a:avLst/>
          </a:prstGeom>
          <a:solidFill>
            <a:srgbClr val="FC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500" dirty="0"/>
          </a:p>
        </p:txBody>
      </p:sp>
      <p:sp>
        <p:nvSpPr>
          <p:cNvPr id="25" name="Title 1"/>
          <p:cNvSpPr txBox="1">
            <a:spLocks/>
          </p:cNvSpPr>
          <p:nvPr/>
        </p:nvSpPr>
        <p:spPr bwMode="auto">
          <a:xfrm>
            <a:off x="179388" y="115888"/>
            <a:ext cx="8785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GB" sz="3200" b="1" dirty="0" smtClean="0">
                <a:solidFill>
                  <a:schemeClr val="tx2"/>
                </a:solidFill>
                <a:effectLst>
                  <a:outerShdw blurRad="38100" dist="38100" dir="2700000" algn="tl">
                    <a:srgbClr val="000000">
                      <a:alpha val="43137"/>
                    </a:srgbClr>
                  </a:outerShdw>
                </a:effectLst>
                <a:latin typeface="+mj-lt"/>
                <a:cs typeface="Arial" pitchFamily="34" charset="0"/>
              </a:rPr>
              <a:t>Management of COPD Exacerbations</a:t>
            </a:r>
          </a:p>
        </p:txBody>
      </p:sp>
      <p:sp>
        <p:nvSpPr>
          <p:cNvPr id="26" name="Rectángulo redondeado 25"/>
          <p:cNvSpPr/>
          <p:nvPr/>
        </p:nvSpPr>
        <p:spPr>
          <a:xfrm>
            <a:off x="683568" y="1272897"/>
            <a:ext cx="3931920" cy="438912"/>
          </a:xfrm>
          <a:prstGeom prst="roundRect">
            <a:avLst/>
          </a:prstGeom>
          <a:solidFill>
            <a:srgbClr val="E8A4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Patient use of custom action plan</a:t>
            </a:r>
          </a:p>
        </p:txBody>
      </p:sp>
      <p:sp>
        <p:nvSpPr>
          <p:cNvPr id="27" name="Rectángulo redondeado 26"/>
          <p:cNvSpPr/>
          <p:nvPr/>
        </p:nvSpPr>
        <p:spPr>
          <a:xfrm>
            <a:off x="5940152" y="1920969"/>
            <a:ext cx="2376264" cy="582928"/>
          </a:xfrm>
          <a:prstGeom prst="roundRect">
            <a:avLst/>
          </a:prstGeom>
          <a:solidFill>
            <a:srgbClr val="FFCE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Prevent and treat respiratory failure</a:t>
            </a:r>
          </a:p>
        </p:txBody>
      </p:sp>
      <p:sp>
        <p:nvSpPr>
          <p:cNvPr id="53" name="Rectángulo redondeado 52"/>
          <p:cNvSpPr/>
          <p:nvPr/>
        </p:nvSpPr>
        <p:spPr>
          <a:xfrm>
            <a:off x="5940152" y="2641049"/>
            <a:ext cx="2351856" cy="1152128"/>
          </a:xfrm>
          <a:prstGeom prst="roundRect">
            <a:avLst/>
          </a:prstGeom>
          <a:solidFill>
            <a:srgbClr val="7575D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1066800">
              <a:lnSpc>
                <a:spcPct val="90000"/>
              </a:lnSpc>
              <a:defRPr/>
            </a:pPr>
            <a:r>
              <a:rPr lang="en-GB" sz="1800" b="1" dirty="0" smtClean="0">
                <a:solidFill>
                  <a:schemeClr val="bg1"/>
                </a:solidFill>
              </a:rPr>
              <a:t>Oxygen </a:t>
            </a:r>
            <a:br>
              <a:rPr lang="en-GB" sz="1800" b="1" dirty="0" smtClean="0">
                <a:solidFill>
                  <a:schemeClr val="bg1"/>
                </a:solidFill>
              </a:rPr>
            </a:br>
            <a:r>
              <a:rPr lang="en-GB" sz="1600" b="1" dirty="0" smtClean="0">
                <a:solidFill>
                  <a:schemeClr val="bg1"/>
                </a:solidFill>
              </a:rPr>
              <a:t>(low concentrations to prevent hypercapnia) </a:t>
            </a:r>
            <a:endParaRPr lang="en-GB" sz="1800" b="1" dirty="0" smtClean="0">
              <a:solidFill>
                <a:schemeClr val="bg1"/>
              </a:solidFill>
            </a:endParaRPr>
          </a:p>
        </p:txBody>
      </p:sp>
      <p:sp>
        <p:nvSpPr>
          <p:cNvPr id="55" name="Rectángulo redondeado 54"/>
          <p:cNvSpPr/>
          <p:nvPr/>
        </p:nvSpPr>
        <p:spPr>
          <a:xfrm>
            <a:off x="755576" y="4225225"/>
            <a:ext cx="3888432" cy="609600"/>
          </a:xfrm>
          <a:prstGeom prst="roundRect">
            <a:avLst/>
          </a:prstGeom>
          <a:solidFill>
            <a:srgbClr val="F56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tx1"/>
                </a:solidFill>
              </a:rPr>
              <a:t>Follow-up visit 48-72 hours</a:t>
            </a:r>
          </a:p>
        </p:txBody>
      </p:sp>
      <p:sp>
        <p:nvSpPr>
          <p:cNvPr id="20" name="Rectángulo redondeado 52"/>
          <p:cNvSpPr/>
          <p:nvPr/>
        </p:nvSpPr>
        <p:spPr>
          <a:xfrm>
            <a:off x="5940152" y="3937193"/>
            <a:ext cx="2351856" cy="648072"/>
          </a:xfrm>
          <a:prstGeom prst="roundRect">
            <a:avLst/>
          </a:prstGeom>
          <a:solidFill>
            <a:srgbClr val="7575D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1066800">
              <a:lnSpc>
                <a:spcPct val="90000"/>
              </a:lnSpc>
              <a:defRPr/>
            </a:pPr>
            <a:r>
              <a:rPr lang="en-GB" sz="1800" b="1" dirty="0" smtClean="0">
                <a:solidFill>
                  <a:schemeClr val="bg1"/>
                </a:solidFill>
              </a:rPr>
              <a:t>Consider BIPAP</a:t>
            </a:r>
          </a:p>
        </p:txBody>
      </p:sp>
      <p:sp>
        <p:nvSpPr>
          <p:cNvPr id="21" name="Flecha abajo 17"/>
          <p:cNvSpPr/>
          <p:nvPr/>
        </p:nvSpPr>
        <p:spPr>
          <a:xfrm>
            <a:off x="2267744" y="4873297"/>
            <a:ext cx="620874" cy="365760"/>
          </a:xfrm>
          <a:prstGeom prst="downArrow">
            <a:avLst/>
          </a:prstGeom>
          <a:solidFill>
            <a:srgbClr val="FC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500" dirty="0"/>
          </a:p>
        </p:txBody>
      </p:sp>
      <p:sp>
        <p:nvSpPr>
          <p:cNvPr id="24" name="Slide Number Placeholder 6"/>
          <p:cNvSpPr>
            <a:spLocks noGrp="1"/>
          </p:cNvSpPr>
          <p:nvPr>
            <p:ph type="sldNum" sz="quarter" idx="4294967295"/>
          </p:nvPr>
        </p:nvSpPr>
        <p:spPr>
          <a:xfrm>
            <a:off x="8732838" y="6477000"/>
            <a:ext cx="411162" cy="365125"/>
          </a:xfrm>
          <a:prstGeom prst="rect">
            <a:avLst/>
          </a:prstGeom>
        </p:spPr>
        <p:txBody>
          <a:bodyPr/>
          <a:lstStyle/>
          <a:p>
            <a:pPr>
              <a:defRPr/>
            </a:pPr>
            <a:fld id="{397AFFC9-A84F-4F11-9736-BF0713F9AF48}" type="slidenum">
              <a:rPr lang="en-GB" smtClean="0"/>
              <a:pPr>
                <a:defRPr/>
              </a:pPr>
              <a:t>77</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p:cTn id="69" dur="500" fill="hold"/>
                                        <p:tgtEl>
                                          <p:spTgt spid="67"/>
                                        </p:tgtEl>
                                        <p:attrNameLst>
                                          <p:attrName>ppt_w</p:attrName>
                                        </p:attrNameLst>
                                      </p:cBhvr>
                                      <p:tavLst>
                                        <p:tav tm="0">
                                          <p:val>
                                            <p:fltVal val="0"/>
                                          </p:val>
                                        </p:tav>
                                        <p:tav tm="100000">
                                          <p:val>
                                            <p:strVal val="#ppt_w"/>
                                          </p:val>
                                        </p:tav>
                                      </p:tavLst>
                                    </p:anim>
                                    <p:anim calcmode="lin" valueType="num">
                                      <p:cBhvr>
                                        <p:cTn id="70" dur="500" fill="hold"/>
                                        <p:tgtEl>
                                          <p:spTgt spid="67"/>
                                        </p:tgtEl>
                                        <p:attrNameLst>
                                          <p:attrName>ppt_h</p:attrName>
                                        </p:attrNameLst>
                                      </p:cBhvr>
                                      <p:tavLst>
                                        <p:tav tm="0">
                                          <p:val>
                                            <p:fltVal val="0"/>
                                          </p:val>
                                        </p:tav>
                                        <p:tav tm="100000">
                                          <p:val>
                                            <p:strVal val="#ppt_h"/>
                                          </p:val>
                                        </p:tav>
                                      </p:tavLst>
                                    </p:anim>
                                    <p:animEffect transition="in" filter="fade">
                                      <p:cBhvr>
                                        <p:cTn id="71" dur="500"/>
                                        <p:tgtEl>
                                          <p:spTgt spid="67"/>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500" fill="hold"/>
                                        <p:tgtEl>
                                          <p:spTgt spid="66"/>
                                        </p:tgtEl>
                                        <p:attrNameLst>
                                          <p:attrName>ppt_w</p:attrName>
                                        </p:attrNameLst>
                                      </p:cBhvr>
                                      <p:tavLst>
                                        <p:tav tm="0">
                                          <p:val>
                                            <p:fltVal val="0"/>
                                          </p:val>
                                        </p:tav>
                                        <p:tav tm="100000">
                                          <p:val>
                                            <p:strVal val="#ppt_w"/>
                                          </p:val>
                                        </p:tav>
                                      </p:tavLst>
                                    </p:anim>
                                    <p:anim calcmode="lin" valueType="num">
                                      <p:cBhvr>
                                        <p:cTn id="75" dur="500" fill="hold"/>
                                        <p:tgtEl>
                                          <p:spTgt spid="66"/>
                                        </p:tgtEl>
                                        <p:attrNameLst>
                                          <p:attrName>ppt_h</p:attrName>
                                        </p:attrNameLst>
                                      </p:cBhvr>
                                      <p:tavLst>
                                        <p:tav tm="0">
                                          <p:val>
                                            <p:fltVal val="0"/>
                                          </p:val>
                                        </p:tav>
                                        <p:tav tm="100000">
                                          <p:val>
                                            <p:strVal val="#ppt_h"/>
                                          </p:val>
                                        </p:tav>
                                      </p:tavLst>
                                    </p:anim>
                                    <p:animEffect transition="in" filter="fade">
                                      <p:cBhvr>
                                        <p:cTn id="76" dur="500"/>
                                        <p:tgtEl>
                                          <p:spTgt spid="66"/>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6" grpId="0" animBg="1"/>
      <p:bldP spid="6" grpId="0" animBg="1"/>
      <p:bldP spid="8" grpId="0" animBg="1"/>
      <p:bldP spid="10" grpId="0" animBg="1"/>
      <p:bldP spid="22" grpId="0" animBg="1"/>
      <p:bldP spid="18" grpId="0" animBg="1"/>
      <p:bldP spid="26" grpId="0" animBg="1"/>
      <p:bldP spid="27" grpId="0" animBg="1"/>
      <p:bldP spid="53" grpId="0" animBg="1"/>
      <p:bldP spid="55" grpId="0" animBg="1"/>
      <p:bldP spid="20" grpId="0" animBg="1"/>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1560" y="188640"/>
            <a:ext cx="5616624"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b="1" dirty="0" smtClean="0">
                <a:effectLst>
                  <a:outerShdw blurRad="38100" dist="38100" dir="2700000" algn="tl">
                    <a:srgbClr val="000000">
                      <a:alpha val="43137"/>
                    </a:srgbClr>
                  </a:outerShdw>
                </a:effectLst>
                <a:cs typeface="Arial" pitchFamily="34" charset="0"/>
              </a:rPr>
              <a:t>Patient Action Plans</a:t>
            </a:r>
          </a:p>
        </p:txBody>
      </p:sp>
      <p:sp>
        <p:nvSpPr>
          <p:cNvPr id="37891" name="Content Placeholder 2"/>
          <p:cNvSpPr>
            <a:spLocks noGrp="1"/>
          </p:cNvSpPr>
          <p:nvPr>
            <p:ph idx="1"/>
          </p:nvPr>
        </p:nvSpPr>
        <p:spPr>
          <a:xfrm>
            <a:off x="395288" y="1328737"/>
            <a:ext cx="8353425" cy="1871663"/>
          </a:xfrm>
        </p:spPr>
        <p:txBody>
          <a:bodyPr/>
          <a:lstStyle/>
          <a:p>
            <a:pPr>
              <a:spcAft>
                <a:spcPts val="600"/>
              </a:spcAft>
            </a:pPr>
            <a:r>
              <a:rPr lang="en-GB" sz="2000" b="1" dirty="0" smtClean="0">
                <a:solidFill>
                  <a:srgbClr val="FCC000"/>
                </a:solidFill>
                <a:effectLst>
                  <a:outerShdw blurRad="38100" dist="38100" dir="2700000" algn="tl">
                    <a:srgbClr val="000000">
                      <a:alpha val="43137"/>
                    </a:srgbClr>
                  </a:outerShdw>
                </a:effectLst>
              </a:rPr>
              <a:t>Action plans are designed to</a:t>
            </a:r>
            <a:r>
              <a:rPr lang="en-GB" sz="2000" b="1" baseline="30000" dirty="0" smtClean="0">
                <a:solidFill>
                  <a:srgbClr val="FCC000"/>
                </a:solidFill>
              </a:rPr>
              <a:t>2,3</a:t>
            </a:r>
            <a:endParaRPr lang="en-GB" sz="2000" b="1" dirty="0" smtClean="0">
              <a:solidFill>
                <a:srgbClr val="FCC000"/>
              </a:solidFill>
              <a:effectLst>
                <a:outerShdw blurRad="38100" dist="38100" dir="2700000" algn="tl">
                  <a:srgbClr val="000000">
                    <a:alpha val="43137"/>
                  </a:srgbClr>
                </a:outerShdw>
              </a:effectLst>
            </a:endParaRPr>
          </a:p>
          <a:p>
            <a:pPr lvl="1">
              <a:spcAft>
                <a:spcPts val="0"/>
              </a:spcAft>
            </a:pPr>
            <a:r>
              <a:rPr lang="en-GB" sz="1800" dirty="0" smtClean="0"/>
              <a:t>Help patients recognise a deterioration in their symptoms</a:t>
            </a:r>
          </a:p>
          <a:p>
            <a:pPr lvl="1">
              <a:spcAft>
                <a:spcPts val="0"/>
              </a:spcAft>
            </a:pPr>
            <a:r>
              <a:rPr lang="en-GB" sz="1800" dirty="0" smtClean="0"/>
              <a:t>Initiate changes to treatment early</a:t>
            </a:r>
          </a:p>
          <a:p>
            <a:pPr lvl="1">
              <a:spcAft>
                <a:spcPts val="0"/>
              </a:spcAft>
            </a:pPr>
            <a:r>
              <a:rPr lang="en-GB" sz="1800" dirty="0" smtClean="0"/>
              <a:t>Reduce the impact of the exacerbation</a:t>
            </a:r>
          </a:p>
          <a:p>
            <a:pPr lvl="0">
              <a:spcAft>
                <a:spcPts val="600"/>
              </a:spcAft>
            </a:pPr>
            <a:r>
              <a:rPr lang="en-GB" sz="2000" dirty="0" smtClean="0">
                <a:solidFill>
                  <a:srgbClr val="FFFFFF"/>
                </a:solidFill>
              </a:rPr>
              <a:t>Developed in partnership with patients and caregivers to provide guidance for handling exacerbations</a:t>
            </a:r>
            <a:r>
              <a:rPr lang="en-GB" sz="2000" baseline="30000" dirty="0" smtClean="0">
                <a:solidFill>
                  <a:srgbClr val="FFFFFF"/>
                </a:solidFill>
              </a:rPr>
              <a:t>3,4</a:t>
            </a:r>
            <a:r>
              <a:rPr lang="en-GB" sz="1400" dirty="0" smtClean="0"/>
              <a:t/>
            </a:r>
            <a:br>
              <a:rPr lang="en-GB" sz="1400" dirty="0" smtClean="0"/>
            </a:br>
            <a:endParaRPr lang="en-GB" sz="1400" dirty="0" smtClean="0"/>
          </a:p>
        </p:txBody>
      </p:sp>
      <p:sp>
        <p:nvSpPr>
          <p:cNvPr id="15" name="Freeform 9"/>
          <p:cNvSpPr/>
          <p:nvPr/>
        </p:nvSpPr>
        <p:spPr bwMode="auto">
          <a:xfrm>
            <a:off x="838200" y="3549650"/>
            <a:ext cx="3886200" cy="511175"/>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Regular respiratory medication and actions to remain </a:t>
            </a:r>
            <a:r>
              <a:rPr lang="en-GB" sz="1600" dirty="0" smtClean="0">
                <a:solidFill>
                  <a:schemeClr val="bg1"/>
                </a:solidFill>
              </a:rPr>
              <a:t>stable</a:t>
            </a:r>
            <a:endParaRPr lang="en-US" sz="1600" dirty="0">
              <a:solidFill>
                <a:schemeClr val="bg1"/>
              </a:solidFill>
            </a:endParaRPr>
          </a:p>
        </p:txBody>
      </p:sp>
      <p:sp>
        <p:nvSpPr>
          <p:cNvPr id="16" name="Freeform 11"/>
          <p:cNvSpPr/>
          <p:nvPr/>
        </p:nvSpPr>
        <p:spPr bwMode="auto">
          <a:xfrm>
            <a:off x="838200" y="4151545"/>
            <a:ext cx="3886200" cy="512064"/>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Symptom recognition and actions to manage </a:t>
            </a:r>
            <a:r>
              <a:rPr lang="en-GB" sz="1600" dirty="0" smtClean="0">
                <a:solidFill>
                  <a:schemeClr val="bg1"/>
                </a:solidFill>
              </a:rPr>
              <a:t>exacerbations</a:t>
            </a:r>
            <a:endParaRPr lang="en-US" sz="1600" baseline="30000" dirty="0">
              <a:solidFill>
                <a:schemeClr val="bg1"/>
              </a:solidFill>
            </a:endParaRPr>
          </a:p>
        </p:txBody>
      </p:sp>
      <p:sp>
        <p:nvSpPr>
          <p:cNvPr id="17" name="Freeform 13"/>
          <p:cNvSpPr/>
          <p:nvPr/>
        </p:nvSpPr>
        <p:spPr bwMode="auto">
          <a:xfrm>
            <a:off x="838200" y="4754329"/>
            <a:ext cx="3886200" cy="511175"/>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A list of </a:t>
            </a:r>
            <a:r>
              <a:rPr lang="en-GB" sz="1600" dirty="0" smtClean="0">
                <a:solidFill>
                  <a:schemeClr val="bg1"/>
                </a:solidFill>
              </a:rPr>
              <a:t>contacts</a:t>
            </a:r>
            <a:endParaRPr lang="en-US" sz="1600" baseline="30000" dirty="0">
              <a:solidFill>
                <a:schemeClr val="bg1"/>
              </a:solidFill>
            </a:endParaRPr>
          </a:p>
        </p:txBody>
      </p:sp>
      <p:sp>
        <p:nvSpPr>
          <p:cNvPr id="18" name="Freeform 15"/>
          <p:cNvSpPr/>
          <p:nvPr/>
        </p:nvSpPr>
        <p:spPr bwMode="auto">
          <a:xfrm>
            <a:off x="838200" y="5356225"/>
            <a:ext cx="3886200" cy="511175"/>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Actions for symptom worsening or dangerous </a:t>
            </a:r>
            <a:r>
              <a:rPr lang="en-GB" sz="1600" dirty="0" smtClean="0">
                <a:solidFill>
                  <a:schemeClr val="bg1"/>
                </a:solidFill>
              </a:rPr>
              <a:t>situations</a:t>
            </a:r>
            <a:endParaRPr lang="en-US" sz="1600" baseline="30000" dirty="0">
              <a:solidFill>
                <a:schemeClr val="bg1"/>
              </a:solidFill>
            </a:endParaRPr>
          </a:p>
        </p:txBody>
      </p:sp>
      <p:pic>
        <p:nvPicPr>
          <p:cNvPr id="19" name="Picture 15" descr="1408_THOR_ActionPlan_v3_Page_1"/>
          <p:cNvPicPr>
            <a:picLocks noChangeAspect="1" noChangeArrowheads="1"/>
          </p:cNvPicPr>
          <p:nvPr/>
        </p:nvPicPr>
        <p:blipFill>
          <a:blip r:embed="rId3" cstate="print"/>
          <a:srcRect l="3529" t="1819" r="3529" b="1819"/>
          <a:stretch>
            <a:fillRect/>
          </a:stretch>
        </p:blipFill>
        <p:spPr bwMode="auto">
          <a:xfrm>
            <a:off x="5410200" y="3124200"/>
            <a:ext cx="2605556" cy="3124200"/>
          </a:xfrm>
          <a:prstGeom prst="rect">
            <a:avLst/>
          </a:prstGeom>
          <a:noFill/>
          <a:ln w="9525">
            <a:solidFill>
              <a:schemeClr val="tx1"/>
            </a:solidFill>
            <a:miter lim="800000"/>
            <a:headEnd/>
            <a:tailEnd/>
          </a:ln>
          <a:effectLst>
            <a:reflection stA="50000" endPos="7000" dist="12700" dir="5400000" sy="-100000" algn="bl" rotWithShape="0"/>
          </a:effectLst>
        </p:spPr>
      </p:pic>
      <p:sp>
        <p:nvSpPr>
          <p:cNvPr id="11" name="Slide Number Placeholder 6"/>
          <p:cNvSpPr>
            <a:spLocks noGrp="1"/>
          </p:cNvSpPr>
          <p:nvPr>
            <p:ph type="sldNum" sz="quarter" idx="4294967295"/>
          </p:nvPr>
        </p:nvSpPr>
        <p:spPr>
          <a:xfrm>
            <a:off x="8732838" y="6477000"/>
            <a:ext cx="411162" cy="365125"/>
          </a:xfrm>
          <a:prstGeom prst="rect">
            <a:avLst/>
          </a:prstGeom>
        </p:spPr>
        <p:txBody>
          <a:bodyPr/>
          <a:lstStyle/>
          <a:p>
            <a:pPr>
              <a:defRPr/>
            </a:pPr>
            <a:fld id="{397AFFC9-A84F-4F11-9736-BF0713F9AF48}" type="slidenum">
              <a:rPr lang="en-GB" sz="1200" smtClean="0">
                <a:solidFill>
                  <a:srgbClr val="FFFFFF"/>
                </a:solidFill>
              </a:rPr>
              <a:pPr>
                <a:defRPr/>
              </a:pPr>
              <a:t>78</a:t>
            </a:fld>
            <a:endParaRPr lang="en-GB" sz="1200" dirty="0">
              <a:solidFill>
                <a:srgbClr val="FFFFFF"/>
              </a:solidFill>
            </a:endParaRPr>
          </a:p>
        </p:txBody>
      </p:sp>
      <p:sp>
        <p:nvSpPr>
          <p:cNvPr id="12" name="11 Marcador de texto"/>
          <p:cNvSpPr>
            <a:spLocks noGrp="1"/>
          </p:cNvSpPr>
          <p:nvPr>
            <p:ph type="body" sz="quarter" idx="11"/>
          </p:nvPr>
        </p:nvSpPr>
        <p:spPr/>
        <p:txBody>
          <a:bodyPr/>
          <a:lstStyle/>
          <a:p>
            <a:endParaRPr lang="en-GB"/>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764704"/>
            <a:ext cx="7185025" cy="762000"/>
          </a:xfrm>
        </p:spPr>
        <p:txBody>
          <a:bodyPr/>
          <a:lstStyle/>
          <a:p>
            <a:r>
              <a:rPr lang="en-GB" sz="4000" dirty="0" smtClean="0"/>
              <a:t>NEXT IPCRG MEETINGS</a:t>
            </a:r>
            <a:endParaRPr lang="en-GB" sz="4000" dirty="0"/>
          </a:p>
        </p:txBody>
      </p:sp>
      <p:sp>
        <p:nvSpPr>
          <p:cNvPr id="3" name="2 Marcador de contenido"/>
          <p:cNvSpPr>
            <a:spLocks noGrp="1"/>
          </p:cNvSpPr>
          <p:nvPr>
            <p:ph idx="1"/>
          </p:nvPr>
        </p:nvSpPr>
        <p:spPr/>
        <p:txBody>
          <a:bodyPr/>
          <a:lstStyle/>
          <a:p>
            <a:r>
              <a:rPr lang="en-US" b="1" dirty="0" smtClean="0"/>
              <a:t>IPCRG 3rd scientific meeting – </a:t>
            </a:r>
          </a:p>
          <a:p>
            <a:pPr>
              <a:buNone/>
            </a:pPr>
            <a:r>
              <a:rPr lang="en-US" b="1" dirty="0" smtClean="0"/>
              <a:t>	Uppsala 2013  </a:t>
            </a:r>
          </a:p>
          <a:p>
            <a:pPr lvl="1">
              <a:buNone/>
            </a:pPr>
            <a:r>
              <a:rPr lang="en-US" dirty="0" smtClean="0"/>
              <a:t>23rd - 24th May in Uppsala (Sweden)</a:t>
            </a:r>
          </a:p>
          <a:p>
            <a:endParaRPr lang="en-US" dirty="0" smtClean="0"/>
          </a:p>
          <a:p>
            <a:r>
              <a:rPr lang="en-US" b="1" dirty="0" smtClean="0"/>
              <a:t>IPCRG 7th IPCRG World Conference</a:t>
            </a:r>
          </a:p>
          <a:p>
            <a:pPr>
              <a:buNone/>
            </a:pPr>
            <a:r>
              <a:rPr lang="en-US" b="1" dirty="0" smtClean="0"/>
              <a:t>	Athens 2014  </a:t>
            </a:r>
          </a:p>
          <a:p>
            <a:pPr>
              <a:buNone/>
            </a:pPr>
            <a:r>
              <a:rPr lang="en-US" b="1" dirty="0" smtClean="0"/>
              <a:t>	</a:t>
            </a:r>
            <a:r>
              <a:rPr lang="en-US" sz="2600" dirty="0" smtClean="0"/>
              <a:t>21st – 24th May in Athens (Greece)</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4"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Risk Factors for COPD</a:t>
            </a:r>
            <a:endParaRPr lang="en-US" sz="4400" dirty="0">
              <a:solidFill>
                <a:schemeClr val="accent5">
                  <a:lumMod val="25000"/>
                </a:schemeClr>
              </a:solidFill>
              <a:latin typeface="Tahoma" pitchFamily="34" charset="0"/>
            </a:endParaRPr>
          </a:p>
        </p:txBody>
      </p:sp>
      <p:sp>
        <p:nvSpPr>
          <p:cNvPr id="5" name="Text Box 6"/>
          <p:cNvSpPr txBox="1">
            <a:spLocks noChangeArrowheads="1"/>
          </p:cNvSpPr>
          <p:nvPr/>
        </p:nvSpPr>
        <p:spPr bwMode="auto">
          <a:xfrm>
            <a:off x="152400" y="1784350"/>
            <a:ext cx="4540250" cy="4339650"/>
          </a:xfrm>
          <a:prstGeom prst="rect">
            <a:avLst/>
          </a:prstGeom>
          <a:noFill/>
          <a:ln>
            <a:noFill/>
          </a:ln>
          <a:extLst>
            <a:ext uri="{909E8E84-426E-40dd-AFC4-6F175D3DCCD1}"/>
            <a:ext uri="{91240B29-F687-4f45-9708-019B960494DF}"/>
          </a:extLst>
        </p:spPr>
        <p:txBody>
          <a:bodyPr>
            <a:spAutoFit/>
          </a:bodyPr>
          <a:lstStyle>
            <a:lvl1pPr marL="290513" indent="-2905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5000"/>
              </a:spcBef>
              <a:defRPr/>
            </a:pPr>
            <a:r>
              <a:rPr lang="en-US" dirty="0" smtClean="0">
                <a:solidFill>
                  <a:schemeClr val="tx2"/>
                </a:solidFill>
                <a:latin typeface="Tahoma" charset="0"/>
              </a:rPr>
              <a:t>Genes</a:t>
            </a:r>
          </a:p>
          <a:p>
            <a:pPr eaLnBrk="1" hangingPunct="1">
              <a:spcBef>
                <a:spcPct val="25000"/>
              </a:spcBef>
              <a:defRPr/>
            </a:pPr>
            <a:r>
              <a:rPr lang="en-US" dirty="0" smtClean="0">
                <a:solidFill>
                  <a:schemeClr val="tx2"/>
                </a:solidFill>
                <a:latin typeface="Tahoma" charset="0"/>
              </a:rPr>
              <a:t>Exposure to particles</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Tobacco smoke</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Occupational dusts</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Indoor air pollution  from heating and cooking with biomass in poorly ventilated dwellings</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Outdoor air pollution</a:t>
            </a:r>
          </a:p>
          <a:p>
            <a:pPr eaLnBrk="1" hangingPunct="1">
              <a:spcBef>
                <a:spcPct val="25000"/>
              </a:spcBef>
              <a:defRPr/>
            </a:pPr>
            <a:endParaRPr lang="en-US" dirty="0" smtClean="0">
              <a:solidFill>
                <a:schemeClr val="tx2"/>
              </a:solidFill>
              <a:latin typeface="Tahoma" charset="0"/>
            </a:endParaRPr>
          </a:p>
        </p:txBody>
      </p:sp>
      <p:sp>
        <p:nvSpPr>
          <p:cNvPr id="6" name="Text Box 5"/>
          <p:cNvSpPr txBox="1">
            <a:spLocks noChangeArrowheads="1"/>
          </p:cNvSpPr>
          <p:nvPr/>
        </p:nvSpPr>
        <p:spPr bwMode="auto">
          <a:xfrm>
            <a:off x="4572000" y="1828800"/>
            <a:ext cx="4495800" cy="3600450"/>
          </a:xfrm>
          <a:prstGeom prst="rect">
            <a:avLst/>
          </a:prstGeom>
          <a:noFill/>
          <a:ln w="9525">
            <a:noFill/>
            <a:miter lim="800000"/>
            <a:headEnd/>
            <a:tailEnd/>
          </a:ln>
        </p:spPr>
        <p:txBody>
          <a:bodyPr>
            <a:spAutoFit/>
          </a:bodyPr>
          <a:lstStyle/>
          <a:p>
            <a:pPr>
              <a:spcBef>
                <a:spcPct val="25000"/>
              </a:spcBef>
            </a:pPr>
            <a:r>
              <a:rPr lang="en-US" sz="2400" dirty="0">
                <a:solidFill>
                  <a:schemeClr val="tx2"/>
                </a:solidFill>
                <a:latin typeface="Tahoma" pitchFamily="34" charset="0"/>
              </a:rPr>
              <a:t>Lung growth and development </a:t>
            </a:r>
          </a:p>
          <a:p>
            <a:pPr>
              <a:spcBef>
                <a:spcPct val="25000"/>
              </a:spcBef>
            </a:pPr>
            <a:r>
              <a:rPr lang="en-US" sz="2400" dirty="0">
                <a:solidFill>
                  <a:schemeClr val="tx2"/>
                </a:solidFill>
                <a:latin typeface="Tahoma" pitchFamily="34" charset="0"/>
              </a:rPr>
              <a:t>Gender</a:t>
            </a:r>
          </a:p>
          <a:p>
            <a:pPr>
              <a:spcBef>
                <a:spcPct val="25000"/>
              </a:spcBef>
            </a:pPr>
            <a:r>
              <a:rPr lang="en-US" sz="2400" dirty="0">
                <a:solidFill>
                  <a:schemeClr val="tx2"/>
                </a:solidFill>
                <a:latin typeface="Tahoma" pitchFamily="34" charset="0"/>
              </a:rPr>
              <a:t>Age </a:t>
            </a:r>
          </a:p>
          <a:p>
            <a:pPr>
              <a:spcBef>
                <a:spcPct val="25000"/>
              </a:spcBef>
            </a:pPr>
            <a:r>
              <a:rPr lang="en-US" sz="2400" dirty="0">
                <a:solidFill>
                  <a:schemeClr val="tx2"/>
                </a:solidFill>
                <a:latin typeface="Tahoma" pitchFamily="34" charset="0"/>
              </a:rPr>
              <a:t>Respiratory infections</a:t>
            </a:r>
          </a:p>
          <a:p>
            <a:pPr>
              <a:spcBef>
                <a:spcPct val="25000"/>
              </a:spcBef>
            </a:pPr>
            <a:r>
              <a:rPr lang="en-US" sz="2400" dirty="0">
                <a:solidFill>
                  <a:schemeClr val="tx2"/>
                </a:solidFill>
                <a:latin typeface="Tahoma" pitchFamily="34" charset="0"/>
              </a:rPr>
              <a:t>Socioeconomic status</a:t>
            </a:r>
          </a:p>
          <a:p>
            <a:pPr>
              <a:spcBef>
                <a:spcPct val="25000"/>
              </a:spcBef>
            </a:pPr>
            <a:r>
              <a:rPr lang="en-US" sz="2400" dirty="0">
                <a:solidFill>
                  <a:schemeClr val="tx2"/>
                </a:solidFill>
                <a:latin typeface="Tahoma" pitchFamily="34" charset="0"/>
              </a:rPr>
              <a:t>Asthma/Bronchial         </a:t>
            </a:r>
            <a:r>
              <a:rPr lang="en-US" sz="2400" dirty="0" err="1">
                <a:solidFill>
                  <a:schemeClr val="tx2"/>
                </a:solidFill>
                <a:latin typeface="Tahoma" pitchFamily="34" charset="0"/>
              </a:rPr>
              <a:t>hyperreactivity</a:t>
            </a:r>
            <a:endParaRPr lang="en-US" sz="2400" dirty="0">
              <a:solidFill>
                <a:schemeClr val="tx2"/>
              </a:solidFill>
              <a:latin typeface="Tahoma" pitchFamily="34" charset="0"/>
            </a:endParaRPr>
          </a:p>
          <a:p>
            <a:pPr>
              <a:spcBef>
                <a:spcPct val="25000"/>
              </a:spcBef>
            </a:pPr>
            <a:r>
              <a:rPr lang="en-US" sz="2400" dirty="0">
                <a:solidFill>
                  <a:schemeClr val="tx2"/>
                </a:solidFill>
                <a:latin typeface="Tahoma" pitchFamily="34" charset="0"/>
              </a:rPr>
              <a:t>Chronic Bronchitis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COPD – and why?</a:t>
            </a:r>
            <a:endParaRPr lang="en-GB" sz="4400" b="0" kern="1200" dirty="0" smtClean="0">
              <a:solidFill>
                <a:schemeClr val="accent5">
                  <a:lumMod val="25000"/>
                </a:schemeClr>
              </a:solidFill>
              <a:latin typeface="Tahoma" pitchFamily="34" charset="0"/>
              <a:cs typeface="+mn-cs"/>
            </a:endParaRPr>
          </a:p>
        </p:txBody>
      </p:sp>
      <p:pic>
        <p:nvPicPr>
          <p:cNvPr id="45061" name="Picture 6" descr="logoipcrg corner"/>
          <p:cNvPicPr>
            <a:picLocks noChangeAspect="1" noChangeArrowheads="1"/>
          </p:cNvPicPr>
          <p:nvPr/>
        </p:nvPicPr>
        <p:blipFill>
          <a:blip r:embed="rId2" cstate="print"/>
          <a:srcRect r="22231" b="14873"/>
          <a:stretch>
            <a:fillRect/>
          </a:stretch>
        </p:blipFill>
        <p:spPr bwMode="auto">
          <a:xfrm>
            <a:off x="8172450" y="215900"/>
            <a:ext cx="823913" cy="692150"/>
          </a:xfrm>
          <a:prstGeom prst="rect">
            <a:avLst/>
          </a:prstGeom>
          <a:noFill/>
          <a:ln w="9525">
            <a:noFill/>
            <a:miter lim="800000"/>
            <a:headEnd/>
            <a:tailEnd/>
          </a:ln>
        </p:spPr>
      </p:pic>
      <p:sp>
        <p:nvSpPr>
          <p:cNvPr id="6" name="Text Box 2"/>
          <p:cNvSpPr txBox="1">
            <a:spLocks noChangeArrowheads="1"/>
          </p:cNvSpPr>
          <p:nvPr/>
        </p:nvSpPr>
        <p:spPr bwMode="blackWhite">
          <a:xfrm>
            <a:off x="6606332" y="1823938"/>
            <a:ext cx="1511300" cy="274638"/>
          </a:xfrm>
          <a:prstGeom prst="rect">
            <a:avLst/>
          </a:prstGeom>
          <a:noFill/>
          <a:ln w="22225" algn="ctr">
            <a:noFill/>
            <a:miter lim="800000"/>
            <a:headEnd/>
            <a:tailEnd/>
          </a:ln>
          <a:effectLst/>
        </p:spPr>
        <p:txBody>
          <a:bodyPr wrap="none">
            <a:spAutoFit/>
          </a:bodyPr>
          <a:lstStyle/>
          <a:p>
            <a:pPr eaLnBrk="0" hangingPunct="0">
              <a:buSzPct val="100000"/>
            </a:pPr>
            <a:r>
              <a:rPr lang="es-ES" sz="1200" dirty="0" err="1">
                <a:solidFill>
                  <a:srgbClr val="003366"/>
                </a:solidFill>
                <a:latin typeface="Arial" pitchFamily="34" charset="0"/>
                <a:ea typeface="ヒラギノ角ゴ Pro W3" pitchFamily="1" charset="-128"/>
                <a:cs typeface="Arial" pitchFamily="34" charset="0"/>
              </a:rPr>
              <a:t>Fletcher</a:t>
            </a:r>
            <a:r>
              <a:rPr lang="es-ES" sz="1200" dirty="0">
                <a:solidFill>
                  <a:srgbClr val="003366"/>
                </a:solidFill>
                <a:latin typeface="Arial" pitchFamily="34" charset="0"/>
                <a:ea typeface="ヒラギノ角ゴ Pro W3" pitchFamily="1" charset="-128"/>
                <a:cs typeface="Arial" pitchFamily="34" charset="0"/>
              </a:rPr>
              <a:t>, Peto 1977</a:t>
            </a:r>
            <a:endParaRPr lang="en-GB" sz="1200" dirty="0">
              <a:solidFill>
                <a:srgbClr val="003366"/>
              </a:solidFill>
              <a:latin typeface="Arial" pitchFamily="34" charset="0"/>
              <a:ea typeface="ヒラギノ角ゴ Pro W3" pitchFamily="1" charset="-128"/>
              <a:cs typeface="Arial" pitchFamily="34" charset="0"/>
            </a:endParaRPr>
          </a:p>
        </p:txBody>
      </p:sp>
      <p:grpSp>
        <p:nvGrpSpPr>
          <p:cNvPr id="7" name="Group 16"/>
          <p:cNvGrpSpPr>
            <a:grpSpLocks/>
          </p:cNvGrpSpPr>
          <p:nvPr/>
        </p:nvGrpSpPr>
        <p:grpSpPr bwMode="auto">
          <a:xfrm>
            <a:off x="1259632" y="1731863"/>
            <a:ext cx="6858000" cy="4289425"/>
            <a:chOff x="612" y="1056"/>
            <a:chExt cx="4320" cy="2702"/>
          </a:xfrm>
        </p:grpSpPr>
        <p:grpSp>
          <p:nvGrpSpPr>
            <p:cNvPr id="8" name="Group 3"/>
            <p:cNvGrpSpPr>
              <a:grpSpLocks/>
            </p:cNvGrpSpPr>
            <p:nvPr/>
          </p:nvGrpSpPr>
          <p:grpSpPr bwMode="auto">
            <a:xfrm>
              <a:off x="612" y="1253"/>
              <a:ext cx="4320" cy="2496"/>
              <a:chOff x="720" y="1296"/>
              <a:chExt cx="4320" cy="2496"/>
            </a:xfrm>
          </p:grpSpPr>
          <p:pic>
            <p:nvPicPr>
              <p:cNvPr id="11" name="Picture 4" descr="diapo08"/>
              <p:cNvPicPr>
                <a:picLocks noChangeAspect="1" noChangeArrowheads="1"/>
              </p:cNvPicPr>
              <p:nvPr/>
            </p:nvPicPr>
            <p:blipFill>
              <a:blip r:embed="rId3" cstate="print"/>
              <a:srcRect l="15834" t="21985" r="9166" b="17316"/>
              <a:stretch>
                <a:fillRect/>
              </a:stretch>
            </p:blipFill>
            <p:spPr bwMode="auto">
              <a:xfrm>
                <a:off x="720" y="1296"/>
                <a:ext cx="4320" cy="2496"/>
              </a:xfrm>
              <a:prstGeom prst="rect">
                <a:avLst/>
              </a:prstGeom>
              <a:noFill/>
            </p:spPr>
          </p:pic>
          <p:sp>
            <p:nvSpPr>
              <p:cNvPr id="12" name="Text Box 5"/>
              <p:cNvSpPr txBox="1">
                <a:spLocks noChangeArrowheads="1"/>
              </p:cNvSpPr>
              <p:nvPr/>
            </p:nvSpPr>
            <p:spPr bwMode="auto">
              <a:xfrm>
                <a:off x="3936" y="1680"/>
                <a:ext cx="86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No smoker</a:t>
                </a:r>
                <a:endParaRPr lang="en-GB" sz="1800">
                  <a:latin typeface="Arial" pitchFamily="34" charset="0"/>
                </a:endParaRPr>
              </a:p>
            </p:txBody>
          </p:sp>
          <p:sp>
            <p:nvSpPr>
              <p:cNvPr id="13" name="Text Box 6"/>
              <p:cNvSpPr txBox="1">
                <a:spLocks noChangeArrowheads="1"/>
              </p:cNvSpPr>
              <p:nvPr/>
            </p:nvSpPr>
            <p:spPr bwMode="auto">
              <a:xfrm>
                <a:off x="3984" y="1680"/>
                <a:ext cx="86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No smoker</a:t>
                </a:r>
                <a:endParaRPr lang="en-GB" sz="1800">
                  <a:latin typeface="Arial" pitchFamily="34" charset="0"/>
                </a:endParaRPr>
              </a:p>
            </p:txBody>
          </p:sp>
          <p:sp>
            <p:nvSpPr>
              <p:cNvPr id="14" name="Text Box 7"/>
              <p:cNvSpPr txBox="1">
                <a:spLocks noChangeArrowheads="1"/>
              </p:cNvSpPr>
              <p:nvPr/>
            </p:nvSpPr>
            <p:spPr bwMode="auto">
              <a:xfrm>
                <a:off x="4032" y="2112"/>
                <a:ext cx="1008"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Stop 45 years</a:t>
                </a:r>
                <a:endParaRPr lang="en-GB" sz="1800">
                  <a:latin typeface="Arial" pitchFamily="34" charset="0"/>
                </a:endParaRPr>
              </a:p>
            </p:txBody>
          </p:sp>
          <p:sp>
            <p:nvSpPr>
              <p:cNvPr id="15" name="Text Box 8"/>
              <p:cNvSpPr txBox="1">
                <a:spLocks noChangeArrowheads="1"/>
              </p:cNvSpPr>
              <p:nvPr/>
            </p:nvSpPr>
            <p:spPr bwMode="auto">
              <a:xfrm>
                <a:off x="3744" y="2736"/>
                <a:ext cx="110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Stop 65 years</a:t>
                </a:r>
                <a:endParaRPr lang="en-GB" sz="1800">
                  <a:latin typeface="Arial" pitchFamily="34" charset="0"/>
                </a:endParaRPr>
              </a:p>
            </p:txBody>
          </p:sp>
          <p:sp>
            <p:nvSpPr>
              <p:cNvPr id="16" name="Text Box 9"/>
              <p:cNvSpPr txBox="1">
                <a:spLocks noChangeArrowheads="1"/>
              </p:cNvSpPr>
              <p:nvPr/>
            </p:nvSpPr>
            <p:spPr bwMode="auto">
              <a:xfrm>
                <a:off x="2448" y="2976"/>
                <a:ext cx="1152"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Current smoker</a:t>
                </a:r>
                <a:endParaRPr lang="en-GB" sz="1800">
                  <a:latin typeface="Arial" pitchFamily="34" charset="0"/>
                </a:endParaRPr>
              </a:p>
            </p:txBody>
          </p:sp>
          <p:sp>
            <p:nvSpPr>
              <p:cNvPr id="17" name="Text Box 10"/>
              <p:cNvSpPr txBox="1">
                <a:spLocks noChangeArrowheads="1"/>
              </p:cNvSpPr>
              <p:nvPr/>
            </p:nvSpPr>
            <p:spPr bwMode="auto">
              <a:xfrm>
                <a:off x="1248" y="2688"/>
                <a:ext cx="816" cy="231"/>
              </a:xfrm>
              <a:prstGeom prst="rect">
                <a:avLst/>
              </a:prstGeom>
              <a:solidFill>
                <a:schemeClr val="bg1"/>
              </a:solidFill>
              <a:ln w="9525">
                <a:noFill/>
                <a:miter lim="800000"/>
                <a:headEnd/>
                <a:tailEnd/>
              </a:ln>
              <a:effectLst/>
            </p:spPr>
            <p:txBody>
              <a:bodyPr>
                <a:spAutoFit/>
              </a:bodyPr>
              <a:lstStyle/>
              <a:p>
                <a:pPr>
                  <a:spcBef>
                    <a:spcPct val="50000"/>
                  </a:spcBef>
                </a:pPr>
                <a:r>
                  <a:rPr lang="es-ES" sz="1800" dirty="0" err="1">
                    <a:solidFill>
                      <a:srgbClr val="FC3506"/>
                    </a:solidFill>
                    <a:latin typeface="Arial" pitchFamily="34" charset="0"/>
                  </a:rPr>
                  <a:t>Disability</a:t>
                </a:r>
                <a:endParaRPr lang="en-GB" sz="1800" dirty="0">
                  <a:solidFill>
                    <a:srgbClr val="FC3506"/>
                  </a:solidFill>
                  <a:latin typeface="Arial" pitchFamily="34" charset="0"/>
                </a:endParaRPr>
              </a:p>
            </p:txBody>
          </p:sp>
          <p:sp>
            <p:nvSpPr>
              <p:cNvPr id="18" name="Text Box 11"/>
              <p:cNvSpPr txBox="1">
                <a:spLocks noChangeArrowheads="1"/>
              </p:cNvSpPr>
              <p:nvPr/>
            </p:nvSpPr>
            <p:spPr bwMode="auto">
              <a:xfrm>
                <a:off x="1296" y="3216"/>
                <a:ext cx="528" cy="231"/>
              </a:xfrm>
              <a:prstGeom prst="rect">
                <a:avLst/>
              </a:prstGeom>
              <a:solidFill>
                <a:schemeClr val="bg1"/>
              </a:solidFill>
              <a:ln w="9525">
                <a:noFill/>
                <a:miter lim="800000"/>
                <a:headEnd/>
                <a:tailEnd/>
              </a:ln>
              <a:effectLst/>
            </p:spPr>
            <p:txBody>
              <a:bodyPr>
                <a:spAutoFit/>
              </a:bodyPr>
              <a:lstStyle/>
              <a:p>
                <a:pPr>
                  <a:spcBef>
                    <a:spcPct val="50000"/>
                  </a:spcBef>
                </a:pPr>
                <a:r>
                  <a:rPr lang="es-ES" sz="1800">
                    <a:solidFill>
                      <a:srgbClr val="FC3506"/>
                    </a:solidFill>
                    <a:latin typeface="Arial" pitchFamily="34" charset="0"/>
                  </a:rPr>
                  <a:t>Dead</a:t>
                </a:r>
                <a:endParaRPr lang="en-GB" sz="1800">
                  <a:solidFill>
                    <a:srgbClr val="FC3506"/>
                  </a:solidFill>
                  <a:latin typeface="Arial" pitchFamily="34" charset="0"/>
                </a:endParaRPr>
              </a:p>
            </p:txBody>
          </p:sp>
        </p:grpSp>
        <p:sp>
          <p:nvSpPr>
            <p:cNvPr id="9" name="Text Box 13"/>
            <p:cNvSpPr txBox="1">
              <a:spLocks noChangeArrowheads="1"/>
            </p:cNvSpPr>
            <p:nvPr/>
          </p:nvSpPr>
          <p:spPr bwMode="auto">
            <a:xfrm>
              <a:off x="720" y="1056"/>
              <a:ext cx="476" cy="231"/>
            </a:xfrm>
            <a:prstGeom prst="rect">
              <a:avLst/>
            </a:prstGeom>
            <a:noFill/>
            <a:ln w="9525">
              <a:noFill/>
              <a:miter lim="800000"/>
              <a:headEnd/>
              <a:tailEnd/>
            </a:ln>
            <a:effectLst/>
          </p:spPr>
          <p:txBody>
            <a:bodyPr wrap="none">
              <a:spAutoFit/>
            </a:bodyPr>
            <a:lstStyle/>
            <a:p>
              <a:r>
                <a:rPr lang="es-ES" sz="1800" b="1">
                  <a:latin typeface="Arial" pitchFamily="34" charset="0"/>
                </a:rPr>
                <a:t>FEV1</a:t>
              </a:r>
              <a:endParaRPr lang="en-GB" sz="1800" b="1">
                <a:latin typeface="Arial" pitchFamily="34" charset="0"/>
              </a:endParaRPr>
            </a:p>
          </p:txBody>
        </p:sp>
        <p:sp>
          <p:nvSpPr>
            <p:cNvPr id="10" name="Text Box 14"/>
            <p:cNvSpPr txBox="1">
              <a:spLocks noChangeArrowheads="1"/>
            </p:cNvSpPr>
            <p:nvPr/>
          </p:nvSpPr>
          <p:spPr bwMode="auto">
            <a:xfrm>
              <a:off x="3974" y="3527"/>
              <a:ext cx="612" cy="231"/>
            </a:xfrm>
            <a:prstGeom prst="rect">
              <a:avLst/>
            </a:prstGeom>
            <a:noFill/>
            <a:ln w="9525">
              <a:noFill/>
              <a:miter lim="800000"/>
              <a:headEnd/>
              <a:tailEnd/>
            </a:ln>
            <a:effectLst/>
          </p:spPr>
          <p:txBody>
            <a:bodyPr wrap="none">
              <a:spAutoFit/>
            </a:bodyPr>
            <a:lstStyle/>
            <a:p>
              <a:r>
                <a:rPr lang="es-ES" sz="1800" b="1">
                  <a:latin typeface="Arial" pitchFamily="34" charset="0"/>
                </a:rPr>
                <a:t>YEARS</a:t>
              </a:r>
              <a:endParaRPr lang="en-GB" sz="1800" b="1">
                <a:latin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1755</TotalTime>
  <Words>4791</Words>
  <Application>Microsoft Office PowerPoint</Application>
  <PresentationFormat>Προβολή στην οθόνη (4:3)</PresentationFormat>
  <Paragraphs>913</Paragraphs>
  <Slides>79</Slides>
  <Notes>43</Notes>
  <HiddenSlides>15</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79</vt:i4>
      </vt:variant>
    </vt:vector>
  </HeadingPairs>
  <TitlesOfParts>
    <vt:vector size="83" baseType="lpstr">
      <vt:lpstr>1_Blank Presentation</vt:lpstr>
      <vt:lpstr>Blank Presentation</vt:lpstr>
      <vt:lpstr>Document</vt:lpstr>
      <vt:lpstr>Clip</vt:lpstr>
      <vt:lpstr>      IPCRG presentations on respiratory diseases   Early detection and management of stable disease and exacerbations.</vt:lpstr>
      <vt:lpstr>Contents</vt:lpstr>
      <vt:lpstr>What’s new on COPD –   Definition, burden, diagnosis and  assessment</vt:lpstr>
      <vt:lpstr>Διαφάνεια 4</vt:lpstr>
      <vt:lpstr>Διαφάνεια 5</vt:lpstr>
      <vt:lpstr>Impact of COPD</vt:lpstr>
      <vt:lpstr>COPD – and why?</vt:lpstr>
      <vt:lpstr>Διαφάνεια 8</vt:lpstr>
      <vt:lpstr>COPD – and why?</vt:lpstr>
      <vt:lpstr>Not only smoking but smoke</vt:lpstr>
      <vt:lpstr>COPD – Other causes</vt:lpstr>
      <vt:lpstr>Διαφάνεια 12</vt:lpstr>
      <vt:lpstr>Διαφάνεια 13</vt:lpstr>
      <vt:lpstr>Διαφάνεια 14</vt:lpstr>
      <vt:lpstr>Διαφάνεια 15</vt:lpstr>
      <vt:lpstr>Διαφάνεια 16</vt:lpstr>
      <vt:lpstr>COPD – The benefits of early diagnosis, Strategies to encourage earlier diagnosis in primary care </vt:lpstr>
      <vt:lpstr>Διαφάνεια 18</vt:lpstr>
      <vt:lpstr>COPD – the background</vt:lpstr>
      <vt:lpstr>Why does early diagnosis matter?</vt:lpstr>
      <vt:lpstr>What are the barriers to earlier diagnosis? </vt:lpstr>
      <vt:lpstr>Barriers for early diagnosis - Doctor Centred </vt:lpstr>
      <vt:lpstr>Barriers for early diagnosis - Patient Related </vt:lpstr>
      <vt:lpstr>Is early detection of COPD a waste of resources?1,2 </vt:lpstr>
      <vt:lpstr>.</vt:lpstr>
      <vt:lpstr>Διαφάνεια 26</vt:lpstr>
      <vt:lpstr>The dangers of screening</vt:lpstr>
      <vt:lpstr>The dangers of screening</vt:lpstr>
      <vt:lpstr> Could It Be COPD?</vt:lpstr>
      <vt:lpstr>. Case-finding</vt:lpstr>
      <vt:lpstr>Case finding: Who should be tested with spirometry?</vt:lpstr>
      <vt:lpstr> </vt:lpstr>
      <vt:lpstr>Διαφάνεια 33</vt:lpstr>
      <vt:lpstr>Διαφάνεια 34</vt:lpstr>
      <vt:lpstr>Conclusions    </vt:lpstr>
      <vt:lpstr>    Assesment and clasification of COPD patient  </vt:lpstr>
      <vt:lpstr>Διαφάνεια 37</vt:lpstr>
      <vt:lpstr>Patients underestimate their condition </vt:lpstr>
      <vt:lpstr>Need for simple tools- patients and physicians a common understanding </vt:lpstr>
      <vt:lpstr>Διαφάνεια 40</vt:lpstr>
      <vt:lpstr>COPD Assessment Test (CAT):   http://catestonline.org</vt:lpstr>
      <vt:lpstr>Διαφάνεια 42</vt:lpstr>
      <vt:lpstr>Διαφάνεια 43</vt:lpstr>
      <vt:lpstr>Διαφάνεια 44</vt:lpstr>
      <vt:lpstr>Διαφάνεια 45</vt:lpstr>
      <vt:lpstr>Differences between COPD questionnaires</vt:lpstr>
      <vt:lpstr>Διαφάνεια 47</vt:lpstr>
      <vt:lpstr>Διαφάνεια 48</vt:lpstr>
      <vt:lpstr>COPD Phenotypes. Spanish GesEPOC guidelines 2012</vt:lpstr>
      <vt:lpstr>Διαφάνεια 50</vt:lpstr>
      <vt:lpstr>Comorbidity and Mortality in COPD Related Hospitalizations</vt:lpstr>
      <vt:lpstr>Cardiovascular disease</vt:lpstr>
      <vt:lpstr>COPD: Systemic effect - Osteoporosis</vt:lpstr>
      <vt:lpstr>Diabetes mellitus</vt:lpstr>
      <vt:lpstr>Διαφάνεια 55</vt:lpstr>
      <vt:lpstr>    Management of stable disease  </vt:lpstr>
      <vt:lpstr>Διαφάνεια 57</vt:lpstr>
      <vt:lpstr>Διαφάνεια 58</vt:lpstr>
      <vt:lpstr>Διαφάνεια 59</vt:lpstr>
      <vt:lpstr>Διαφάνεια 60</vt:lpstr>
      <vt:lpstr>Διαφάνεια 61</vt:lpstr>
      <vt:lpstr>Διαφάνεια 62</vt:lpstr>
      <vt:lpstr>Διαφάνεια 63</vt:lpstr>
      <vt:lpstr>Manage Stable COPD:  All Patients</vt:lpstr>
      <vt:lpstr>Manage Stable COPD:   Non-pharmacologic</vt:lpstr>
      <vt:lpstr>Manage Stable COPD:   Pharmacologic Therapy</vt:lpstr>
      <vt:lpstr>Manage Stable COPD:   Pharmacologic Therapy</vt:lpstr>
      <vt:lpstr>    Management of COPD exacerbations </vt:lpstr>
      <vt:lpstr>Διαφάνεια 69</vt:lpstr>
      <vt:lpstr>What is an acute COPD exacerbation?</vt:lpstr>
      <vt:lpstr>Exacerbations are Commonly Caused by Infection and Air Pollution1,2 </vt:lpstr>
      <vt:lpstr>Exacerbation Frequency Worsens with COPD Severity, but Can Occur at Any GOLD Level</vt:lpstr>
      <vt:lpstr>Worse Prognosis in Frequent Exacerbators</vt:lpstr>
      <vt:lpstr>Worse Prognosis in Frequent Exacerbators</vt:lpstr>
      <vt:lpstr>How are COPD Exacerbations Best Managed?</vt:lpstr>
      <vt:lpstr>Prevention of COPD Exacerbations</vt:lpstr>
      <vt:lpstr>Διαφάνεια 77</vt:lpstr>
      <vt:lpstr>Patient Action Plans</vt:lpstr>
      <vt:lpstr>NEXT IPCRG MEETINGS</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Johnson</dc:creator>
  <cp:lastModifiedBy>user</cp:lastModifiedBy>
  <cp:revision>133</cp:revision>
  <dcterms:created xsi:type="dcterms:W3CDTF">2011-11-28T09:37:12Z</dcterms:created>
  <dcterms:modified xsi:type="dcterms:W3CDTF">2019-10-26T16:30:59Z</dcterms:modified>
</cp:coreProperties>
</file>