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4" r:id="rId3"/>
    <p:sldMasterId id="2147483684" r:id="rId4"/>
    <p:sldMasterId id="2147483694" r:id="rId5"/>
    <p:sldMasterId id="2147483705" r:id="rId6"/>
    <p:sldMasterId id="2147483717" r:id="rId7"/>
    <p:sldMasterId id="2147483720" r:id="rId8"/>
    <p:sldMasterId id="2147483733" r:id="rId9"/>
    <p:sldMasterId id="2147483745" r:id="rId10"/>
    <p:sldMasterId id="2147483757" r:id="rId11"/>
  </p:sldMasterIdLst>
  <p:notesMasterIdLst>
    <p:notesMasterId r:id="rId70"/>
  </p:notesMasterIdLst>
  <p:sldIdLst>
    <p:sldId id="256" r:id="rId12"/>
    <p:sldId id="262" r:id="rId13"/>
    <p:sldId id="263" r:id="rId14"/>
    <p:sldId id="339" r:id="rId15"/>
    <p:sldId id="266" r:id="rId16"/>
    <p:sldId id="316" r:id="rId17"/>
    <p:sldId id="317" r:id="rId18"/>
    <p:sldId id="318" r:id="rId19"/>
    <p:sldId id="319" r:id="rId20"/>
    <p:sldId id="270" r:id="rId21"/>
    <p:sldId id="320" r:id="rId22"/>
    <p:sldId id="321" r:id="rId23"/>
    <p:sldId id="322" r:id="rId24"/>
    <p:sldId id="334" r:id="rId25"/>
    <p:sldId id="340" r:id="rId26"/>
    <p:sldId id="324" r:id="rId27"/>
    <p:sldId id="325" r:id="rId28"/>
    <p:sldId id="341" r:id="rId29"/>
    <p:sldId id="278" r:id="rId30"/>
    <p:sldId id="279" r:id="rId31"/>
    <p:sldId id="329" r:id="rId32"/>
    <p:sldId id="330" r:id="rId33"/>
    <p:sldId id="332" r:id="rId34"/>
    <p:sldId id="285" r:id="rId35"/>
    <p:sldId id="331" r:id="rId36"/>
    <p:sldId id="288" r:id="rId37"/>
    <p:sldId id="291" r:id="rId38"/>
    <p:sldId id="292" r:id="rId39"/>
    <p:sldId id="333" r:id="rId40"/>
    <p:sldId id="335" r:id="rId41"/>
    <p:sldId id="336" r:id="rId42"/>
    <p:sldId id="294" r:id="rId43"/>
    <p:sldId id="295" r:id="rId44"/>
    <p:sldId id="296" r:id="rId45"/>
    <p:sldId id="297" r:id="rId46"/>
    <p:sldId id="299" r:id="rId47"/>
    <p:sldId id="300" r:id="rId48"/>
    <p:sldId id="308" r:id="rId49"/>
    <p:sldId id="338" r:id="rId50"/>
    <p:sldId id="337" r:id="rId51"/>
    <p:sldId id="357" r:id="rId52"/>
    <p:sldId id="358" r:id="rId53"/>
    <p:sldId id="359" r:id="rId54"/>
    <p:sldId id="360" r:id="rId55"/>
    <p:sldId id="347" r:id="rId56"/>
    <p:sldId id="348" r:id="rId57"/>
    <p:sldId id="350" r:id="rId58"/>
    <p:sldId id="351" r:id="rId59"/>
    <p:sldId id="352" r:id="rId60"/>
    <p:sldId id="354" r:id="rId61"/>
    <p:sldId id="353" r:id="rId62"/>
    <p:sldId id="355" r:id="rId63"/>
    <p:sldId id="356" r:id="rId64"/>
    <p:sldId id="361" r:id="rId65"/>
    <p:sldId id="326" r:id="rId66"/>
    <p:sldId id="327" r:id="rId67"/>
    <p:sldId id="328" r:id="rId68"/>
    <p:sldId id="314" r:id="rId6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ter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8055" autoAdjust="0"/>
  </p:normalViewPr>
  <p:slideViewPr>
    <p:cSldViewPr>
      <p:cViewPr varScale="1">
        <p:scale>
          <a:sx n="68" d="100"/>
          <a:sy n="68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7A3C-ACA2-4BDC-86C2-A2D95D7C6E5E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EDCA-6D59-4C26-89E5-FFCD10428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77938" y="646113"/>
            <a:ext cx="4302125" cy="322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14400" y="4087238"/>
            <a:ext cx="5029200" cy="3872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Normal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Nuestro compañero  de la mañana , ávido de poner en marcha la espirometría ha decidido poner en marcha el espirómetro y actuar como conejillo de indias . Esta es la espirometría que obtenemos 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PREGUNTA : 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¿ Aunque la espirometría sea normal debemos hacer prueba broncodilatadora ¿</a:t>
            </a:r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174475"/>
            <a:ext cx="2971800" cy="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C34D6200-CEC0-4B03-8EEA-B665F81D405C}" type="slidenum">
              <a:rPr lang="en-US" altLang="es-ES">
                <a:solidFill>
                  <a:srgbClr val="C0504D"/>
                </a:solidFill>
              </a:rPr>
              <a:pPr/>
              <a:t>39</a:t>
            </a:fld>
            <a:endParaRPr lang="en-US" altLang="es-E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77938" y="646113"/>
            <a:ext cx="4302125" cy="322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14400" y="4087238"/>
            <a:ext cx="5029200" cy="3872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PBD positiva y chepa normal </a:t>
            </a:r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174475"/>
            <a:ext cx="2971800" cy="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BE10FA23-9415-466D-BB78-CE87AED56084}" type="slidenum">
              <a:rPr lang="en-US" altLang="es-ES">
                <a:solidFill>
                  <a:srgbClr val="C0504D"/>
                </a:solidFill>
              </a:rPr>
              <a:pPr/>
              <a:t>40</a:t>
            </a:fld>
            <a:endParaRPr lang="en-US" altLang="es-E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>
              <a:latin typeface="Calibri" charset="0"/>
              <a:ea typeface="MS PGothic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5C8908-9ECD-B346-9A3D-DFDB5C686567}" type="slidenum">
              <a:rPr lang="en-US" sz="1200">
                <a:latin typeface="Calibri" charset="0"/>
              </a:rPr>
              <a:pPr eaLnBrk="1" hangingPunct="1"/>
              <a:t>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85800" y="4342841"/>
            <a:ext cx="5486400" cy="4115919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515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1C21910-34A7-1342-BCF2-1A2BEDC0E7DC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  <a:ea typeface="MS PGothic" charset="0"/>
              </a:rPr>
              <a:t>Itiff</a:t>
            </a:r>
            <a:r>
              <a:rPr lang="en-US" dirty="0" smtClean="0">
                <a:latin typeface="Calibri" charset="0"/>
                <a:ea typeface="MS PGothic" charset="0"/>
              </a:rPr>
              <a:t> 78,54% </a:t>
            </a:r>
            <a:r>
              <a:rPr lang="en-US" dirty="0" err="1" smtClean="0">
                <a:latin typeface="Calibri" charset="0"/>
                <a:ea typeface="MS PGothic" charset="0"/>
              </a:rPr>
              <a:t>bem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FVC 73,4 (&lt; 80%) – </a:t>
            </a:r>
            <a:r>
              <a:rPr lang="en-US" dirty="0" err="1" smtClean="0">
                <a:latin typeface="Calibri" charset="0"/>
                <a:ea typeface="MS PGothic" charset="0"/>
              </a:rPr>
              <a:t>indica</a:t>
            </a:r>
            <a:r>
              <a:rPr lang="en-US" dirty="0" smtClean="0">
                <a:latin typeface="Calibri" charset="0"/>
                <a:ea typeface="MS PGothic" charset="0"/>
              </a:rPr>
              <a:t> um </a:t>
            </a:r>
            <a:r>
              <a:rPr lang="en-US" b="1" dirty="0" err="1" smtClean="0">
                <a:latin typeface="Calibri" charset="0"/>
                <a:ea typeface="MS PGothic" charset="0"/>
              </a:rPr>
              <a:t>padrão</a:t>
            </a:r>
            <a:r>
              <a:rPr lang="en-US" b="1" dirty="0" smtClean="0">
                <a:latin typeface="Calibri" charset="0"/>
                <a:ea typeface="MS PGothic" charset="0"/>
              </a:rPr>
              <a:t> </a:t>
            </a:r>
            <a:r>
              <a:rPr lang="en-US" b="1" dirty="0" err="1" smtClean="0">
                <a:latin typeface="Calibri" charset="0"/>
                <a:ea typeface="MS PGothic" charset="0"/>
              </a:rPr>
              <a:t>restritivo</a:t>
            </a:r>
            <a:endParaRPr lang="en-US" b="1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BD _ FEV1 – 68,8 </a:t>
            </a:r>
            <a:r>
              <a:rPr lang="en-US" dirty="0" err="1" smtClean="0">
                <a:latin typeface="Calibri" charset="0"/>
                <a:ea typeface="MS PGothic" charset="0"/>
              </a:rPr>
              <a:t>passou</a:t>
            </a:r>
            <a:r>
              <a:rPr lang="en-US" dirty="0" smtClean="0">
                <a:latin typeface="Calibri" charset="0"/>
                <a:ea typeface="MS PGothic" charset="0"/>
              </a:rPr>
              <a:t> a 74,7% e de 148 ml a 160 ml – </a:t>
            </a:r>
            <a:r>
              <a:rPr lang="en-US" dirty="0" err="1" smtClean="0">
                <a:latin typeface="Calibri" charset="0"/>
                <a:ea typeface="MS PGothic" charset="0"/>
              </a:rPr>
              <a:t>prova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negativa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9D81C3-9884-7C4C-B4E8-A398AD88C8EE}" type="slidenum">
              <a:rPr lang="en-US" sz="1200">
                <a:latin typeface="Calibri" charset="0"/>
              </a:rPr>
              <a:pPr eaLnBrk="1" hangingPunct="1"/>
              <a:t>49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1C21910-34A7-1342-BCF2-1A2BEDC0E7DC}" type="slidenum">
              <a:rPr lang="en-US" sz="1200">
                <a:latin typeface="Calibri" charset="0"/>
              </a:rPr>
              <a:pPr eaLnBrk="1" hangingPunct="1"/>
              <a:t>50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>
              <a:buFont typeface="Arial" pitchFamily="34" charset="0"/>
              <a:buChar char="•"/>
            </a:pPr>
            <a:endParaRPr lang="pt-PT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614863"/>
            <a:ext cx="5486400" cy="4373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93214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3838" y="1076325"/>
            <a:ext cx="3870325" cy="2903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41017"/>
            <a:ext cx="5486400" cy="3388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TLC</a:t>
            </a:r>
          </a:p>
          <a:p>
            <a:r>
              <a:rPr lang="en-GB" noProof="0" dirty="0" smtClean="0"/>
              <a:t>Total lung capacity: volume present</a:t>
            </a:r>
            <a:r>
              <a:rPr lang="en-GB" baseline="0" noProof="0" dirty="0" smtClean="0"/>
              <a:t> in the lung in the transition between maximum inspiration and expiration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RV</a:t>
            </a:r>
          </a:p>
          <a:p>
            <a:r>
              <a:rPr lang="en-GB" baseline="0" noProof="0" dirty="0" smtClean="0"/>
              <a:t>Residual volume</a:t>
            </a:r>
            <a:r>
              <a:rPr lang="en-GB" noProof="0" dirty="0" smtClean="0"/>
              <a:t>: volume present</a:t>
            </a:r>
            <a:r>
              <a:rPr lang="en-GB" baseline="0" noProof="0" dirty="0" smtClean="0"/>
              <a:t> in the lung in the transition between maximum expiration and inspiration 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983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07DD8-275E-4A17-8D01-2F077276348C}" type="slidenum">
              <a:rPr lang="pt-PT"/>
              <a:pPr/>
              <a:t>24</a:t>
            </a:fld>
            <a:endParaRPr lang="pt-P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inspecção da curva D/V </a:t>
            </a:r>
            <a:r>
              <a:rPr lang="pt-PT" smtClean="0"/>
              <a:t>ajuda a decidir se a medição foi feita correctamente e a confirmar a presença duma alteração.</a:t>
            </a:r>
          </a:p>
          <a:p>
            <a:pPr algn="just" eaLnBrk="1" hangingPunct="1"/>
            <a:r>
              <a:rPr lang="pt-PT" smtClean="0"/>
              <a:t>A curva débito-volume pode ser usada para avaliar a aceitabilidade das manobras espirométricas.</a:t>
            </a:r>
          </a:p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falta de um pico inicial </a:t>
            </a:r>
            <a:r>
              <a:rPr lang="pt-PT" smtClean="0"/>
              <a:t>sugere pouco esforço.</a:t>
            </a:r>
          </a:p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tosse</a:t>
            </a:r>
            <a:r>
              <a:rPr lang="pt-PT" smtClean="0"/>
              <a:t> é fácilmente reconhecível. Uma curva que inclua tosse pode ser aceitável se o declive total não estiver interrompido</a:t>
            </a:r>
          </a:p>
          <a:p>
            <a:pPr algn="just" eaLnBrk="1" hangingPunct="1"/>
            <a:r>
              <a:rPr lang="pt-PT" smtClean="0"/>
              <a:t>Uma </a:t>
            </a:r>
            <a:r>
              <a:rPr lang="pt-PT" b="1" smtClean="0"/>
              <a:t>queda abrupta da curva expiratória</a:t>
            </a:r>
            <a:r>
              <a:rPr lang="pt-PT" smtClean="0"/>
              <a:t> sugere que o doente deixou de soprar demasiado cedo.</a:t>
            </a:r>
          </a:p>
          <a:p>
            <a:pPr algn="just" eaLnBrk="1" hangingPunct="1"/>
            <a:r>
              <a:rPr lang="pt-PT" smtClean="0"/>
              <a:t>Se a manobra for completada com um esforço inspiratório para voltar à capacidade pulmonar total, uma falha no início e no fim da curva sugerem uma fuga de ar.</a:t>
            </a:r>
          </a:p>
          <a:p>
            <a:pPr algn="just"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17685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86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89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solidFill>
                  <a:schemeClr val="tx1"/>
                </a:solidFill>
              </a:rPr>
              <a:t>Geralmente útil relatar as alterações absolutas (em ml) assim como a alteração em % do valor basal, para estabelecer a melhoria no contexto clínico</a:t>
            </a:r>
            <a:endParaRPr lang="pt-PT" sz="1200" b="0" dirty="0" smtClean="0">
              <a:solidFill>
                <a:schemeClr val="tx1"/>
              </a:solidFill>
            </a:endParaRPr>
          </a:p>
          <a:p>
            <a:endParaRPr lang="pt-PT" dirty="0" smtClean="0"/>
          </a:p>
          <a:p>
            <a:r>
              <a:rPr lang="pt-PT" noProof="0" dirty="0" smtClean="0"/>
              <a:t>Considera-se actualmente que:</a:t>
            </a:r>
          </a:p>
          <a:p>
            <a:pPr lvl="1">
              <a:lnSpc>
                <a:spcPct val="89000"/>
              </a:lnSpc>
              <a:spcAft>
                <a:spcPct val="40000"/>
              </a:spcAft>
              <a:buSzPct val="64000"/>
              <a:buFont typeface="Arial" charset="0"/>
              <a:buChar char="•"/>
            </a:pPr>
            <a:r>
              <a:rPr lang="pt-PT" noProof="0" dirty="0" smtClean="0"/>
              <a:t>FEV1 </a:t>
            </a:r>
            <a:r>
              <a:rPr lang="pt-PT" b="1" noProof="0" dirty="0" smtClean="0"/>
              <a:t>&lt;8% </a:t>
            </a:r>
            <a:r>
              <a:rPr lang="pt-PT" sz="3600" b="1" noProof="0" dirty="0" smtClean="0"/>
              <a:t>ou</a:t>
            </a:r>
            <a:r>
              <a:rPr lang="pt-PT" b="1" noProof="0" dirty="0" smtClean="0"/>
              <a:t> &lt; 150 ml</a:t>
            </a:r>
            <a:r>
              <a:rPr lang="pt-PT" noProof="0" dirty="0" smtClean="0"/>
              <a:t> é uma variação normal.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49"/>
            <a:ext cx="1656184" cy="13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543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52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4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AAE45-BB80-416F-9370-43A5F560FBF3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AAE45-BB80-416F-9370-43A5F560FB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1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6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31/10/2016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6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15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6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31/10/2016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8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0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31/10/2016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9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36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3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7D60A-51E0-4990-A6B5-8659FAD1E77E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15E0C-EB2C-4DDA-98FC-2CA8A7C086E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917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6B130-49EB-452D-BB73-CAD25FE53402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67D4-D90F-4601-A628-28D7B0590E1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332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34639-7F67-43A3-A266-330C94FF1B03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7612-2A87-402A-92F8-F921DC130266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3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5F6FE-BF6C-433E-AFEC-5D9AAD571D10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13D21-B91C-47D1-90F4-01C76B551078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91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CCC4E-7E41-4DD4-BF17-89D91825FE74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63ECB-C8E5-4087-B28E-C7129E928741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235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8108-2496-4DEF-BF83-3B4C197227EA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EE2-34B3-422B-9C0B-0F61D192C849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26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32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31/10/2016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088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31/10/2016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‹nº›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31/10/2016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‹nº›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6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92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68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9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9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8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7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10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344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4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3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42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78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4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66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50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58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087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7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820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0E1EB-086D-492B-A53B-5D116841B7A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615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79AE-7D1B-4077-9FF2-59044A79266A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8221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11E14-A0BB-4846-A9F5-55D7F1D88711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200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19304-E554-408A-ABEF-3C23E7843CA9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9311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DF04E-76C5-4FA3-AF37-81840826817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059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0C58A-4E97-4996-B5C6-8C0D34BD457D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833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6E976-FF2C-4862-A8F9-98ED49D87B6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218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6B21-E7A6-44EC-9ACD-95B036E20A1E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323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B0C6A-EB3A-44AF-A2C0-45EAD246B72A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721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0421-5F23-404B-8682-5D61F0174EE4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136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79523-C020-4E91-93B6-59A559829B83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6207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0E1EB-086D-492B-A53B-5D116841B7A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893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79AE-7D1B-4077-9FF2-59044A79266A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7569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11E14-A0BB-4846-A9F5-55D7F1D88711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377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19304-E554-408A-ABEF-3C23E7843CA9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807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DF04E-76C5-4FA3-AF37-81840826817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259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0C58A-4E97-4996-B5C6-8C0D34BD457D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84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6E976-FF2C-4862-A8F9-98ED49D87B6F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8575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6B21-E7A6-44EC-9ACD-95B036E20A1E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361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B0C6A-EB3A-44AF-A2C0-45EAD246B72A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7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0421-5F23-404B-8682-5D61F0174EE4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2527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79523-C020-4E91-93B6-59A559829B83}" type="slidenum">
              <a:rPr lang="es-ES_tradnl" altLang="pt-PT">
                <a:solidFill>
                  <a:srgbClr val="000000"/>
                </a:solidFill>
              </a:rPr>
              <a:pPr/>
              <a:t>‹nº›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2801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49"/>
            <a:ext cx="1656184" cy="13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21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29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82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3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60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8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93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4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31/10/2016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4066F7-03FF-4016-92EF-0F7E5F60197A}" type="slidenum">
              <a:rPr lang="es-ES_tradnl" altLang="pt-PT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altLang="pt-PT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994400"/>
            <a:ext cx="1041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9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1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53340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076" name="Picture 12" descr="IPCRG Logo (large file).t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16859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60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4066F7-03FF-4016-92EF-0F7E5F60197A}" type="slidenum">
              <a:rPr lang="es-ES_tradnl" altLang="pt-PT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altLang="pt-PT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994400"/>
            <a:ext cx="1041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images/B0028LM21E/ref=dp_image_0?ie=UTF8&amp;n=65801031&amp;s=drugsto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3.emf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1406"/>
            <a:ext cx="7772400" cy="175562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136904" cy="2184648"/>
          </a:xfrm>
        </p:spPr>
        <p:txBody>
          <a:bodyPr>
            <a:noAutofit/>
          </a:bodyPr>
          <a:lstStyle/>
          <a:p>
            <a:pPr lvl="0"/>
            <a:r>
              <a:rPr lang="en-GB" sz="2200" dirty="0">
                <a:solidFill>
                  <a:prstClr val="black"/>
                </a:solidFill>
              </a:rPr>
              <a:t>Jaime Correia de Sousa, MD, MSc, PhD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Family Physician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Associate Professor, School of Medicine, Minho University, Portugal</a:t>
            </a:r>
          </a:p>
          <a:p>
            <a:pPr lvl="0">
              <a:spcAft>
                <a:spcPts val="1200"/>
              </a:spcAft>
            </a:pPr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President of the International Primary Care Respiratory Group</a:t>
            </a:r>
          </a:p>
          <a:p>
            <a:pPr lvl="0"/>
            <a:r>
              <a:rPr lang="en-GB" sz="2200" dirty="0">
                <a:solidFill>
                  <a:prstClr val="black"/>
                </a:solidFill>
              </a:rPr>
              <a:t>Tiago Maricoto, MD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Family Physician, </a:t>
            </a:r>
            <a:r>
              <a:rPr lang="en-GB" sz="2200" dirty="0" err="1">
                <a:solidFill>
                  <a:prstClr val="black">
                    <a:tint val="75000"/>
                  </a:prstClr>
                </a:solidFill>
              </a:rPr>
              <a:t>Aveiro</a:t>
            </a:r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, Portugal</a:t>
            </a:r>
            <a:endParaRPr lang="en-GB" sz="2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75410" y="234888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Spirometry made easy</a:t>
            </a:r>
            <a:endParaRPr lang="pt-PT" sz="4400" dirty="0"/>
          </a:p>
        </p:txBody>
      </p:sp>
      <p:sp>
        <p:nvSpPr>
          <p:cNvPr id="8" name="Rectângulo 7"/>
          <p:cNvSpPr/>
          <p:nvPr/>
        </p:nvSpPr>
        <p:spPr>
          <a:xfrm>
            <a:off x="1691680" y="620688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IPCRG </a:t>
            </a:r>
            <a:r>
              <a:rPr lang="en-US" sz="2600" dirty="0" smtClean="0"/>
              <a:t>workshop on </a:t>
            </a:r>
            <a:r>
              <a:rPr lang="en-US" sz="2600" dirty="0"/>
              <a:t>respiratory diseases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4271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8082" y="4316214"/>
            <a:ext cx="6768111" cy="2306638"/>
            <a:chOff x="867" y="2354"/>
            <a:chExt cx="4148" cy="1453"/>
          </a:xfrm>
        </p:grpSpPr>
        <p:sp>
          <p:nvSpPr>
            <p:cNvPr id="19470" name="Rectangle 3"/>
            <p:cNvSpPr>
              <a:spLocks noChangeArrowheads="1"/>
            </p:cNvSpPr>
            <p:nvPr/>
          </p:nvSpPr>
          <p:spPr bwMode="auto">
            <a:xfrm>
              <a:off x="867" y="3283"/>
              <a:ext cx="414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i="1" dirty="0"/>
                <a:t>% </a:t>
              </a:r>
              <a:r>
                <a:rPr lang="en-US" sz="2400" i="1" dirty="0" smtClean="0"/>
                <a:t>of </a:t>
              </a:r>
              <a:r>
                <a:rPr lang="en-US" sz="2400" i="1" dirty="0"/>
                <a:t>forced vital capacity </a:t>
              </a:r>
              <a:r>
                <a:rPr lang="en-US" sz="2400" i="1" dirty="0" smtClean="0"/>
                <a:t>expelled </a:t>
              </a:r>
              <a:r>
                <a:rPr lang="en-US" sz="2400" i="1" dirty="0"/>
                <a:t>during the first second</a:t>
              </a:r>
              <a:endParaRPr lang="es-ES_tradnl" sz="2400" i="1" dirty="0"/>
            </a:p>
          </p:txBody>
        </p:sp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1802" y="2354"/>
              <a:ext cx="260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sz="5400" b="1" dirty="0" smtClean="0">
                  <a:latin typeface="+mn-lt"/>
                </a:rPr>
                <a:t>FEV1 / FVC</a:t>
              </a:r>
              <a:endParaRPr lang="es-ES" sz="5400" b="1" dirty="0">
                <a:latin typeface="+mn-lt"/>
              </a:endParaRPr>
            </a:p>
          </p:txBody>
        </p:sp>
      </p:grp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43509" y="5292732"/>
            <a:ext cx="8280920" cy="523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sz="2800" dirty="0" smtClean="0">
                <a:latin typeface="+mn-lt"/>
              </a:rPr>
              <a:t>Best obstruction measurement</a:t>
            </a:r>
            <a:endParaRPr lang="es-ES" sz="28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9460" name="Picture 6" descr="Globo_gran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93" y="461875"/>
            <a:ext cx="3533775" cy="4133850"/>
          </a:xfrm>
        </p:spPr>
      </p:pic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1855429" y="3659980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uadroTexto 1"/>
          <p:cNvSpPr txBox="1">
            <a:spLocks noChangeArrowheads="1"/>
          </p:cNvSpPr>
          <p:nvPr/>
        </p:nvSpPr>
        <p:spPr bwMode="auto">
          <a:xfrm>
            <a:off x="4659748" y="3589322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7581642" y="3994249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9388" y="1196975"/>
            <a:ext cx="3222625" cy="3527425"/>
            <a:chOff x="179388" y="1196975"/>
            <a:chExt cx="3222625" cy="35274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388" y="1196975"/>
              <a:ext cx="3222625" cy="3527425"/>
              <a:chOff x="113" y="799"/>
              <a:chExt cx="2030" cy="2222"/>
            </a:xfrm>
          </p:grpSpPr>
          <p:sp>
            <p:nvSpPr>
              <p:cNvPr id="19465" name="Rectangle 8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00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9466" name="Group 9"/>
              <p:cNvGrpSpPr>
                <a:grpSpLocks/>
              </p:cNvGrpSpPr>
              <p:nvPr/>
            </p:nvGrpSpPr>
            <p:grpSpPr bwMode="auto">
              <a:xfrm>
                <a:off x="113" y="799"/>
                <a:ext cx="1759" cy="2222"/>
                <a:chOff x="3888" y="1480"/>
                <a:chExt cx="1759" cy="2222"/>
              </a:xfrm>
            </p:grpSpPr>
            <p:pic>
              <p:nvPicPr>
                <p:cNvPr id="19468" name="Picture 10" descr="Globo_peq_obs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1480"/>
                  <a:ext cx="1759" cy="2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9" name="Line 11"/>
                <p:cNvSpPr>
                  <a:spLocks noChangeShapeType="1"/>
                </p:cNvSpPr>
                <p:nvPr/>
              </p:nvSpPr>
              <p:spPr bwMode="auto">
                <a:xfrm>
                  <a:off x="4785" y="3067"/>
                  <a:ext cx="0" cy="272"/>
                </a:xfrm>
                <a:prstGeom prst="line">
                  <a:avLst/>
                </a:prstGeom>
                <a:noFill/>
                <a:ln w="76200">
                  <a:solidFill>
                    <a:srgbClr val="99CC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9467" name="AutoShape 12"/>
              <p:cNvSpPr>
                <a:spLocks noChangeArrowheads="1"/>
              </p:cNvSpPr>
              <p:nvPr/>
            </p:nvSpPr>
            <p:spPr bwMode="auto">
              <a:xfrm rot="3355629">
                <a:off x="1785" y="1213"/>
                <a:ext cx="363" cy="35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4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1820015" y="4094882"/>
              <a:ext cx="869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 smtClean="0"/>
                <a:t>Flow</a:t>
              </a:r>
              <a:endParaRPr lang="pt-PT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4932040" y="3923764"/>
            <a:ext cx="869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Flow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6131330" y="1789199"/>
            <a:ext cx="2473118" cy="2519362"/>
            <a:chOff x="6131330" y="1789199"/>
            <a:chExt cx="2473118" cy="251936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131330" y="1789199"/>
              <a:ext cx="2447925" cy="2519362"/>
              <a:chOff x="3742" y="1117"/>
              <a:chExt cx="1542" cy="1587"/>
            </a:xfrm>
          </p:grpSpPr>
          <p:pic>
            <p:nvPicPr>
              <p:cNvPr id="19463" name="Picture 14" descr="Globo_pequeñ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432" b="7454"/>
              <a:stretch>
                <a:fillRect/>
              </a:stretch>
            </p:blipFill>
            <p:spPr bwMode="auto">
              <a:xfrm>
                <a:off x="4059" y="1117"/>
                <a:ext cx="1225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4" name="AutoShape 15"/>
              <p:cNvSpPr>
                <a:spLocks noChangeArrowheads="1"/>
              </p:cNvSpPr>
              <p:nvPr/>
            </p:nvSpPr>
            <p:spPr bwMode="auto">
              <a:xfrm rot="-2711073">
                <a:off x="3736" y="1213"/>
                <a:ext cx="363" cy="35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4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3" name="CaixaDeTexto 22"/>
            <p:cNvSpPr txBox="1"/>
            <p:nvPr/>
          </p:nvSpPr>
          <p:spPr>
            <a:xfrm>
              <a:off x="7734496" y="3779748"/>
              <a:ext cx="869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 smtClean="0"/>
                <a:t>Flow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0633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that influence normal values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Height</a:t>
            </a:r>
          </a:p>
          <a:p>
            <a:pPr lvl="1"/>
            <a:r>
              <a:rPr lang="en-US" sz="3100" dirty="0" smtClean="0"/>
              <a:t>Tall people </a:t>
            </a:r>
            <a:r>
              <a:rPr lang="en-US" sz="3100" dirty="0"/>
              <a:t>have larger lungs</a:t>
            </a:r>
          </a:p>
          <a:p>
            <a:pPr marL="0" indent="0">
              <a:buNone/>
            </a:pPr>
            <a:r>
              <a:rPr lang="en-US" b="1" dirty="0" smtClean="0"/>
              <a:t>Age </a:t>
            </a:r>
          </a:p>
          <a:p>
            <a:pPr lvl="1"/>
            <a:r>
              <a:rPr lang="en-US" sz="3100" dirty="0" smtClean="0"/>
              <a:t>Respiratory </a:t>
            </a:r>
            <a:r>
              <a:rPr lang="en-US" sz="3100" dirty="0"/>
              <a:t>function declines with age</a:t>
            </a:r>
          </a:p>
          <a:p>
            <a:pPr marL="0" indent="0">
              <a:buNone/>
            </a:pPr>
            <a:r>
              <a:rPr lang="en-US" b="1" dirty="0"/>
              <a:t>Sex </a:t>
            </a:r>
            <a:endParaRPr lang="en-US" b="1" dirty="0" smtClean="0"/>
          </a:p>
          <a:p>
            <a:pPr lvl="1"/>
            <a:r>
              <a:rPr lang="en-US" sz="3100" dirty="0" smtClean="0"/>
              <a:t>Lung </a:t>
            </a:r>
            <a:r>
              <a:rPr lang="en-US" sz="3100" dirty="0"/>
              <a:t>volumes smaller in females</a:t>
            </a:r>
          </a:p>
          <a:p>
            <a:pPr marL="0" indent="0">
              <a:buNone/>
            </a:pPr>
            <a:r>
              <a:rPr lang="en-US" b="1" dirty="0" smtClean="0"/>
              <a:t>Ethnicity </a:t>
            </a:r>
          </a:p>
          <a:p>
            <a:pPr lvl="1"/>
            <a:r>
              <a:rPr lang="en-US" sz="3100" dirty="0" smtClean="0"/>
              <a:t>Peculiarly </a:t>
            </a:r>
            <a:r>
              <a:rPr lang="en-US" sz="3100" dirty="0"/>
              <a:t>studies show Black and Asian people as a whole, have smaller lung </a:t>
            </a:r>
            <a:r>
              <a:rPr lang="en-US" sz="3100" dirty="0" smtClean="0"/>
              <a:t>volumes (-</a:t>
            </a:r>
            <a:r>
              <a:rPr lang="en-US" sz="3100" dirty="0"/>
              <a:t>12-20 %). No studies for Pacific People.</a:t>
            </a:r>
          </a:p>
          <a:p>
            <a:pPr marL="0" indent="0">
              <a:buNone/>
            </a:pPr>
            <a:r>
              <a:rPr lang="en-US" b="1" dirty="0"/>
              <a:t>Posture </a:t>
            </a:r>
            <a:endParaRPr lang="en-US" b="1" dirty="0" smtClean="0"/>
          </a:p>
          <a:p>
            <a:pPr lvl="1"/>
            <a:r>
              <a:rPr lang="en-US" sz="3100" dirty="0"/>
              <a:t>Little difference between sitting and standing. Reduced in supine position.</a:t>
            </a:r>
          </a:p>
        </p:txBody>
      </p:sp>
    </p:spTree>
    <p:extLst>
      <p:ext uri="{BB962C8B-B14F-4D97-AF65-F5344CB8AC3E}">
        <p14:creationId xmlns:p14="http://schemas.microsoft.com/office/powerpoint/2010/main" val="40777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perform a </a:t>
            </a:r>
            <a:r>
              <a:rPr lang="en-US" dirty="0" smtClean="0"/>
              <a:t>spirometry?</a:t>
            </a: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Asthma and COPD diagnosis and follow up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To asses chronic respiratory symptoms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To identify smokers at risk of COPD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5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When </a:t>
            </a:r>
            <a:r>
              <a:rPr lang="en-GB" b="1" u="sng" noProof="0" dirty="0" smtClean="0"/>
              <a:t>not</a:t>
            </a:r>
            <a:r>
              <a:rPr lang="en-GB" noProof="0" dirty="0" smtClean="0"/>
              <a:t> to perform spirometry</a:t>
            </a:r>
            <a:endParaRPr lang="en-GB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noProof="0" dirty="0" smtClean="0"/>
              <a:t>Absolute contraindications</a:t>
            </a:r>
          </a:p>
          <a:p>
            <a:r>
              <a:rPr lang="en-GB" noProof="0" dirty="0" smtClean="0"/>
              <a:t>Recent pneumothorax</a:t>
            </a:r>
          </a:p>
          <a:p>
            <a:r>
              <a:rPr lang="en-GB" noProof="0" dirty="0" smtClean="0"/>
              <a:t>Pulmonary Embolism                  (before anticoagulation)</a:t>
            </a:r>
          </a:p>
          <a:p>
            <a:r>
              <a:rPr lang="en-GB" noProof="0" dirty="0" smtClean="0"/>
              <a:t>Active respiratory infection</a:t>
            </a:r>
          </a:p>
          <a:p>
            <a:r>
              <a:rPr lang="en-GB" noProof="0" dirty="0" smtClean="0"/>
              <a:t>Recent myocardial infarction or unstable </a:t>
            </a:r>
            <a:r>
              <a:rPr lang="en-GB" noProof="0" dirty="0" err="1" smtClean="0"/>
              <a:t>angor</a:t>
            </a:r>
            <a:r>
              <a:rPr lang="en-GB" noProof="0" dirty="0" smtClean="0"/>
              <a:t> pectoris</a:t>
            </a:r>
          </a:p>
          <a:p>
            <a:r>
              <a:rPr lang="en-GB" noProof="0" dirty="0" smtClean="0"/>
              <a:t>Retinal detachment</a:t>
            </a:r>
          </a:p>
          <a:p>
            <a:r>
              <a:rPr lang="en-GB" noProof="0" dirty="0" smtClean="0"/>
              <a:t>Aortic Aneurisms</a:t>
            </a:r>
          </a:p>
          <a:p>
            <a:r>
              <a:rPr lang="en-GB" noProof="0" dirty="0" smtClean="0"/>
              <a:t>Recent abdominal surgery</a:t>
            </a:r>
          </a:p>
          <a:p>
            <a:r>
              <a:rPr lang="en-GB" noProof="0" dirty="0" smtClean="0"/>
              <a:t>Intracranial hypertension</a:t>
            </a:r>
          </a:p>
          <a:p>
            <a:endParaRPr lang="en-GB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Relative contraindications </a:t>
            </a:r>
          </a:p>
          <a:p>
            <a:r>
              <a:rPr lang="en-GB" sz="2400" noProof="0" dirty="0" err="1" smtClean="0"/>
              <a:t>Traqueostomy</a:t>
            </a:r>
            <a:endParaRPr lang="en-GB" sz="2400" noProof="0" dirty="0" smtClean="0"/>
          </a:p>
          <a:p>
            <a:r>
              <a:rPr lang="en-GB" sz="2400" noProof="0" dirty="0" smtClean="0"/>
              <a:t>Problems holding the mouthpiece</a:t>
            </a:r>
          </a:p>
          <a:p>
            <a:r>
              <a:rPr lang="en-GB" sz="2400" noProof="0" dirty="0" smtClean="0"/>
              <a:t>Facial hemiparesis</a:t>
            </a:r>
          </a:p>
          <a:p>
            <a:r>
              <a:rPr lang="en-GB" sz="2400" noProof="0" dirty="0" smtClean="0"/>
              <a:t>Poor mental condition.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77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Effective Methods to </a:t>
            </a:r>
            <a:r>
              <a:rPr lang="en-US" sz="4000" dirty="0" smtClean="0"/>
              <a:t>Identify the </a:t>
            </a:r>
            <a:r>
              <a:rPr lang="en-US" sz="4000" dirty="0"/>
              <a:t>Silent Population with COPD</a:t>
            </a:r>
            <a:endParaRPr lang="es-ES" sz="40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87824" y="3212976"/>
            <a:ext cx="4835525" cy="1155700"/>
          </a:xfrm>
        </p:spPr>
        <p:txBody>
          <a:bodyPr/>
          <a:lstStyle/>
          <a:p>
            <a:pPr marL="355600" indent="-355600" defTabSz="914400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GB" sz="2000" b="1" kern="1200" dirty="0" smtClean="0">
                <a:solidFill>
                  <a:srgbClr val="C00000"/>
                </a:solidFill>
              </a:rPr>
              <a:t>Handheld screening devices</a:t>
            </a:r>
          </a:p>
          <a:p>
            <a:pPr marL="622300" lvl="1" indent="-177800">
              <a:buFontTx/>
              <a:buChar char="•"/>
              <a:defRPr/>
            </a:pPr>
            <a:r>
              <a:rPr lang="en-GB" sz="1800" dirty="0" smtClean="0"/>
              <a:t>Inexpensive and easy-to-use monitors</a:t>
            </a:r>
          </a:p>
          <a:p>
            <a:pPr marL="622300" lvl="1" indent="-177800">
              <a:buFontTx/>
              <a:buChar char="•"/>
              <a:defRPr/>
            </a:pPr>
            <a:r>
              <a:rPr lang="en-GB" sz="1800" dirty="0" smtClean="0"/>
              <a:t>Useful for case identification</a:t>
            </a:r>
          </a:p>
          <a:p>
            <a:pPr marL="622300" lvl="1" indent="-177800">
              <a:buFontTx/>
              <a:buChar char="•"/>
              <a:defRPr/>
            </a:pPr>
            <a:endParaRPr lang="en-GB" sz="1800" dirty="0" smtClean="0"/>
          </a:p>
          <a:p>
            <a:pPr marL="622300" lvl="1" indent="-177800">
              <a:buFontTx/>
              <a:buChar char="•"/>
              <a:defRPr/>
            </a:pPr>
            <a:endParaRPr lang="en-GB" sz="200" dirty="0"/>
          </a:p>
        </p:txBody>
      </p:sp>
      <p:pic>
        <p:nvPicPr>
          <p:cNvPr id="8198" name="Picture 4" descr="Piko-6 Digital Peak Flow Me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068960"/>
            <a:ext cx="2186428" cy="18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6594">
            <a:off x="7527288" y="4851546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6567">
            <a:off x="7475678" y="4801820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0375" y="5127082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Picture 34" descr="C:\Documents and Settings\v\Escritorio\Oslo 2006\imagenes oslo\spiro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841500"/>
            <a:ext cx="18923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63713" y="5170488"/>
            <a:ext cx="5353050" cy="1095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Clr>
                <a:schemeClr val="bg1"/>
              </a:buClr>
              <a:buFontTx/>
              <a:buAutoNum type="arabicPeriod"/>
              <a:defRPr/>
            </a:pPr>
            <a:r>
              <a:rPr lang="en-US" sz="2200" b="1" dirty="0">
                <a:solidFill>
                  <a:srgbClr val="C00000"/>
                </a:solidFill>
              </a:rPr>
              <a:t>Validated screening questionnaires</a:t>
            </a:r>
          </a:p>
          <a:p>
            <a:pPr marL="622300" lvl="1" indent="-177800">
              <a:buFontTx/>
              <a:buChar char="•"/>
              <a:tabLst>
                <a:tab pos="622300" algn="l"/>
              </a:tabLst>
              <a:defRPr/>
            </a:pPr>
            <a:r>
              <a:rPr lang="en-US" sz="2100" b="0" dirty="0"/>
              <a:t>COPD Population Screener™ (COPD-PS)</a:t>
            </a:r>
            <a:endParaRPr lang="en-US" sz="2100" b="0" baseline="30000" dirty="0"/>
          </a:p>
          <a:p>
            <a:pPr marL="622300" lvl="1" indent="-177800">
              <a:buFontTx/>
              <a:buChar char="•"/>
              <a:tabLst>
                <a:tab pos="622300" algn="l"/>
              </a:tabLst>
              <a:defRPr/>
            </a:pPr>
            <a:r>
              <a:rPr lang="en-US" sz="2100" b="0" dirty="0"/>
              <a:t>Simple and easy to use</a:t>
            </a:r>
          </a:p>
          <a:p>
            <a:pPr marL="622300" lvl="1" indent="-177800">
              <a:buFontTx/>
              <a:buChar char="•"/>
              <a:defRPr/>
            </a:pPr>
            <a:endParaRPr lang="en-US" sz="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1225" y="2008188"/>
            <a:ext cx="8229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223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FontTx/>
              <a:buAutoNum type="arabicPeriod"/>
            </a:pPr>
            <a:r>
              <a:rPr lang="en-GB" altLang="es-ES" sz="2000" b="1" dirty="0" smtClean="0">
                <a:solidFill>
                  <a:srgbClr val="C00000"/>
                </a:solidFill>
              </a:rPr>
              <a:t>Diagnostic standard spirometry</a:t>
            </a:r>
          </a:p>
          <a:p>
            <a:pPr lvl="1" eaLnBrk="1" hangingPunct="1">
              <a:buClr>
                <a:schemeClr val="bg1"/>
              </a:buClr>
              <a:buFontTx/>
              <a:buChar char="•"/>
            </a:pPr>
            <a:r>
              <a:rPr lang="en-GB" altLang="es-ES" sz="1800" b="0" dirty="0" smtClean="0"/>
              <a:t>The only recognised method for confirming diagnosis</a:t>
            </a:r>
            <a:endParaRPr lang="en-GB" altLang="es-ES" sz="1800" b="0" dirty="0"/>
          </a:p>
        </p:txBody>
      </p:sp>
    </p:spTree>
    <p:extLst>
      <p:ext uri="{BB962C8B-B14F-4D97-AF65-F5344CB8AC3E}">
        <p14:creationId xmlns:p14="http://schemas.microsoft.com/office/powerpoint/2010/main" val="13099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The most important matter: </a:t>
            </a:r>
            <a:r>
              <a:rPr lang="en-GB" b="1" dirty="0" smtClean="0">
                <a:solidFill>
                  <a:prstClr val="black"/>
                </a:solidFill>
              </a:rPr>
              <a:t>curves</a:t>
            </a:r>
            <a:endParaRPr lang="en-GB" b="1" noProof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2620" y="1635836"/>
            <a:ext cx="696178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Any test is only as good as its accuracy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18"/>
          <a:stretch/>
        </p:blipFill>
        <p:spPr bwMode="auto">
          <a:xfrm>
            <a:off x="395537" y="2852936"/>
            <a:ext cx="4433916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Marcador de Posição de Conteúdo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23489" r="4005" b="9034"/>
          <a:stretch/>
        </p:blipFill>
        <p:spPr>
          <a:xfrm>
            <a:off x="4829453" y="2852936"/>
            <a:ext cx="3968898" cy="3429996"/>
          </a:xfrm>
          <a:prstGeom prst="rect">
            <a:avLst/>
          </a:prstGeom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38804" y="2348880"/>
            <a:ext cx="2405157" cy="5230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/>
              <a:t>Time/volume</a:t>
            </a:r>
            <a:endParaRPr lang="en-GB" sz="280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44836" y="2395878"/>
            <a:ext cx="2021964" cy="4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/>
              <a:t>Flow/volume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61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most important matter: </a:t>
            </a:r>
            <a:r>
              <a:rPr lang="en-GB" b="1" dirty="0" smtClean="0">
                <a:solidFill>
                  <a:prstClr val="black"/>
                </a:solidFill>
              </a:rPr>
              <a:t>curves</a:t>
            </a:r>
            <a:endParaRPr lang="en-GB" noProof="0" dirty="0"/>
          </a:p>
        </p:txBody>
      </p:sp>
      <p:sp>
        <p:nvSpPr>
          <p:cNvPr id="13" name="Marcador de Posição de Conteúdo 6"/>
          <p:cNvSpPr txBox="1">
            <a:spLocks/>
          </p:cNvSpPr>
          <p:nvPr/>
        </p:nvSpPr>
        <p:spPr>
          <a:xfrm>
            <a:off x="275210" y="1494010"/>
            <a:ext cx="5400600" cy="998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NZ" sz="2400" kern="0" dirty="0" smtClean="0">
                <a:solidFill>
                  <a:schemeClr val="tx1"/>
                </a:solidFill>
              </a:rPr>
              <a:t>FEV1: Volume of air exhaled in the first second of a forced exhalation after complete inspiration</a:t>
            </a:r>
            <a:endParaRPr lang="en-NZ" sz="2200" dirty="0" smtClean="0">
              <a:solidFill>
                <a:schemeClr val="tx1"/>
              </a:solidFill>
            </a:endParaRPr>
          </a:p>
        </p:txBody>
      </p:sp>
      <p:sp>
        <p:nvSpPr>
          <p:cNvPr id="14" name="Marcador de Posição de Conteúdo 6"/>
          <p:cNvSpPr txBox="1">
            <a:spLocks/>
          </p:cNvSpPr>
          <p:nvPr/>
        </p:nvSpPr>
        <p:spPr>
          <a:xfrm>
            <a:off x="5732267" y="4244370"/>
            <a:ext cx="3129311" cy="1055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FVC: Total volume 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of air exhaled after </a:t>
            </a:r>
            <a:r>
              <a:rPr lang="en-NZ" sz="2000" u="sng" kern="0" dirty="0">
                <a:solidFill>
                  <a:schemeClr val="tx1"/>
                </a:solidFill>
                <a:latin typeface="Calibri" panose="020F0502020204030204" pitchFamily="34" charset="0"/>
              </a:rPr>
              <a:t>full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 inspiration and </a:t>
            </a:r>
            <a:r>
              <a:rPr lang="en-NZ" sz="2000" u="sng" kern="0" dirty="0">
                <a:solidFill>
                  <a:schemeClr val="tx1"/>
                </a:solidFill>
                <a:latin typeface="Calibri" panose="020F0502020204030204" pitchFamily="34" charset="0"/>
              </a:rPr>
              <a:t>full 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exhalation</a:t>
            </a:r>
          </a:p>
          <a:p>
            <a:endParaRPr lang="en-NZ" sz="2400" kern="0" dirty="0">
              <a:solidFill>
                <a:schemeClr val="tx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470522" y="6115571"/>
            <a:ext cx="40116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1345109" y="5440884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1345109" y="4774134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1345109" y="4105796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345109" y="3437459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103934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704009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323134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3939084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556622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5174159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949947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6748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2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18343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3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802559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420097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03763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6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960934" y="531229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960934" y="4616971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960934" y="394069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960934" y="328347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427534" y="3879245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1502272" y="4550296"/>
            <a:ext cx="762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3353297" y="2764359"/>
            <a:ext cx="213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296148" y="6880299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rc 32"/>
          <p:cNvSpPr>
            <a:spLocks/>
          </p:cNvSpPr>
          <p:nvPr/>
        </p:nvSpPr>
        <p:spPr bwMode="auto">
          <a:xfrm rot="321011">
            <a:off x="1659782" y="2679596"/>
            <a:ext cx="1719426" cy="2112464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H="1" flipV="1">
            <a:off x="2057897" y="3407296"/>
            <a:ext cx="46037" cy="2743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1460997" y="3432696"/>
            <a:ext cx="6096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 rot="16200000">
            <a:off x="-157507" y="5106478"/>
            <a:ext cx="19047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>
                <a:cs typeface="Tahoma" pitchFamily="34" charset="0"/>
              </a:rPr>
              <a:t>Volume, </a:t>
            </a:r>
            <a:r>
              <a:rPr lang="en-US" b="0" dirty="0" smtClean="0">
                <a:cs typeface="Tahoma" pitchFamily="34" charset="0"/>
              </a:rPr>
              <a:t>liters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481403" y="6327094"/>
            <a:ext cx="20281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 smtClean="0">
                <a:cs typeface="Tahoma" pitchFamily="34" charset="0"/>
              </a:rPr>
              <a:t>Time, seconds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675810" y="2492896"/>
            <a:ext cx="83997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accent1"/>
                </a:solidFill>
                <a:cs typeface="Tahoma" pitchFamily="34" charset="0"/>
              </a:rPr>
              <a:t>FVC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960934" y="264529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1951534" y="6344643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2608067" y="362988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 = 4L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FVC  = 5L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/FVC = 0.8</a:t>
            </a:r>
          </a:p>
        </p:txBody>
      </p:sp>
      <p:cxnSp>
        <p:nvCxnSpPr>
          <p:cNvPr id="49" name="Straight Connector 52"/>
          <p:cNvCxnSpPr>
            <a:cxnSpLocks noChangeShapeType="1"/>
          </p:cNvCxnSpPr>
          <p:nvPr/>
        </p:nvCxnSpPr>
        <p:spPr bwMode="auto">
          <a:xfrm>
            <a:off x="1407022" y="2764359"/>
            <a:ext cx="160020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1494334" y="2569096"/>
            <a:ext cx="0" cy="35385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>
            <a:off x="1345109" y="2769121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2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most important matter: </a:t>
            </a:r>
            <a:r>
              <a:rPr lang="en-GB" b="1" dirty="0">
                <a:solidFill>
                  <a:prstClr val="black"/>
                </a:solidFill>
              </a:rPr>
              <a:t>curves</a:t>
            </a:r>
            <a:endParaRPr lang="en-GB" noProof="0" dirty="0"/>
          </a:p>
        </p:txBody>
      </p:sp>
      <p:pic>
        <p:nvPicPr>
          <p:cNvPr id="52" name="Picture 16" descr="C:\Documents and Settings\Antonio Aranda\Mis documentos\PRESENTACION\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9633" r="12485" b="6645"/>
          <a:stretch>
            <a:fillRect/>
          </a:stretch>
        </p:blipFill>
        <p:spPr bwMode="auto">
          <a:xfrm>
            <a:off x="3624387" y="2729677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69355" y="1755577"/>
            <a:ext cx="51816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sz="2400" b="1" dirty="0" smtClean="0"/>
              <a:t>Peak-flow</a:t>
            </a:r>
            <a:r>
              <a:rPr lang="en-GB" sz="2400" dirty="0" smtClean="0"/>
              <a:t>: Maximum airflow during the manoeuvre</a:t>
            </a:r>
            <a:endParaRPr lang="en-GB" sz="2400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116139" y="2514968"/>
            <a:ext cx="1656184" cy="89902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Rectángulo 3"/>
          <p:cNvSpPr/>
          <p:nvPr/>
        </p:nvSpPr>
        <p:spPr>
          <a:xfrm>
            <a:off x="3260155" y="6207695"/>
            <a:ext cx="935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Arial" panose="020B0604020202020204" pitchFamily="34" charset="0"/>
              </a:rPr>
              <a:t>FVC</a:t>
            </a:r>
            <a:r>
              <a:rPr lang="pt-PT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3836219" y="5350826"/>
            <a:ext cx="2880320" cy="72745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1959607" y="3846239"/>
            <a:ext cx="410886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Rectángulo 4"/>
          <p:cNvSpPr/>
          <p:nvPr/>
        </p:nvSpPr>
        <p:spPr>
          <a:xfrm>
            <a:off x="925636" y="3635413"/>
            <a:ext cx="9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</a:rPr>
              <a:t>FEV</a:t>
            </a:r>
            <a:r>
              <a:rPr lang="pt-PT" sz="2400" b="1" baseline="-25000" dirty="0">
                <a:latin typeface="Arial" panose="020B0604020202020204" pitchFamily="34" charset="0"/>
              </a:rPr>
              <a:t>1</a:t>
            </a:r>
            <a:r>
              <a:rPr lang="pt-PT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t-PT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6212483" y="2729677"/>
            <a:ext cx="0" cy="2621149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1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4" grpId="0" animBg="1"/>
      <p:bldP spid="55" grpId="0"/>
      <p:bldP spid="56" grpId="0" animBg="1"/>
      <p:bldP spid="57" grpId="0" animBg="1"/>
      <p:bldP spid="5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Flow/volume </a:t>
            </a:r>
            <a:r>
              <a:rPr lang="en-GB" dirty="0" smtClean="0"/>
              <a:t>loop</a:t>
            </a:r>
            <a:endParaRPr lang="pt-PT" dirty="0"/>
          </a:p>
        </p:txBody>
      </p:sp>
      <p:pic>
        <p:nvPicPr>
          <p:cNvPr id="4" name="Marcador de Posição de Conteúdo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23489" r="4005" b="9034"/>
          <a:stretch/>
        </p:blipFill>
        <p:spPr>
          <a:xfrm>
            <a:off x="2059876" y="1930352"/>
            <a:ext cx="5203076" cy="44965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96" y="335699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</a:t>
            </a:r>
            <a:r>
              <a:rPr lang="en-GB" b="1" dirty="0"/>
              <a:t>lung capacity: </a:t>
            </a:r>
            <a:r>
              <a:rPr lang="en-GB" dirty="0"/>
              <a:t>volume present in the lung in the transition between maximum inspiration and </a:t>
            </a:r>
            <a:r>
              <a:rPr lang="en-GB" dirty="0" smtClean="0"/>
              <a:t>expiration</a:t>
            </a:r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08304" y="3162987"/>
            <a:ext cx="1835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Residual volume</a:t>
            </a:r>
            <a:r>
              <a:rPr lang="en-GB" dirty="0"/>
              <a:t>: volume present in the lung in the transition between maximum expiration and inspiration </a:t>
            </a:r>
          </a:p>
        </p:txBody>
      </p:sp>
      <p:cxnSp>
        <p:nvCxnSpPr>
          <p:cNvPr id="8" name="Conexão recta 7"/>
          <p:cNvCxnSpPr/>
          <p:nvPr/>
        </p:nvCxnSpPr>
        <p:spPr>
          <a:xfrm flipH="1" flipV="1">
            <a:off x="1979712" y="3789040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6012160" y="3501008"/>
            <a:ext cx="14401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7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chemeClr val="accent1"/>
                </a:solidFill>
                <a:ea typeface="ＭＳ Ｐゴシック" pitchFamily="34" charset="-128"/>
              </a:rPr>
              <a:t>Spirometry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5156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t-PT" dirty="0" smtClean="0"/>
              <a:t>To know the important spirometry parameters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identify a “good quality” spirometry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identify the different spirometry patterns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accurately “read” the results of the test</a:t>
            </a:r>
          </a:p>
        </p:txBody>
      </p:sp>
    </p:spTree>
    <p:extLst>
      <p:ext uri="{BB962C8B-B14F-4D97-AF65-F5344CB8AC3E}">
        <p14:creationId xmlns:p14="http://schemas.microsoft.com/office/powerpoint/2010/main" val="25375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spiro 1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r="50000" b="52948"/>
          <a:stretch>
            <a:fillRect/>
          </a:stretch>
        </p:blipFill>
        <p:spPr bwMode="auto">
          <a:xfrm>
            <a:off x="1259632" y="1052736"/>
            <a:ext cx="6362749" cy="5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Is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obstruction</a:t>
            </a:r>
            <a:r>
              <a:rPr lang="pt-PT" dirty="0"/>
              <a:t>?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93491" y="5483667"/>
            <a:ext cx="40116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668078" y="4808980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668078" y="4142230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668078" y="3473892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668078" y="2805555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426903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026978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646103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262053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879591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97128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272916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89045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2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50640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3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125528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743066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6060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6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283903" y="46803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283903" y="3985067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283903" y="33087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283903" y="2651567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750503" y="346278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1825241" y="3918392"/>
            <a:ext cx="762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3722303" y="2114992"/>
            <a:ext cx="213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619117" y="595198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rc 32"/>
          <p:cNvSpPr>
            <a:spLocks/>
          </p:cNvSpPr>
          <p:nvPr/>
        </p:nvSpPr>
        <p:spPr bwMode="auto">
          <a:xfrm rot="321011">
            <a:off x="1985578" y="2038792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2380866" y="2775392"/>
            <a:ext cx="46037" cy="2743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1783966" y="2800792"/>
            <a:ext cx="6096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 rot="16200000">
            <a:off x="17934" y="3250676"/>
            <a:ext cx="19047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>
                <a:cs typeface="Tahoma" pitchFamily="34" charset="0"/>
              </a:rPr>
              <a:t>Volume, </a:t>
            </a:r>
            <a:r>
              <a:rPr lang="en-US" b="0" dirty="0" smtClean="0">
                <a:cs typeface="Tahoma" pitchFamily="34" charset="0"/>
              </a:rPr>
              <a:t>liters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291916" y="6037705"/>
            <a:ext cx="20281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 smtClean="0">
                <a:cs typeface="Tahoma" pitchFamily="34" charset="0"/>
              </a:rPr>
              <a:t>Time, seconds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5998779" y="1860992"/>
            <a:ext cx="6683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accent1"/>
                </a:solidFill>
                <a:cs typeface="Tahoma" pitchFamily="34" charset="0"/>
              </a:rPr>
              <a:t>FVC</a:t>
            </a: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283903" y="2013392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274503" y="56709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188903" y="2927792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 = 4L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FVC  = 5L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/FVC = 0.8</a:t>
            </a:r>
          </a:p>
        </p:txBody>
      </p:sp>
      <p:cxnSp>
        <p:nvCxnSpPr>
          <p:cNvPr id="39" name="Straight Connector 52"/>
          <p:cNvCxnSpPr>
            <a:cxnSpLocks noChangeShapeType="1"/>
          </p:cNvCxnSpPr>
          <p:nvPr/>
        </p:nvCxnSpPr>
        <p:spPr bwMode="auto">
          <a:xfrm>
            <a:off x="1729991" y="2132455"/>
            <a:ext cx="160020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1817303" y="1937192"/>
            <a:ext cx="0" cy="35385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1668078" y="2137217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Spirometry Interpretation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acceptable and repeatable?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traces’ shape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Measurements </a:t>
            </a:r>
            <a:r>
              <a:rPr lang="en-US" dirty="0" smtClean="0"/>
              <a:t>assessment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37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unacceptable /unreliable readings: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Inadequate or incomplete inhalation</a:t>
            </a:r>
          </a:p>
          <a:p>
            <a:r>
              <a:rPr lang="en-GB" dirty="0" smtClean="0"/>
              <a:t>Slow start to the forced exhalation</a:t>
            </a:r>
          </a:p>
          <a:p>
            <a:r>
              <a:rPr lang="en-GB" dirty="0" smtClean="0"/>
              <a:t>Lack of blast effort during exhalation</a:t>
            </a:r>
          </a:p>
          <a:p>
            <a:r>
              <a:rPr lang="en-GB" dirty="0" smtClean="0"/>
              <a:t>Coughing</a:t>
            </a:r>
          </a:p>
          <a:p>
            <a:r>
              <a:rPr lang="en-GB" dirty="0" smtClean="0"/>
              <a:t>Additional breath taken during manoeuvre</a:t>
            </a:r>
          </a:p>
          <a:p>
            <a:r>
              <a:rPr lang="en-GB" dirty="0" smtClean="0"/>
              <a:t>Lips not tight around the mouthpiece</a:t>
            </a:r>
          </a:p>
          <a:p>
            <a:r>
              <a:rPr lang="en-GB" dirty="0" smtClean="0"/>
              <a:t>Exhalation stops before complete expiration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5823" y="2233637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solidFill>
                  <a:schemeClr val="accent1"/>
                </a:solidFill>
                <a:latin typeface="Times New Roman" pitchFamily="18" charset="0"/>
              </a:rPr>
              <a:t>Airflow [L/s</a:t>
            </a:r>
            <a:r>
              <a:rPr lang="en-GB" b="1" dirty="0">
                <a:solidFill>
                  <a:schemeClr val="accent1"/>
                </a:solidFill>
                <a:latin typeface="Times New Roman" pitchFamily="18" charset="0"/>
              </a:rPr>
              <a:t>] </a:t>
            </a:r>
            <a:endParaRPr lang="en-GB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2890565" y="2255862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17"/>
          <p:cNvSpPr>
            <a:spLocks/>
          </p:cNvSpPr>
          <p:nvPr/>
        </p:nvSpPr>
        <p:spPr bwMode="auto">
          <a:xfrm>
            <a:off x="2896915" y="2109812"/>
            <a:ext cx="19050" cy="4127500"/>
          </a:xfrm>
          <a:custGeom>
            <a:avLst/>
            <a:gdLst>
              <a:gd name="T0" fmla="*/ 2147483647 w 35"/>
              <a:gd name="T1" fmla="*/ 2147483647 h 7802"/>
              <a:gd name="T2" fmla="*/ 2147483647 w 35"/>
              <a:gd name="T3" fmla="*/ 2147483647 h 7802"/>
              <a:gd name="T4" fmla="*/ 2147483647 w 35"/>
              <a:gd name="T5" fmla="*/ 0 h 7802"/>
              <a:gd name="T6" fmla="*/ 0 w 35"/>
              <a:gd name="T7" fmla="*/ 0 h 7802"/>
              <a:gd name="T8" fmla="*/ 0 w 35"/>
              <a:gd name="T9" fmla="*/ 2147483647 h 7802"/>
              <a:gd name="T10" fmla="*/ 2147483647 w 35"/>
              <a:gd name="T11" fmla="*/ 2147483647 h 78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7802"/>
              <a:gd name="T20" fmla="*/ 35 w 35"/>
              <a:gd name="T21" fmla="*/ 7802 h 78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7802">
                <a:moveTo>
                  <a:pt x="17" y="7802"/>
                </a:moveTo>
                <a:lnTo>
                  <a:pt x="35" y="7802"/>
                </a:lnTo>
                <a:lnTo>
                  <a:pt x="35" y="0"/>
                </a:lnTo>
                <a:lnTo>
                  <a:pt x="0" y="0"/>
                </a:lnTo>
                <a:lnTo>
                  <a:pt x="0" y="7802"/>
                </a:lnTo>
                <a:lnTo>
                  <a:pt x="17" y="780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26"/>
          <p:cNvSpPr>
            <a:spLocks/>
          </p:cNvSpPr>
          <p:nvPr/>
        </p:nvSpPr>
        <p:spPr bwMode="auto">
          <a:xfrm>
            <a:off x="5106715" y="3678262"/>
            <a:ext cx="53975" cy="50800"/>
          </a:xfrm>
          <a:custGeom>
            <a:avLst/>
            <a:gdLst>
              <a:gd name="T0" fmla="*/ 2147483647 w 102"/>
              <a:gd name="T1" fmla="*/ 0 h 95"/>
              <a:gd name="T2" fmla="*/ 2147483647 w 102"/>
              <a:gd name="T3" fmla="*/ 2147483647 h 95"/>
              <a:gd name="T4" fmla="*/ 0 w 102"/>
              <a:gd name="T5" fmla="*/ 2147483647 h 95"/>
              <a:gd name="T6" fmla="*/ 2147483647 w 102"/>
              <a:gd name="T7" fmla="*/ 0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95"/>
              <a:gd name="T14" fmla="*/ 102 w 102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95">
                <a:moveTo>
                  <a:pt x="67" y="0"/>
                </a:moveTo>
                <a:lnTo>
                  <a:pt x="102" y="95"/>
                </a:lnTo>
                <a:lnTo>
                  <a:pt x="0" y="94"/>
                </a:lnTo>
                <a:lnTo>
                  <a:pt x="6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33"/>
          <p:cNvSpPr>
            <a:spLocks/>
          </p:cNvSpPr>
          <p:nvPr/>
        </p:nvSpPr>
        <p:spPr bwMode="auto">
          <a:xfrm>
            <a:off x="2407965" y="4783162"/>
            <a:ext cx="4318000" cy="19050"/>
          </a:xfrm>
          <a:custGeom>
            <a:avLst/>
            <a:gdLst>
              <a:gd name="T0" fmla="*/ 2147483647 w 8162"/>
              <a:gd name="T1" fmla="*/ 2147483647 h 35"/>
              <a:gd name="T2" fmla="*/ 2147483647 w 8162"/>
              <a:gd name="T3" fmla="*/ 0 h 35"/>
              <a:gd name="T4" fmla="*/ 0 w 8162"/>
              <a:gd name="T5" fmla="*/ 0 h 35"/>
              <a:gd name="T6" fmla="*/ 0 w 8162"/>
              <a:gd name="T7" fmla="*/ 2147483647 h 35"/>
              <a:gd name="T8" fmla="*/ 2147483647 w 8162"/>
              <a:gd name="T9" fmla="*/ 2147483647 h 35"/>
              <a:gd name="T10" fmla="*/ 2147483647 w 8162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2"/>
              <a:gd name="T19" fmla="*/ 0 h 35"/>
              <a:gd name="T20" fmla="*/ 8162 w 8162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2" h="35">
                <a:moveTo>
                  <a:pt x="8162" y="17"/>
                </a:moveTo>
                <a:lnTo>
                  <a:pt x="8162" y="0"/>
                </a:lnTo>
                <a:lnTo>
                  <a:pt x="0" y="0"/>
                </a:lnTo>
                <a:lnTo>
                  <a:pt x="0" y="35"/>
                </a:lnTo>
                <a:lnTo>
                  <a:pt x="8162" y="35"/>
                </a:lnTo>
                <a:lnTo>
                  <a:pt x="8162" y="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012299" y="3018795"/>
            <a:ext cx="93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3333CC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Cough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852976" y="3974101"/>
            <a:ext cx="1643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b="1" dirty="0" smtClean="0">
                <a:latin typeface="+mn-lt"/>
              </a:rPr>
              <a:t>Early</a:t>
            </a:r>
            <a:r>
              <a:rPr lang="en-GB" b="1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ending</a:t>
            </a:r>
            <a:endParaRPr lang="en-GB" b="1" dirty="0">
              <a:latin typeface="+mn-lt"/>
            </a:endParaRPr>
          </a:p>
        </p:txBody>
      </p:sp>
      <p:sp>
        <p:nvSpPr>
          <p:cNvPr id="12303" name="Text Box 3"/>
          <p:cNvSpPr txBox="1">
            <a:spLocks noChangeArrowheads="1"/>
          </p:cNvSpPr>
          <p:nvPr/>
        </p:nvSpPr>
        <p:spPr bwMode="auto">
          <a:xfrm>
            <a:off x="6519590" y="4981599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solidFill>
                  <a:schemeClr val="accent1"/>
                </a:solidFill>
                <a:latin typeface="Times New Roman" pitchFamily="18" charset="0"/>
              </a:rPr>
              <a:t>Volume [L] </a:t>
            </a:r>
            <a:endParaRPr lang="en-GB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293790" y="2787674"/>
            <a:ext cx="2860675" cy="3162300"/>
          </a:xfrm>
          <a:custGeom>
            <a:avLst/>
            <a:gdLst>
              <a:gd name="connsiteX0" fmla="*/ 3786 w 2861286"/>
              <a:gd name="connsiteY0" fmla="*/ 2006600 h 3162300"/>
              <a:gd name="connsiteX1" fmla="*/ 29186 w 2861286"/>
              <a:gd name="connsiteY1" fmla="*/ 1879600 h 3162300"/>
              <a:gd name="connsiteX2" fmla="*/ 41886 w 2861286"/>
              <a:gd name="connsiteY2" fmla="*/ 1841500 h 3162300"/>
              <a:gd name="connsiteX3" fmla="*/ 67286 w 2861286"/>
              <a:gd name="connsiteY3" fmla="*/ 1727200 h 3162300"/>
              <a:gd name="connsiteX4" fmla="*/ 92686 w 2861286"/>
              <a:gd name="connsiteY4" fmla="*/ 1587500 h 3162300"/>
              <a:gd name="connsiteX5" fmla="*/ 118086 w 2861286"/>
              <a:gd name="connsiteY5" fmla="*/ 1536700 h 3162300"/>
              <a:gd name="connsiteX6" fmla="*/ 130786 w 2861286"/>
              <a:gd name="connsiteY6" fmla="*/ 1460500 h 3162300"/>
              <a:gd name="connsiteX7" fmla="*/ 143486 w 2861286"/>
              <a:gd name="connsiteY7" fmla="*/ 1422400 h 3162300"/>
              <a:gd name="connsiteX8" fmla="*/ 206986 w 2861286"/>
              <a:gd name="connsiteY8" fmla="*/ 1447800 h 3162300"/>
              <a:gd name="connsiteX9" fmla="*/ 283186 w 2861286"/>
              <a:gd name="connsiteY9" fmla="*/ 1536700 h 3162300"/>
              <a:gd name="connsiteX10" fmla="*/ 308586 w 2861286"/>
              <a:gd name="connsiteY10" fmla="*/ 1473200 h 3162300"/>
              <a:gd name="connsiteX11" fmla="*/ 333986 w 2861286"/>
              <a:gd name="connsiteY11" fmla="*/ 1422400 h 3162300"/>
              <a:gd name="connsiteX12" fmla="*/ 346686 w 2861286"/>
              <a:gd name="connsiteY12" fmla="*/ 1282700 h 3162300"/>
              <a:gd name="connsiteX13" fmla="*/ 359386 w 2861286"/>
              <a:gd name="connsiteY13" fmla="*/ 876300 h 3162300"/>
              <a:gd name="connsiteX14" fmla="*/ 372086 w 2861286"/>
              <a:gd name="connsiteY14" fmla="*/ 825500 h 3162300"/>
              <a:gd name="connsiteX15" fmla="*/ 410186 w 2861286"/>
              <a:gd name="connsiteY15" fmla="*/ 736600 h 3162300"/>
              <a:gd name="connsiteX16" fmla="*/ 422886 w 2861286"/>
              <a:gd name="connsiteY16" fmla="*/ 698500 h 3162300"/>
              <a:gd name="connsiteX17" fmla="*/ 460986 w 2861286"/>
              <a:gd name="connsiteY17" fmla="*/ 673100 h 3162300"/>
              <a:gd name="connsiteX18" fmla="*/ 448286 w 2861286"/>
              <a:gd name="connsiteY18" fmla="*/ 635000 h 3162300"/>
              <a:gd name="connsiteX19" fmla="*/ 460986 w 2861286"/>
              <a:gd name="connsiteY19" fmla="*/ 584200 h 3162300"/>
              <a:gd name="connsiteX20" fmla="*/ 511786 w 2861286"/>
              <a:gd name="connsiteY20" fmla="*/ 469900 h 3162300"/>
              <a:gd name="connsiteX21" fmla="*/ 524486 w 2861286"/>
              <a:gd name="connsiteY21" fmla="*/ 419100 h 3162300"/>
              <a:gd name="connsiteX22" fmla="*/ 562586 w 2861286"/>
              <a:gd name="connsiteY22" fmla="*/ 368300 h 3162300"/>
              <a:gd name="connsiteX23" fmla="*/ 600686 w 2861286"/>
              <a:gd name="connsiteY23" fmla="*/ 215900 h 3162300"/>
              <a:gd name="connsiteX24" fmla="*/ 613386 w 2861286"/>
              <a:gd name="connsiteY24" fmla="*/ 177800 h 3162300"/>
              <a:gd name="connsiteX25" fmla="*/ 676886 w 2861286"/>
              <a:gd name="connsiteY25" fmla="*/ 101600 h 3162300"/>
              <a:gd name="connsiteX26" fmla="*/ 689586 w 2861286"/>
              <a:gd name="connsiteY26" fmla="*/ 63500 h 3162300"/>
              <a:gd name="connsiteX27" fmla="*/ 778486 w 2861286"/>
              <a:gd name="connsiteY27" fmla="*/ 0 h 3162300"/>
              <a:gd name="connsiteX28" fmla="*/ 880086 w 2861286"/>
              <a:gd name="connsiteY28" fmla="*/ 25400 h 3162300"/>
              <a:gd name="connsiteX29" fmla="*/ 1007086 w 2861286"/>
              <a:gd name="connsiteY29" fmla="*/ 50800 h 3162300"/>
              <a:gd name="connsiteX30" fmla="*/ 1070586 w 2861286"/>
              <a:gd name="connsiteY30" fmla="*/ 76200 h 3162300"/>
              <a:gd name="connsiteX31" fmla="*/ 1184886 w 2861286"/>
              <a:gd name="connsiteY31" fmla="*/ 101600 h 3162300"/>
              <a:gd name="connsiteX32" fmla="*/ 1235686 w 2861286"/>
              <a:gd name="connsiteY32" fmla="*/ 114300 h 3162300"/>
              <a:gd name="connsiteX33" fmla="*/ 1286486 w 2861286"/>
              <a:gd name="connsiteY33" fmla="*/ 152400 h 3162300"/>
              <a:gd name="connsiteX34" fmla="*/ 1375386 w 2861286"/>
              <a:gd name="connsiteY34" fmla="*/ 215900 h 3162300"/>
              <a:gd name="connsiteX35" fmla="*/ 1400786 w 2861286"/>
              <a:gd name="connsiteY35" fmla="*/ 266700 h 3162300"/>
              <a:gd name="connsiteX36" fmla="*/ 1464286 w 2861286"/>
              <a:gd name="connsiteY36" fmla="*/ 330200 h 3162300"/>
              <a:gd name="connsiteX37" fmla="*/ 1489686 w 2861286"/>
              <a:gd name="connsiteY37" fmla="*/ 381000 h 3162300"/>
              <a:gd name="connsiteX38" fmla="*/ 1515086 w 2861286"/>
              <a:gd name="connsiteY38" fmla="*/ 419100 h 3162300"/>
              <a:gd name="connsiteX39" fmla="*/ 1553186 w 2861286"/>
              <a:gd name="connsiteY39" fmla="*/ 508000 h 3162300"/>
              <a:gd name="connsiteX40" fmla="*/ 1603986 w 2861286"/>
              <a:gd name="connsiteY40" fmla="*/ 584200 h 3162300"/>
              <a:gd name="connsiteX41" fmla="*/ 1654786 w 2861286"/>
              <a:gd name="connsiteY41" fmla="*/ 660400 h 3162300"/>
              <a:gd name="connsiteX42" fmla="*/ 1680186 w 2861286"/>
              <a:gd name="connsiteY42" fmla="*/ 736600 h 3162300"/>
              <a:gd name="connsiteX43" fmla="*/ 1692886 w 2861286"/>
              <a:gd name="connsiteY43" fmla="*/ 774700 h 3162300"/>
              <a:gd name="connsiteX44" fmla="*/ 1718286 w 2861286"/>
              <a:gd name="connsiteY44" fmla="*/ 723900 h 3162300"/>
              <a:gd name="connsiteX45" fmla="*/ 1819886 w 2861286"/>
              <a:gd name="connsiteY45" fmla="*/ 647700 h 3162300"/>
              <a:gd name="connsiteX46" fmla="*/ 1857986 w 2861286"/>
              <a:gd name="connsiteY46" fmla="*/ 635000 h 3162300"/>
              <a:gd name="connsiteX47" fmla="*/ 1896086 w 2861286"/>
              <a:gd name="connsiteY47" fmla="*/ 584200 h 3162300"/>
              <a:gd name="connsiteX48" fmla="*/ 1934186 w 2861286"/>
              <a:gd name="connsiteY48" fmla="*/ 609600 h 3162300"/>
              <a:gd name="connsiteX49" fmla="*/ 1946886 w 2861286"/>
              <a:gd name="connsiteY49" fmla="*/ 749300 h 3162300"/>
              <a:gd name="connsiteX50" fmla="*/ 1934186 w 2861286"/>
              <a:gd name="connsiteY50" fmla="*/ 1282700 h 3162300"/>
              <a:gd name="connsiteX51" fmla="*/ 1946886 w 2861286"/>
              <a:gd name="connsiteY51" fmla="*/ 1244600 h 3162300"/>
              <a:gd name="connsiteX52" fmla="*/ 1972286 w 2861286"/>
              <a:gd name="connsiteY52" fmla="*/ 1206500 h 3162300"/>
              <a:gd name="connsiteX53" fmla="*/ 2023086 w 2861286"/>
              <a:gd name="connsiteY53" fmla="*/ 1117600 h 3162300"/>
              <a:gd name="connsiteX54" fmla="*/ 2073886 w 2861286"/>
              <a:gd name="connsiteY54" fmla="*/ 1003300 h 3162300"/>
              <a:gd name="connsiteX55" fmla="*/ 2099286 w 2861286"/>
              <a:gd name="connsiteY55" fmla="*/ 1054100 h 3162300"/>
              <a:gd name="connsiteX56" fmla="*/ 2124686 w 2861286"/>
              <a:gd name="connsiteY56" fmla="*/ 1193800 h 3162300"/>
              <a:gd name="connsiteX57" fmla="*/ 2162786 w 2861286"/>
              <a:gd name="connsiteY57" fmla="*/ 1231900 h 3162300"/>
              <a:gd name="connsiteX58" fmla="*/ 2175486 w 2861286"/>
              <a:gd name="connsiteY58" fmla="*/ 1270000 h 3162300"/>
              <a:gd name="connsiteX59" fmla="*/ 2289786 w 2861286"/>
              <a:gd name="connsiteY59" fmla="*/ 1346200 h 3162300"/>
              <a:gd name="connsiteX60" fmla="*/ 2327886 w 2861286"/>
              <a:gd name="connsiteY60" fmla="*/ 1371600 h 3162300"/>
              <a:gd name="connsiteX61" fmla="*/ 2365986 w 2861286"/>
              <a:gd name="connsiteY61" fmla="*/ 1384300 h 3162300"/>
              <a:gd name="connsiteX62" fmla="*/ 2416786 w 2861286"/>
              <a:gd name="connsiteY62" fmla="*/ 1409700 h 3162300"/>
              <a:gd name="connsiteX63" fmla="*/ 2480286 w 2861286"/>
              <a:gd name="connsiteY63" fmla="*/ 1435100 h 3162300"/>
              <a:gd name="connsiteX64" fmla="*/ 2543786 w 2861286"/>
              <a:gd name="connsiteY64" fmla="*/ 1498600 h 3162300"/>
              <a:gd name="connsiteX65" fmla="*/ 2632686 w 2861286"/>
              <a:gd name="connsiteY65" fmla="*/ 1536700 h 3162300"/>
              <a:gd name="connsiteX66" fmla="*/ 2746986 w 2861286"/>
              <a:gd name="connsiteY66" fmla="*/ 1612900 h 3162300"/>
              <a:gd name="connsiteX67" fmla="*/ 2835886 w 2861286"/>
              <a:gd name="connsiteY67" fmla="*/ 1676400 h 3162300"/>
              <a:gd name="connsiteX68" fmla="*/ 2861286 w 2861286"/>
              <a:gd name="connsiteY68" fmla="*/ 1714500 h 3162300"/>
              <a:gd name="connsiteX69" fmla="*/ 2848586 w 2861286"/>
              <a:gd name="connsiteY69" fmla="*/ 2044700 h 3162300"/>
              <a:gd name="connsiteX70" fmla="*/ 2835886 w 2861286"/>
              <a:gd name="connsiteY70" fmla="*/ 2108200 h 3162300"/>
              <a:gd name="connsiteX71" fmla="*/ 2797786 w 2861286"/>
              <a:gd name="connsiteY71" fmla="*/ 2298700 h 3162300"/>
              <a:gd name="connsiteX72" fmla="*/ 2785086 w 2861286"/>
              <a:gd name="connsiteY72" fmla="*/ 2349500 h 3162300"/>
              <a:gd name="connsiteX73" fmla="*/ 2708886 w 2861286"/>
              <a:gd name="connsiteY73" fmla="*/ 2489200 h 3162300"/>
              <a:gd name="connsiteX74" fmla="*/ 2670786 w 2861286"/>
              <a:gd name="connsiteY74" fmla="*/ 2590800 h 3162300"/>
              <a:gd name="connsiteX75" fmla="*/ 2619986 w 2861286"/>
              <a:gd name="connsiteY75" fmla="*/ 2616200 h 3162300"/>
              <a:gd name="connsiteX76" fmla="*/ 2569186 w 2861286"/>
              <a:gd name="connsiteY76" fmla="*/ 2692400 h 3162300"/>
              <a:gd name="connsiteX77" fmla="*/ 2492986 w 2861286"/>
              <a:gd name="connsiteY77" fmla="*/ 2768600 h 3162300"/>
              <a:gd name="connsiteX78" fmla="*/ 2442186 w 2861286"/>
              <a:gd name="connsiteY78" fmla="*/ 2857500 h 3162300"/>
              <a:gd name="connsiteX79" fmla="*/ 2404086 w 2861286"/>
              <a:gd name="connsiteY79" fmla="*/ 2895600 h 3162300"/>
              <a:gd name="connsiteX80" fmla="*/ 2378686 w 2861286"/>
              <a:gd name="connsiteY80" fmla="*/ 2946400 h 3162300"/>
              <a:gd name="connsiteX81" fmla="*/ 2327886 w 2861286"/>
              <a:gd name="connsiteY81" fmla="*/ 2959100 h 3162300"/>
              <a:gd name="connsiteX82" fmla="*/ 2302486 w 2861286"/>
              <a:gd name="connsiteY82" fmla="*/ 2997200 h 3162300"/>
              <a:gd name="connsiteX83" fmla="*/ 2213586 w 2861286"/>
              <a:gd name="connsiteY83" fmla="*/ 3035300 h 3162300"/>
              <a:gd name="connsiteX84" fmla="*/ 2111986 w 2861286"/>
              <a:gd name="connsiteY84" fmla="*/ 3060700 h 3162300"/>
              <a:gd name="connsiteX85" fmla="*/ 2048486 w 2861286"/>
              <a:gd name="connsiteY85" fmla="*/ 3098800 h 3162300"/>
              <a:gd name="connsiteX86" fmla="*/ 1769086 w 2861286"/>
              <a:gd name="connsiteY86" fmla="*/ 3136900 h 3162300"/>
              <a:gd name="connsiteX87" fmla="*/ 1616686 w 2861286"/>
              <a:gd name="connsiteY87" fmla="*/ 3162300 h 3162300"/>
              <a:gd name="connsiteX88" fmla="*/ 1032486 w 2861286"/>
              <a:gd name="connsiteY88" fmla="*/ 3124200 h 3162300"/>
              <a:gd name="connsiteX89" fmla="*/ 867386 w 2861286"/>
              <a:gd name="connsiteY89" fmla="*/ 3073400 h 3162300"/>
              <a:gd name="connsiteX90" fmla="*/ 829286 w 2861286"/>
              <a:gd name="connsiteY90" fmla="*/ 3048000 h 3162300"/>
              <a:gd name="connsiteX91" fmla="*/ 765786 w 2861286"/>
              <a:gd name="connsiteY91" fmla="*/ 3035300 h 3162300"/>
              <a:gd name="connsiteX92" fmla="*/ 727686 w 2861286"/>
              <a:gd name="connsiteY92" fmla="*/ 3009900 h 3162300"/>
              <a:gd name="connsiteX93" fmla="*/ 689586 w 2861286"/>
              <a:gd name="connsiteY93" fmla="*/ 2959100 h 3162300"/>
              <a:gd name="connsiteX94" fmla="*/ 651486 w 2861286"/>
              <a:gd name="connsiteY94" fmla="*/ 2946400 h 3162300"/>
              <a:gd name="connsiteX95" fmla="*/ 600686 w 2861286"/>
              <a:gd name="connsiteY95" fmla="*/ 2921000 h 3162300"/>
              <a:gd name="connsiteX96" fmla="*/ 562586 w 2861286"/>
              <a:gd name="connsiteY96" fmla="*/ 2870200 h 3162300"/>
              <a:gd name="connsiteX97" fmla="*/ 511786 w 2861286"/>
              <a:gd name="connsiteY97" fmla="*/ 2844800 h 3162300"/>
              <a:gd name="connsiteX98" fmla="*/ 460986 w 2861286"/>
              <a:gd name="connsiteY98" fmla="*/ 2768600 h 3162300"/>
              <a:gd name="connsiteX99" fmla="*/ 435586 w 2861286"/>
              <a:gd name="connsiteY99" fmla="*/ 2717800 h 3162300"/>
              <a:gd name="connsiteX100" fmla="*/ 384786 w 2861286"/>
              <a:gd name="connsiteY100" fmla="*/ 2679700 h 3162300"/>
              <a:gd name="connsiteX101" fmla="*/ 346686 w 2861286"/>
              <a:gd name="connsiteY101" fmla="*/ 2273300 h 3162300"/>
              <a:gd name="connsiteX102" fmla="*/ 359386 w 2861286"/>
              <a:gd name="connsiteY102" fmla="*/ 2235200 h 3162300"/>
              <a:gd name="connsiteX103" fmla="*/ 333986 w 2861286"/>
              <a:gd name="connsiteY103" fmla="*/ 2184400 h 3162300"/>
              <a:gd name="connsiteX104" fmla="*/ 359386 w 2861286"/>
              <a:gd name="connsiteY104" fmla="*/ 19812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61286" h="3162300">
                <a:moveTo>
                  <a:pt x="3786" y="2006600"/>
                </a:moveTo>
                <a:cubicBezTo>
                  <a:pt x="32478" y="1920523"/>
                  <a:pt x="0" y="2025532"/>
                  <a:pt x="29186" y="1879600"/>
                </a:cubicBezTo>
                <a:cubicBezTo>
                  <a:pt x="31811" y="1866473"/>
                  <a:pt x="38982" y="1854568"/>
                  <a:pt x="41886" y="1841500"/>
                </a:cubicBezTo>
                <a:cubicBezTo>
                  <a:pt x="71688" y="1707393"/>
                  <a:pt x="38696" y="1812969"/>
                  <a:pt x="67286" y="1727200"/>
                </a:cubicBezTo>
                <a:cubicBezTo>
                  <a:pt x="71922" y="1694750"/>
                  <a:pt x="78867" y="1624349"/>
                  <a:pt x="92686" y="1587500"/>
                </a:cubicBezTo>
                <a:cubicBezTo>
                  <a:pt x="99333" y="1569773"/>
                  <a:pt x="109619" y="1553633"/>
                  <a:pt x="118086" y="1536700"/>
                </a:cubicBezTo>
                <a:cubicBezTo>
                  <a:pt x="122319" y="1511300"/>
                  <a:pt x="125200" y="1485637"/>
                  <a:pt x="130786" y="1460500"/>
                </a:cubicBezTo>
                <a:cubicBezTo>
                  <a:pt x="133690" y="1447432"/>
                  <a:pt x="130281" y="1424601"/>
                  <a:pt x="143486" y="1422400"/>
                </a:cubicBezTo>
                <a:cubicBezTo>
                  <a:pt x="165973" y="1418652"/>
                  <a:pt x="185819" y="1439333"/>
                  <a:pt x="206986" y="1447800"/>
                </a:cubicBezTo>
                <a:cubicBezTo>
                  <a:pt x="214467" y="1462762"/>
                  <a:pt x="247858" y="1548476"/>
                  <a:pt x="283186" y="1536700"/>
                </a:cubicBezTo>
                <a:cubicBezTo>
                  <a:pt x="304813" y="1529491"/>
                  <a:pt x="299327" y="1494032"/>
                  <a:pt x="308586" y="1473200"/>
                </a:cubicBezTo>
                <a:cubicBezTo>
                  <a:pt x="316275" y="1455900"/>
                  <a:pt x="325519" y="1439333"/>
                  <a:pt x="333986" y="1422400"/>
                </a:cubicBezTo>
                <a:cubicBezTo>
                  <a:pt x="338219" y="1375833"/>
                  <a:pt x="344514" y="1329408"/>
                  <a:pt x="346686" y="1282700"/>
                </a:cubicBezTo>
                <a:cubicBezTo>
                  <a:pt x="352983" y="1147314"/>
                  <a:pt x="351868" y="1011624"/>
                  <a:pt x="359386" y="876300"/>
                </a:cubicBezTo>
                <a:cubicBezTo>
                  <a:pt x="360354" y="858872"/>
                  <a:pt x="367291" y="842283"/>
                  <a:pt x="372086" y="825500"/>
                </a:cubicBezTo>
                <a:cubicBezTo>
                  <a:pt x="389105" y="765932"/>
                  <a:pt x="381157" y="804333"/>
                  <a:pt x="410186" y="736600"/>
                </a:cubicBezTo>
                <a:cubicBezTo>
                  <a:pt x="415459" y="724295"/>
                  <a:pt x="414523" y="708953"/>
                  <a:pt x="422886" y="698500"/>
                </a:cubicBezTo>
                <a:cubicBezTo>
                  <a:pt x="432421" y="686581"/>
                  <a:pt x="448286" y="681567"/>
                  <a:pt x="460986" y="673100"/>
                </a:cubicBezTo>
                <a:cubicBezTo>
                  <a:pt x="456753" y="660400"/>
                  <a:pt x="448286" y="648387"/>
                  <a:pt x="448286" y="635000"/>
                </a:cubicBezTo>
                <a:cubicBezTo>
                  <a:pt x="448286" y="617546"/>
                  <a:pt x="455970" y="600918"/>
                  <a:pt x="460986" y="584200"/>
                </a:cubicBezTo>
                <a:cubicBezTo>
                  <a:pt x="485717" y="501763"/>
                  <a:pt x="474668" y="525578"/>
                  <a:pt x="511786" y="469900"/>
                </a:cubicBezTo>
                <a:cubicBezTo>
                  <a:pt x="516019" y="452967"/>
                  <a:pt x="516680" y="434712"/>
                  <a:pt x="524486" y="419100"/>
                </a:cubicBezTo>
                <a:cubicBezTo>
                  <a:pt x="533952" y="400168"/>
                  <a:pt x="554445" y="387838"/>
                  <a:pt x="562586" y="368300"/>
                </a:cubicBezTo>
                <a:cubicBezTo>
                  <a:pt x="583753" y="317500"/>
                  <a:pt x="583753" y="266700"/>
                  <a:pt x="600686" y="215900"/>
                </a:cubicBezTo>
                <a:cubicBezTo>
                  <a:pt x="604919" y="203200"/>
                  <a:pt x="607399" y="189774"/>
                  <a:pt x="613386" y="177800"/>
                </a:cubicBezTo>
                <a:cubicBezTo>
                  <a:pt x="631067" y="142437"/>
                  <a:pt x="648799" y="129687"/>
                  <a:pt x="676886" y="101600"/>
                </a:cubicBezTo>
                <a:cubicBezTo>
                  <a:pt x="681119" y="88900"/>
                  <a:pt x="681016" y="73784"/>
                  <a:pt x="689586" y="63500"/>
                </a:cubicBezTo>
                <a:cubicBezTo>
                  <a:pt x="699431" y="51685"/>
                  <a:pt x="761112" y="11582"/>
                  <a:pt x="778486" y="0"/>
                </a:cubicBezTo>
                <a:cubicBezTo>
                  <a:pt x="812353" y="8467"/>
                  <a:pt x="846008" y="17827"/>
                  <a:pt x="880086" y="25400"/>
                </a:cubicBezTo>
                <a:cubicBezTo>
                  <a:pt x="922230" y="34765"/>
                  <a:pt x="965372" y="39676"/>
                  <a:pt x="1007086" y="50800"/>
                </a:cubicBezTo>
                <a:cubicBezTo>
                  <a:pt x="1029113" y="56674"/>
                  <a:pt x="1048959" y="68991"/>
                  <a:pt x="1070586" y="76200"/>
                </a:cubicBezTo>
                <a:cubicBezTo>
                  <a:pt x="1101559" y="86524"/>
                  <a:pt x="1154689" y="94890"/>
                  <a:pt x="1184886" y="101600"/>
                </a:cubicBezTo>
                <a:cubicBezTo>
                  <a:pt x="1201925" y="105386"/>
                  <a:pt x="1218753" y="110067"/>
                  <a:pt x="1235686" y="114300"/>
                </a:cubicBezTo>
                <a:cubicBezTo>
                  <a:pt x="1252619" y="127000"/>
                  <a:pt x="1268537" y="141182"/>
                  <a:pt x="1286486" y="152400"/>
                </a:cubicBezTo>
                <a:cubicBezTo>
                  <a:pt x="1336124" y="183423"/>
                  <a:pt x="1340242" y="166698"/>
                  <a:pt x="1375386" y="215900"/>
                </a:cubicBezTo>
                <a:cubicBezTo>
                  <a:pt x="1386390" y="231306"/>
                  <a:pt x="1389163" y="251756"/>
                  <a:pt x="1400786" y="266700"/>
                </a:cubicBezTo>
                <a:cubicBezTo>
                  <a:pt x="1419164" y="290329"/>
                  <a:pt x="1445908" y="306571"/>
                  <a:pt x="1464286" y="330200"/>
                </a:cubicBezTo>
                <a:cubicBezTo>
                  <a:pt x="1475909" y="345144"/>
                  <a:pt x="1480293" y="364562"/>
                  <a:pt x="1489686" y="381000"/>
                </a:cubicBezTo>
                <a:cubicBezTo>
                  <a:pt x="1497259" y="394252"/>
                  <a:pt x="1508260" y="405448"/>
                  <a:pt x="1515086" y="419100"/>
                </a:cubicBezTo>
                <a:cubicBezTo>
                  <a:pt x="1567640" y="524207"/>
                  <a:pt x="1473904" y="375864"/>
                  <a:pt x="1553186" y="508000"/>
                </a:cubicBezTo>
                <a:cubicBezTo>
                  <a:pt x="1568892" y="534177"/>
                  <a:pt x="1587053" y="558800"/>
                  <a:pt x="1603986" y="584200"/>
                </a:cubicBezTo>
                <a:lnTo>
                  <a:pt x="1654786" y="660400"/>
                </a:lnTo>
                <a:cubicBezTo>
                  <a:pt x="1669638" y="682677"/>
                  <a:pt x="1671719" y="711200"/>
                  <a:pt x="1680186" y="736600"/>
                </a:cubicBezTo>
                <a:lnTo>
                  <a:pt x="1692886" y="774700"/>
                </a:lnTo>
                <a:cubicBezTo>
                  <a:pt x="1701353" y="757767"/>
                  <a:pt x="1705819" y="738148"/>
                  <a:pt x="1718286" y="723900"/>
                </a:cubicBezTo>
                <a:cubicBezTo>
                  <a:pt x="1725555" y="715592"/>
                  <a:pt x="1797607" y="658840"/>
                  <a:pt x="1819886" y="647700"/>
                </a:cubicBezTo>
                <a:cubicBezTo>
                  <a:pt x="1831860" y="641713"/>
                  <a:pt x="1845286" y="639233"/>
                  <a:pt x="1857986" y="635000"/>
                </a:cubicBezTo>
                <a:cubicBezTo>
                  <a:pt x="1870686" y="618067"/>
                  <a:pt x="1876006" y="590893"/>
                  <a:pt x="1896086" y="584200"/>
                </a:cubicBezTo>
                <a:cubicBezTo>
                  <a:pt x="1910566" y="579373"/>
                  <a:pt x="1929697" y="595011"/>
                  <a:pt x="1934186" y="609600"/>
                </a:cubicBezTo>
                <a:cubicBezTo>
                  <a:pt x="1947937" y="654291"/>
                  <a:pt x="1942653" y="702733"/>
                  <a:pt x="1946886" y="749300"/>
                </a:cubicBezTo>
                <a:cubicBezTo>
                  <a:pt x="1942653" y="927100"/>
                  <a:pt x="1934186" y="1104850"/>
                  <a:pt x="1934186" y="1282700"/>
                </a:cubicBezTo>
                <a:cubicBezTo>
                  <a:pt x="1934186" y="1296087"/>
                  <a:pt x="1940899" y="1256574"/>
                  <a:pt x="1946886" y="1244600"/>
                </a:cubicBezTo>
                <a:cubicBezTo>
                  <a:pt x="1953712" y="1230948"/>
                  <a:pt x="1965460" y="1220152"/>
                  <a:pt x="1972286" y="1206500"/>
                </a:cubicBezTo>
                <a:cubicBezTo>
                  <a:pt x="2020770" y="1109533"/>
                  <a:pt x="1930958" y="1240437"/>
                  <a:pt x="2023086" y="1117600"/>
                </a:cubicBezTo>
                <a:cubicBezTo>
                  <a:pt x="2053313" y="1026920"/>
                  <a:pt x="2033634" y="1063677"/>
                  <a:pt x="2073886" y="1003300"/>
                </a:cubicBezTo>
                <a:cubicBezTo>
                  <a:pt x="2082353" y="1020233"/>
                  <a:pt x="2094305" y="1035835"/>
                  <a:pt x="2099286" y="1054100"/>
                </a:cubicBezTo>
                <a:cubicBezTo>
                  <a:pt x="2100650" y="1059100"/>
                  <a:pt x="2112775" y="1172956"/>
                  <a:pt x="2124686" y="1193800"/>
                </a:cubicBezTo>
                <a:cubicBezTo>
                  <a:pt x="2133597" y="1209394"/>
                  <a:pt x="2150086" y="1219200"/>
                  <a:pt x="2162786" y="1231900"/>
                </a:cubicBezTo>
                <a:cubicBezTo>
                  <a:pt x="2167019" y="1244600"/>
                  <a:pt x="2166916" y="1259716"/>
                  <a:pt x="2175486" y="1270000"/>
                </a:cubicBezTo>
                <a:cubicBezTo>
                  <a:pt x="2193867" y="1292057"/>
                  <a:pt x="2268972" y="1333191"/>
                  <a:pt x="2289786" y="1346200"/>
                </a:cubicBezTo>
                <a:cubicBezTo>
                  <a:pt x="2302729" y="1354290"/>
                  <a:pt x="2314234" y="1364774"/>
                  <a:pt x="2327886" y="1371600"/>
                </a:cubicBezTo>
                <a:cubicBezTo>
                  <a:pt x="2339860" y="1377587"/>
                  <a:pt x="2353681" y="1379027"/>
                  <a:pt x="2365986" y="1384300"/>
                </a:cubicBezTo>
                <a:cubicBezTo>
                  <a:pt x="2383387" y="1391758"/>
                  <a:pt x="2399486" y="1402011"/>
                  <a:pt x="2416786" y="1409700"/>
                </a:cubicBezTo>
                <a:cubicBezTo>
                  <a:pt x="2437618" y="1418959"/>
                  <a:pt x="2459119" y="1426633"/>
                  <a:pt x="2480286" y="1435100"/>
                </a:cubicBezTo>
                <a:cubicBezTo>
                  <a:pt x="2501453" y="1456267"/>
                  <a:pt x="2520157" y="1480222"/>
                  <a:pt x="2543786" y="1498600"/>
                </a:cubicBezTo>
                <a:cubicBezTo>
                  <a:pt x="2591355" y="1535598"/>
                  <a:pt x="2587377" y="1514045"/>
                  <a:pt x="2632686" y="1536700"/>
                </a:cubicBezTo>
                <a:cubicBezTo>
                  <a:pt x="2689945" y="1565329"/>
                  <a:pt x="2697354" y="1577449"/>
                  <a:pt x="2746986" y="1612900"/>
                </a:cubicBezTo>
                <a:cubicBezTo>
                  <a:pt x="2772225" y="1630928"/>
                  <a:pt x="2815133" y="1655647"/>
                  <a:pt x="2835886" y="1676400"/>
                </a:cubicBezTo>
                <a:cubicBezTo>
                  <a:pt x="2846679" y="1687193"/>
                  <a:pt x="2852819" y="1701800"/>
                  <a:pt x="2861286" y="1714500"/>
                </a:cubicBezTo>
                <a:cubicBezTo>
                  <a:pt x="2857053" y="1824567"/>
                  <a:pt x="2855678" y="1934780"/>
                  <a:pt x="2848586" y="2044700"/>
                </a:cubicBezTo>
                <a:cubicBezTo>
                  <a:pt x="2847196" y="2066241"/>
                  <a:pt x="2838939" y="2086831"/>
                  <a:pt x="2835886" y="2108200"/>
                </a:cubicBezTo>
                <a:cubicBezTo>
                  <a:pt x="2791884" y="2416217"/>
                  <a:pt x="2855106" y="2069420"/>
                  <a:pt x="2797786" y="2298700"/>
                </a:cubicBezTo>
                <a:cubicBezTo>
                  <a:pt x="2793553" y="2315633"/>
                  <a:pt x="2791799" y="2333388"/>
                  <a:pt x="2785086" y="2349500"/>
                </a:cubicBezTo>
                <a:cubicBezTo>
                  <a:pt x="2753072" y="2426335"/>
                  <a:pt x="2744965" y="2435082"/>
                  <a:pt x="2708886" y="2489200"/>
                </a:cubicBezTo>
                <a:cubicBezTo>
                  <a:pt x="2701799" y="2517548"/>
                  <a:pt x="2692923" y="2568663"/>
                  <a:pt x="2670786" y="2590800"/>
                </a:cubicBezTo>
                <a:cubicBezTo>
                  <a:pt x="2657399" y="2604187"/>
                  <a:pt x="2636919" y="2607733"/>
                  <a:pt x="2619986" y="2616200"/>
                </a:cubicBezTo>
                <a:lnTo>
                  <a:pt x="2569186" y="2692400"/>
                </a:lnTo>
                <a:cubicBezTo>
                  <a:pt x="2549261" y="2722288"/>
                  <a:pt x="2509050" y="2736471"/>
                  <a:pt x="2492986" y="2768600"/>
                </a:cubicBezTo>
                <a:cubicBezTo>
                  <a:pt x="2477459" y="2799654"/>
                  <a:pt x="2464625" y="2830574"/>
                  <a:pt x="2442186" y="2857500"/>
                </a:cubicBezTo>
                <a:cubicBezTo>
                  <a:pt x="2430688" y="2871298"/>
                  <a:pt x="2414525" y="2880985"/>
                  <a:pt x="2404086" y="2895600"/>
                </a:cubicBezTo>
                <a:cubicBezTo>
                  <a:pt x="2393082" y="2911006"/>
                  <a:pt x="2393230" y="2934280"/>
                  <a:pt x="2378686" y="2946400"/>
                </a:cubicBezTo>
                <a:cubicBezTo>
                  <a:pt x="2365277" y="2957574"/>
                  <a:pt x="2344819" y="2954867"/>
                  <a:pt x="2327886" y="2959100"/>
                </a:cubicBezTo>
                <a:cubicBezTo>
                  <a:pt x="2319419" y="2971800"/>
                  <a:pt x="2313279" y="2986407"/>
                  <a:pt x="2302486" y="2997200"/>
                </a:cubicBezTo>
                <a:cubicBezTo>
                  <a:pt x="2271552" y="3028134"/>
                  <a:pt x="2254392" y="3023641"/>
                  <a:pt x="2213586" y="3035300"/>
                </a:cubicBezTo>
                <a:cubicBezTo>
                  <a:pt x="2122464" y="3061335"/>
                  <a:pt x="2241088" y="3034880"/>
                  <a:pt x="2111986" y="3060700"/>
                </a:cubicBezTo>
                <a:cubicBezTo>
                  <a:pt x="2090819" y="3073400"/>
                  <a:pt x="2071732" y="3090498"/>
                  <a:pt x="2048486" y="3098800"/>
                </a:cubicBezTo>
                <a:cubicBezTo>
                  <a:pt x="1955601" y="3131973"/>
                  <a:pt x="1866614" y="3127147"/>
                  <a:pt x="1769086" y="3136900"/>
                </a:cubicBezTo>
                <a:cubicBezTo>
                  <a:pt x="1706075" y="3143201"/>
                  <a:pt x="1675461" y="3150545"/>
                  <a:pt x="1616686" y="3162300"/>
                </a:cubicBezTo>
                <a:cubicBezTo>
                  <a:pt x="1421953" y="3149600"/>
                  <a:pt x="1226832" y="3141868"/>
                  <a:pt x="1032486" y="3124200"/>
                </a:cubicBezTo>
                <a:cubicBezTo>
                  <a:pt x="962256" y="3117815"/>
                  <a:pt x="922753" y="3105038"/>
                  <a:pt x="867386" y="3073400"/>
                </a:cubicBezTo>
                <a:cubicBezTo>
                  <a:pt x="854134" y="3065827"/>
                  <a:pt x="843578" y="3053359"/>
                  <a:pt x="829286" y="3048000"/>
                </a:cubicBezTo>
                <a:cubicBezTo>
                  <a:pt x="809075" y="3040421"/>
                  <a:pt x="786953" y="3039533"/>
                  <a:pt x="765786" y="3035300"/>
                </a:cubicBezTo>
                <a:cubicBezTo>
                  <a:pt x="753086" y="3026833"/>
                  <a:pt x="738479" y="3020693"/>
                  <a:pt x="727686" y="3009900"/>
                </a:cubicBezTo>
                <a:cubicBezTo>
                  <a:pt x="712719" y="2994933"/>
                  <a:pt x="705847" y="2972651"/>
                  <a:pt x="689586" y="2959100"/>
                </a:cubicBezTo>
                <a:cubicBezTo>
                  <a:pt x="679302" y="2950530"/>
                  <a:pt x="663791" y="2951673"/>
                  <a:pt x="651486" y="2946400"/>
                </a:cubicBezTo>
                <a:cubicBezTo>
                  <a:pt x="634085" y="2938942"/>
                  <a:pt x="617619" y="2929467"/>
                  <a:pt x="600686" y="2921000"/>
                </a:cubicBezTo>
                <a:cubicBezTo>
                  <a:pt x="587986" y="2904067"/>
                  <a:pt x="578657" y="2883975"/>
                  <a:pt x="562586" y="2870200"/>
                </a:cubicBezTo>
                <a:cubicBezTo>
                  <a:pt x="548212" y="2857879"/>
                  <a:pt x="525173" y="2858187"/>
                  <a:pt x="511786" y="2844800"/>
                </a:cubicBezTo>
                <a:cubicBezTo>
                  <a:pt x="490200" y="2823214"/>
                  <a:pt x="474638" y="2795904"/>
                  <a:pt x="460986" y="2768600"/>
                </a:cubicBezTo>
                <a:cubicBezTo>
                  <a:pt x="452519" y="2751667"/>
                  <a:pt x="447907" y="2732174"/>
                  <a:pt x="435586" y="2717800"/>
                </a:cubicBezTo>
                <a:cubicBezTo>
                  <a:pt x="421811" y="2701729"/>
                  <a:pt x="401719" y="2692400"/>
                  <a:pt x="384786" y="2679700"/>
                </a:cubicBezTo>
                <a:cubicBezTo>
                  <a:pt x="334899" y="2530040"/>
                  <a:pt x="357124" y="2607305"/>
                  <a:pt x="346686" y="2273300"/>
                </a:cubicBezTo>
                <a:cubicBezTo>
                  <a:pt x="346268" y="2259920"/>
                  <a:pt x="355153" y="2247900"/>
                  <a:pt x="359386" y="2235200"/>
                </a:cubicBezTo>
                <a:cubicBezTo>
                  <a:pt x="350919" y="2218267"/>
                  <a:pt x="334931" y="2203308"/>
                  <a:pt x="333986" y="2184400"/>
                </a:cubicBezTo>
                <a:cubicBezTo>
                  <a:pt x="323615" y="1976975"/>
                  <a:pt x="280276" y="1981200"/>
                  <a:pt x="359386" y="198120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8755388">
            <a:off x="6186215" y="4233887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8755388">
            <a:off x="5403578" y="3305199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671740" y="2233637"/>
            <a:ext cx="290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n-lt"/>
              </a:rPr>
              <a:t>Inadequate </a:t>
            </a:r>
            <a:r>
              <a:rPr lang="en-GB" b="1" dirty="0" smtClean="0">
                <a:latin typeface="+mn-lt"/>
              </a:rPr>
              <a:t>initial effort</a:t>
            </a:r>
            <a:endParaRPr lang="en-GB" b="1" dirty="0">
              <a:latin typeface="+mn-lt"/>
            </a:endParaRPr>
          </a:p>
        </p:txBody>
      </p:sp>
      <p:sp>
        <p:nvSpPr>
          <p:cNvPr id="67" name="Right Arrow 66"/>
          <p:cNvSpPr/>
          <p:nvPr/>
        </p:nvSpPr>
        <p:spPr>
          <a:xfrm rot="8755388">
            <a:off x="4257403" y="2519387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670061" y="3762418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3333CC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Hesitation</a:t>
            </a:r>
          </a:p>
        </p:txBody>
      </p:sp>
      <p:sp>
        <p:nvSpPr>
          <p:cNvPr id="69" name="Right Arrow 68"/>
          <p:cNvSpPr/>
          <p:nvPr/>
        </p:nvSpPr>
        <p:spPr>
          <a:xfrm rot="1051129">
            <a:off x="2968353" y="3981474"/>
            <a:ext cx="407987" cy="157163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noProof="0" dirty="0" smtClean="0"/>
              <a:t>Reasons for unacceptable /unreliable readings: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64" grpId="0" animBg="1"/>
      <p:bldP spid="65" grpId="0" animBg="1"/>
      <p:bldP spid="66" grpId="0"/>
      <p:bldP spid="67" grpId="0" animBg="1"/>
      <p:bldP spid="68" grpId="0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Recognizing unacceptable /unreliable readings :</a:t>
            </a:r>
            <a:endParaRPr lang="en-GB" dirty="0"/>
          </a:p>
        </p:txBody>
      </p:sp>
      <p:pic>
        <p:nvPicPr>
          <p:cNvPr id="4" name="Content Placeholder 3" descr="Screenshot 2014-04-22 19.14.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1" y="1934252"/>
            <a:ext cx="5561760" cy="4030453"/>
          </a:xfrm>
        </p:spPr>
      </p:pic>
      <p:sp>
        <p:nvSpPr>
          <p:cNvPr id="5" name="Rectangle 4"/>
          <p:cNvSpPr/>
          <p:nvPr/>
        </p:nvSpPr>
        <p:spPr>
          <a:xfrm>
            <a:off x="2051720" y="6093296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DHHS (NIOSH) Publication No. 2012-116 January 2012</a:t>
            </a:r>
          </a:p>
        </p:txBody>
      </p:sp>
    </p:spTree>
    <p:extLst>
      <p:ext uri="{BB962C8B-B14F-4D97-AF65-F5344CB8AC3E}">
        <p14:creationId xmlns:p14="http://schemas.microsoft.com/office/powerpoint/2010/main" val="5168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  <p:pic>
        <p:nvPicPr>
          <p:cNvPr id="4" name="Content Placeholder 3" descr="Screenshot 2014-04-22 19.13.32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4277" r="-14277"/>
          <a:stretch>
            <a:fillRect/>
          </a:stretch>
        </p:blipFill>
        <p:spPr>
          <a:xfrm>
            <a:off x="860425" y="1289050"/>
            <a:ext cx="8283575" cy="4397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5762438"/>
            <a:ext cx="641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Falsely reduced FVC can be misinterpreted as indicating a “restrictive impairment.</a:t>
            </a:r>
          </a:p>
        </p:txBody>
      </p:sp>
      <p:sp>
        <p:nvSpPr>
          <p:cNvPr id="9" name="Rectangle 4"/>
          <p:cNvSpPr/>
          <p:nvPr/>
        </p:nvSpPr>
        <p:spPr>
          <a:xfrm>
            <a:off x="1979712" y="6445024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DHHS (NIOSH) Publication No. 2012-116 January 2012</a:t>
            </a:r>
          </a:p>
        </p:txBody>
      </p:sp>
      <p:sp>
        <p:nvSpPr>
          <p:cNvPr id="10" name="Rectangle 5"/>
          <p:cNvSpPr/>
          <p:nvPr/>
        </p:nvSpPr>
        <p:spPr>
          <a:xfrm>
            <a:off x="6402547" y="3212976"/>
            <a:ext cx="162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Lack of repeatability</a:t>
            </a:r>
            <a:endParaRPr lang="en-US" b="1" i="1" dirty="0">
              <a:solidFill>
                <a:srgbClr val="FF6600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26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4-22 19.17.4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686" r="-12686"/>
          <a:stretch>
            <a:fillRect/>
          </a:stretch>
        </p:blipFill>
        <p:spPr>
          <a:xfrm>
            <a:off x="495516" y="1326048"/>
            <a:ext cx="8220944" cy="4309366"/>
          </a:xfrm>
        </p:spPr>
      </p:pic>
      <p:sp>
        <p:nvSpPr>
          <p:cNvPr id="6" name="Rectangle 5"/>
          <p:cNvSpPr/>
          <p:nvPr/>
        </p:nvSpPr>
        <p:spPr>
          <a:xfrm>
            <a:off x="1232926" y="5795082"/>
            <a:ext cx="679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ea typeface="Helvetica"/>
                <a:cs typeface="Helvetica"/>
              </a:rPr>
              <a:t>A cough can cause either a falsely reduced or falsely elevated FEV1</a:t>
            </a:r>
          </a:p>
        </p:txBody>
      </p:sp>
      <p:sp>
        <p:nvSpPr>
          <p:cNvPr id="9" name="Rectangle 4"/>
          <p:cNvSpPr/>
          <p:nvPr/>
        </p:nvSpPr>
        <p:spPr>
          <a:xfrm>
            <a:off x="2771800" y="6525253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DHHS (NIOSH) Publication No. 2012-116 January 2012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85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4-22 19.18.2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016" r="-15016"/>
          <a:stretch>
            <a:fillRect/>
          </a:stretch>
        </p:blipFill>
        <p:spPr>
          <a:xfrm>
            <a:off x="395536" y="1318302"/>
            <a:ext cx="8753940" cy="4226645"/>
          </a:xfrm>
        </p:spPr>
      </p:pic>
      <p:sp>
        <p:nvSpPr>
          <p:cNvPr id="6" name="Rectangle 5"/>
          <p:cNvSpPr/>
          <p:nvPr/>
        </p:nvSpPr>
        <p:spPr>
          <a:xfrm>
            <a:off x="1348029" y="5600129"/>
            <a:ext cx="684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ea typeface="Helvetica"/>
                <a:cs typeface="Helvetica"/>
              </a:rPr>
              <a:t>Falsely reduced FVC may be misinterpreted as indicating a “restrictive impairment.” The falsely increased FEV1/FVC ratio may cause a true “obstructive impairment” to be missed.</a:t>
            </a:r>
            <a:endParaRPr lang="en-US" sz="1600" b="1" dirty="0"/>
          </a:p>
        </p:txBody>
      </p:sp>
      <p:sp>
        <p:nvSpPr>
          <p:cNvPr id="8" name="Rectangle 4"/>
          <p:cNvSpPr/>
          <p:nvPr/>
        </p:nvSpPr>
        <p:spPr>
          <a:xfrm>
            <a:off x="2771800" y="6525253"/>
            <a:ext cx="594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DHHS (NIOSH) Publication No. 2012-116 January 2012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50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Spirometric patterns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Obstructive</a:t>
            </a:r>
          </a:p>
          <a:p>
            <a:endParaRPr lang="en-GB" sz="4000" dirty="0" smtClean="0"/>
          </a:p>
          <a:p>
            <a:r>
              <a:rPr lang="en-GB" sz="4000" dirty="0" smtClean="0"/>
              <a:t>Restrictive</a:t>
            </a:r>
          </a:p>
          <a:p>
            <a:endParaRPr lang="en-GB" sz="4000" dirty="0" smtClean="0"/>
          </a:p>
          <a:p>
            <a:r>
              <a:rPr lang="en-GB" sz="4000" dirty="0" smtClean="0"/>
              <a:t>Mixed</a:t>
            </a:r>
          </a:p>
          <a:p>
            <a:endParaRPr lang="en-GB" sz="4000" dirty="0" smtClean="0"/>
          </a:p>
          <a:p>
            <a:r>
              <a:rPr lang="en-GB" sz="4000" dirty="0" smtClean="0"/>
              <a:t>Normal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217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54" y="548680"/>
            <a:ext cx="6251303" cy="1049235"/>
          </a:xfrm>
        </p:spPr>
        <p:txBody>
          <a:bodyPr>
            <a:normAutofit/>
          </a:bodyPr>
          <a:lstStyle/>
          <a:p>
            <a:r>
              <a:rPr lang="en-US" dirty="0" smtClean="0"/>
              <a:t>Forced spirometry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4" y="1628800"/>
            <a:ext cx="8472518" cy="2139678"/>
          </a:xfrm>
        </p:spPr>
        <p:txBody>
          <a:bodyPr>
            <a:normAutofit/>
          </a:bodyPr>
          <a:lstStyle/>
          <a:p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Spirometry </a:t>
            </a:r>
            <a:r>
              <a:rPr lang="en-AU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airflow and lung volumes, and is the preferred lung function test 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COPD and asthma in primary care</a:t>
            </a:r>
          </a:p>
          <a:p>
            <a:r>
              <a:rPr lang="en-AU" altLang="en-US" sz="2800" b="1" dirty="0" smtClean="0">
                <a:solidFill>
                  <a:schemeClr val="accent1"/>
                </a:solidFill>
              </a:rPr>
              <a:t>Forced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exhalation from a </a:t>
            </a:r>
            <a:r>
              <a:rPr lang="en-AU" altLang="en-US" sz="2800" b="1" dirty="0" smtClean="0">
                <a:solidFill>
                  <a:schemeClr val="accent1"/>
                </a:solidFill>
              </a:rPr>
              <a:t>maximal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inspiration</a:t>
            </a:r>
            <a:endParaRPr lang="en-AU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3778434"/>
            <a:ext cx="3561411" cy="28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9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3"/>
          <a:stretch/>
        </p:blipFill>
        <p:spPr>
          <a:xfrm>
            <a:off x="35496" y="2492896"/>
            <a:ext cx="8978949" cy="2520280"/>
          </a:xfrm>
        </p:spPr>
      </p:pic>
    </p:spTree>
    <p:extLst>
      <p:ext uri="{BB962C8B-B14F-4D97-AF65-F5344CB8AC3E}">
        <p14:creationId xmlns:p14="http://schemas.microsoft.com/office/powerpoint/2010/main" val="4024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759199" cy="3100224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90611"/>
            <a:ext cx="5400600" cy="35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8" y="480589"/>
            <a:ext cx="300831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43300" y="908720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36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Obstruction</a:t>
            </a:r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1419225" y="4020715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408113" y="393499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428750" y="4209628"/>
            <a:ext cx="1301750" cy="1935162"/>
          </a:xfrm>
          <a:custGeom>
            <a:avLst/>
            <a:gdLst>
              <a:gd name="T0" fmla="*/ 2147483647 w 820"/>
              <a:gd name="T1" fmla="*/ 2147483647 h 1219"/>
              <a:gd name="T2" fmla="*/ 2147483647 w 820"/>
              <a:gd name="T3" fmla="*/ 2147483647 h 1219"/>
              <a:gd name="T4" fmla="*/ 2147483647 w 820"/>
              <a:gd name="T5" fmla="*/ 2147483647 h 1219"/>
              <a:gd name="T6" fmla="*/ 2147483647 w 820"/>
              <a:gd name="T7" fmla="*/ 2147483647 h 1219"/>
              <a:gd name="T8" fmla="*/ 2147483647 w 820"/>
              <a:gd name="T9" fmla="*/ 2147483647 h 1219"/>
              <a:gd name="T10" fmla="*/ 2147483647 w 820"/>
              <a:gd name="T11" fmla="*/ 2147483647 h 1219"/>
              <a:gd name="T12" fmla="*/ 2147483647 w 820"/>
              <a:gd name="T13" fmla="*/ 2147483647 h 1219"/>
              <a:gd name="T14" fmla="*/ 2147483647 w 820"/>
              <a:gd name="T15" fmla="*/ 2147483647 h 1219"/>
              <a:gd name="T16" fmla="*/ 2147483647 w 820"/>
              <a:gd name="T17" fmla="*/ 2147483647 h 1219"/>
              <a:gd name="T18" fmla="*/ 2147483647 w 820"/>
              <a:gd name="T19" fmla="*/ 2147483647 h 1219"/>
              <a:gd name="T20" fmla="*/ 2147483647 w 820"/>
              <a:gd name="T21" fmla="*/ 2147483647 h 1219"/>
              <a:gd name="T22" fmla="*/ 2147483647 w 820"/>
              <a:gd name="T23" fmla="*/ 2147483647 h 1219"/>
              <a:gd name="T24" fmla="*/ 2147483647 w 820"/>
              <a:gd name="T25" fmla="*/ 2147483647 h 1219"/>
              <a:gd name="T26" fmla="*/ 0 w 820"/>
              <a:gd name="T27" fmla="*/ 2147483647 h 1219"/>
              <a:gd name="T28" fmla="*/ 2147483647 w 820"/>
              <a:gd name="T29" fmla="*/ 2147483647 h 12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20"/>
              <a:gd name="T46" fmla="*/ 0 h 1219"/>
              <a:gd name="T47" fmla="*/ 820 w 820"/>
              <a:gd name="T48" fmla="*/ 1219 h 12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20" h="1219">
                <a:moveTo>
                  <a:pt x="18" y="575"/>
                </a:moveTo>
                <a:cubicBezTo>
                  <a:pt x="26" y="486"/>
                  <a:pt x="31" y="343"/>
                  <a:pt x="48" y="251"/>
                </a:cubicBezTo>
                <a:cubicBezTo>
                  <a:pt x="65" y="159"/>
                  <a:pt x="91" y="0"/>
                  <a:pt x="120" y="23"/>
                </a:cubicBezTo>
                <a:cubicBezTo>
                  <a:pt x="149" y="46"/>
                  <a:pt x="179" y="293"/>
                  <a:pt x="222" y="389"/>
                </a:cubicBezTo>
                <a:cubicBezTo>
                  <a:pt x="265" y="485"/>
                  <a:pt x="323" y="548"/>
                  <a:pt x="378" y="599"/>
                </a:cubicBezTo>
                <a:cubicBezTo>
                  <a:pt x="433" y="650"/>
                  <a:pt x="504" y="671"/>
                  <a:pt x="552" y="695"/>
                </a:cubicBezTo>
                <a:cubicBezTo>
                  <a:pt x="600" y="719"/>
                  <a:pt x="632" y="731"/>
                  <a:pt x="666" y="743"/>
                </a:cubicBezTo>
                <a:cubicBezTo>
                  <a:pt x="700" y="755"/>
                  <a:pt x="731" y="759"/>
                  <a:pt x="756" y="767"/>
                </a:cubicBezTo>
                <a:cubicBezTo>
                  <a:pt x="781" y="775"/>
                  <a:pt x="811" y="761"/>
                  <a:pt x="819" y="789"/>
                </a:cubicBezTo>
                <a:cubicBezTo>
                  <a:pt x="819" y="816"/>
                  <a:pt x="820" y="898"/>
                  <a:pt x="803" y="938"/>
                </a:cubicBezTo>
                <a:cubicBezTo>
                  <a:pt x="787" y="977"/>
                  <a:pt x="773" y="1077"/>
                  <a:pt x="707" y="1129"/>
                </a:cubicBezTo>
                <a:cubicBezTo>
                  <a:pt x="641" y="1182"/>
                  <a:pt x="461" y="1219"/>
                  <a:pt x="359" y="1215"/>
                </a:cubicBezTo>
                <a:cubicBezTo>
                  <a:pt x="256" y="1210"/>
                  <a:pt x="154" y="1176"/>
                  <a:pt x="94" y="1104"/>
                </a:cubicBezTo>
                <a:cubicBezTo>
                  <a:pt x="35" y="1032"/>
                  <a:pt x="13" y="871"/>
                  <a:pt x="0" y="783"/>
                </a:cubicBezTo>
                <a:cubicBezTo>
                  <a:pt x="3" y="690"/>
                  <a:pt x="8" y="647"/>
                  <a:pt x="18" y="57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279525" y="546909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2593586">
            <a:off x="19812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781425" y="4027065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3770313" y="394134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790950" y="4585865"/>
            <a:ext cx="1301750" cy="1565275"/>
          </a:xfrm>
          <a:custGeom>
            <a:avLst/>
            <a:gdLst>
              <a:gd name="T0" fmla="*/ 2147483647 w 820"/>
              <a:gd name="T1" fmla="*/ 2147483647 h 986"/>
              <a:gd name="T2" fmla="*/ 2147483647 w 820"/>
              <a:gd name="T3" fmla="*/ 2147483647 h 986"/>
              <a:gd name="T4" fmla="*/ 2147483647 w 820"/>
              <a:gd name="T5" fmla="*/ 2147483647 h 986"/>
              <a:gd name="T6" fmla="*/ 2147483647 w 820"/>
              <a:gd name="T7" fmla="*/ 2147483647 h 986"/>
              <a:gd name="T8" fmla="*/ 2147483647 w 820"/>
              <a:gd name="T9" fmla="*/ 2147483647 h 986"/>
              <a:gd name="T10" fmla="*/ 2147483647 w 820"/>
              <a:gd name="T11" fmla="*/ 2147483647 h 986"/>
              <a:gd name="T12" fmla="*/ 2147483647 w 820"/>
              <a:gd name="T13" fmla="*/ 2147483647 h 986"/>
              <a:gd name="T14" fmla="*/ 2147483647 w 820"/>
              <a:gd name="T15" fmla="*/ 2147483647 h 986"/>
              <a:gd name="T16" fmla="*/ 2147483647 w 820"/>
              <a:gd name="T17" fmla="*/ 2147483647 h 986"/>
              <a:gd name="T18" fmla="*/ 2147483647 w 820"/>
              <a:gd name="T19" fmla="*/ 2147483647 h 986"/>
              <a:gd name="T20" fmla="*/ 2147483647 w 820"/>
              <a:gd name="T21" fmla="*/ 2147483647 h 986"/>
              <a:gd name="T22" fmla="*/ 2147483647 w 820"/>
              <a:gd name="T23" fmla="*/ 2147483647 h 986"/>
              <a:gd name="T24" fmla="*/ 2147483647 w 820"/>
              <a:gd name="T25" fmla="*/ 2147483647 h 986"/>
              <a:gd name="T26" fmla="*/ 2147483647 w 820"/>
              <a:gd name="T27" fmla="*/ 2147483647 h 986"/>
              <a:gd name="T28" fmla="*/ 0 w 820"/>
              <a:gd name="T29" fmla="*/ 2147483647 h 986"/>
              <a:gd name="T30" fmla="*/ 2147483647 w 820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20"/>
              <a:gd name="T49" fmla="*/ 0 h 986"/>
              <a:gd name="T50" fmla="*/ 820 w 820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20" h="986">
                <a:moveTo>
                  <a:pt x="18" y="398"/>
                </a:moveTo>
                <a:cubicBezTo>
                  <a:pt x="26" y="342"/>
                  <a:pt x="38" y="274"/>
                  <a:pt x="48" y="212"/>
                </a:cubicBezTo>
                <a:cubicBezTo>
                  <a:pt x="58" y="150"/>
                  <a:pt x="62" y="52"/>
                  <a:pt x="78" y="26"/>
                </a:cubicBezTo>
                <a:cubicBezTo>
                  <a:pt x="94" y="0"/>
                  <a:pt x="126" y="17"/>
                  <a:pt x="144" y="56"/>
                </a:cubicBezTo>
                <a:cubicBezTo>
                  <a:pt x="162" y="95"/>
                  <a:pt x="149" y="206"/>
                  <a:pt x="186" y="260"/>
                </a:cubicBezTo>
                <a:cubicBezTo>
                  <a:pt x="223" y="314"/>
                  <a:pt x="308" y="350"/>
                  <a:pt x="366" y="380"/>
                </a:cubicBezTo>
                <a:cubicBezTo>
                  <a:pt x="424" y="410"/>
                  <a:pt x="483" y="423"/>
                  <a:pt x="534" y="440"/>
                </a:cubicBezTo>
                <a:cubicBezTo>
                  <a:pt x="585" y="457"/>
                  <a:pt x="636" y="469"/>
                  <a:pt x="672" y="482"/>
                </a:cubicBezTo>
                <a:cubicBezTo>
                  <a:pt x="708" y="495"/>
                  <a:pt x="726" y="506"/>
                  <a:pt x="750" y="518"/>
                </a:cubicBezTo>
                <a:cubicBezTo>
                  <a:pt x="774" y="530"/>
                  <a:pt x="810" y="525"/>
                  <a:pt x="819" y="556"/>
                </a:cubicBezTo>
                <a:cubicBezTo>
                  <a:pt x="819" y="583"/>
                  <a:pt x="820" y="665"/>
                  <a:pt x="803" y="705"/>
                </a:cubicBezTo>
                <a:cubicBezTo>
                  <a:pt x="787" y="744"/>
                  <a:pt x="773" y="844"/>
                  <a:pt x="707" y="896"/>
                </a:cubicBezTo>
                <a:cubicBezTo>
                  <a:pt x="641" y="949"/>
                  <a:pt x="461" y="986"/>
                  <a:pt x="359" y="982"/>
                </a:cubicBezTo>
                <a:cubicBezTo>
                  <a:pt x="256" y="977"/>
                  <a:pt x="154" y="943"/>
                  <a:pt x="94" y="871"/>
                </a:cubicBezTo>
                <a:cubicBezTo>
                  <a:pt x="35" y="799"/>
                  <a:pt x="13" y="629"/>
                  <a:pt x="0" y="550"/>
                </a:cubicBezTo>
                <a:cubicBezTo>
                  <a:pt x="3" y="457"/>
                  <a:pt x="10" y="454"/>
                  <a:pt x="18" y="39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616325" y="546692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2593586">
            <a:off x="41910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6172200" y="4036590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6170613" y="394134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6191250" y="4585865"/>
            <a:ext cx="952500" cy="1316038"/>
          </a:xfrm>
          <a:custGeom>
            <a:avLst/>
            <a:gdLst>
              <a:gd name="T0" fmla="*/ 2147483647 w 600"/>
              <a:gd name="T1" fmla="*/ 2147483647 h 829"/>
              <a:gd name="T2" fmla="*/ 2147483647 w 600"/>
              <a:gd name="T3" fmla="*/ 2147483647 h 829"/>
              <a:gd name="T4" fmla="*/ 2147483647 w 600"/>
              <a:gd name="T5" fmla="*/ 2147483647 h 829"/>
              <a:gd name="T6" fmla="*/ 2147483647 w 600"/>
              <a:gd name="T7" fmla="*/ 2147483647 h 829"/>
              <a:gd name="T8" fmla="*/ 2147483647 w 600"/>
              <a:gd name="T9" fmla="*/ 2147483647 h 829"/>
              <a:gd name="T10" fmla="*/ 2147483647 w 600"/>
              <a:gd name="T11" fmla="*/ 2147483647 h 829"/>
              <a:gd name="T12" fmla="*/ 2147483647 w 600"/>
              <a:gd name="T13" fmla="*/ 2147483647 h 829"/>
              <a:gd name="T14" fmla="*/ 2147483647 w 600"/>
              <a:gd name="T15" fmla="*/ 2147483647 h 829"/>
              <a:gd name="T16" fmla="*/ 2147483647 w 600"/>
              <a:gd name="T17" fmla="*/ 2147483647 h 829"/>
              <a:gd name="T18" fmla="*/ 2147483647 w 600"/>
              <a:gd name="T19" fmla="*/ 2147483647 h 829"/>
              <a:gd name="T20" fmla="*/ 2147483647 w 600"/>
              <a:gd name="T21" fmla="*/ 2147483647 h 829"/>
              <a:gd name="T22" fmla="*/ 2147483647 w 600"/>
              <a:gd name="T23" fmla="*/ 2147483647 h 829"/>
              <a:gd name="T24" fmla="*/ 0 w 600"/>
              <a:gd name="T25" fmla="*/ 2147483647 h 829"/>
              <a:gd name="T26" fmla="*/ 2147483647 w 600"/>
              <a:gd name="T27" fmla="*/ 2147483647 h 8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00"/>
              <a:gd name="T43" fmla="*/ 0 h 829"/>
              <a:gd name="T44" fmla="*/ 600 w 600"/>
              <a:gd name="T45" fmla="*/ 829 h 8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00" h="829">
                <a:moveTo>
                  <a:pt x="18" y="398"/>
                </a:moveTo>
                <a:cubicBezTo>
                  <a:pt x="26" y="342"/>
                  <a:pt x="38" y="274"/>
                  <a:pt x="48" y="212"/>
                </a:cubicBezTo>
                <a:cubicBezTo>
                  <a:pt x="58" y="150"/>
                  <a:pt x="62" y="52"/>
                  <a:pt x="78" y="26"/>
                </a:cubicBezTo>
                <a:cubicBezTo>
                  <a:pt x="94" y="0"/>
                  <a:pt x="126" y="17"/>
                  <a:pt x="144" y="56"/>
                </a:cubicBezTo>
                <a:cubicBezTo>
                  <a:pt x="162" y="95"/>
                  <a:pt x="158" y="200"/>
                  <a:pt x="186" y="260"/>
                </a:cubicBezTo>
                <a:cubicBezTo>
                  <a:pt x="214" y="320"/>
                  <a:pt x="270" y="377"/>
                  <a:pt x="312" y="416"/>
                </a:cubicBezTo>
                <a:cubicBezTo>
                  <a:pt x="354" y="455"/>
                  <a:pt x="390" y="471"/>
                  <a:pt x="438" y="494"/>
                </a:cubicBezTo>
                <a:cubicBezTo>
                  <a:pt x="486" y="517"/>
                  <a:pt x="579" y="522"/>
                  <a:pt x="600" y="554"/>
                </a:cubicBezTo>
                <a:cubicBezTo>
                  <a:pt x="600" y="581"/>
                  <a:pt x="581" y="646"/>
                  <a:pt x="564" y="686"/>
                </a:cubicBezTo>
                <a:cubicBezTo>
                  <a:pt x="548" y="725"/>
                  <a:pt x="546" y="724"/>
                  <a:pt x="480" y="776"/>
                </a:cubicBezTo>
                <a:cubicBezTo>
                  <a:pt x="414" y="829"/>
                  <a:pt x="377" y="815"/>
                  <a:pt x="324" y="818"/>
                </a:cubicBezTo>
                <a:cubicBezTo>
                  <a:pt x="261" y="813"/>
                  <a:pt x="156" y="791"/>
                  <a:pt x="102" y="746"/>
                </a:cubicBezTo>
                <a:cubicBezTo>
                  <a:pt x="48" y="701"/>
                  <a:pt x="14" y="608"/>
                  <a:pt x="0" y="550"/>
                </a:cubicBezTo>
                <a:cubicBezTo>
                  <a:pt x="3" y="457"/>
                  <a:pt x="10" y="454"/>
                  <a:pt x="18" y="39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6016625" y="546692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2593586">
            <a:off x="65913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5516824">
            <a:off x="7277100" y="52843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7362825" y="3141240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7575550" y="3480965"/>
            <a:ext cx="225425" cy="215900"/>
          </a:xfrm>
          <a:custGeom>
            <a:avLst/>
            <a:gdLst>
              <a:gd name="T0" fmla="*/ 2147483647 w 142"/>
              <a:gd name="T1" fmla="*/ 0 h 136"/>
              <a:gd name="T2" fmla="*/ 0 w 142"/>
              <a:gd name="T3" fmla="*/ 2147483647 h 136"/>
              <a:gd name="T4" fmla="*/ 2147483647 w 142"/>
              <a:gd name="T5" fmla="*/ 2147483647 h 136"/>
              <a:gd name="T6" fmla="*/ 2147483647 w 142"/>
              <a:gd name="T7" fmla="*/ 2147483647 h 136"/>
              <a:gd name="T8" fmla="*/ 2147483647 w 142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136"/>
              <a:gd name="T17" fmla="*/ 142 w 14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136">
                <a:moveTo>
                  <a:pt x="132" y="0"/>
                </a:moveTo>
                <a:cubicBezTo>
                  <a:pt x="114" y="10"/>
                  <a:pt x="9" y="119"/>
                  <a:pt x="0" y="136"/>
                </a:cubicBezTo>
                <a:cubicBezTo>
                  <a:pt x="76" y="120"/>
                  <a:pt x="55" y="116"/>
                  <a:pt x="78" y="102"/>
                </a:cubicBezTo>
                <a:cubicBezTo>
                  <a:pt x="102" y="86"/>
                  <a:pt x="100" y="82"/>
                  <a:pt x="116" y="58"/>
                </a:cubicBezTo>
                <a:cubicBezTo>
                  <a:pt x="132" y="34"/>
                  <a:pt x="142" y="32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7683500" y="3579390"/>
            <a:ext cx="171450" cy="193675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10" y="122"/>
                </a:moveTo>
                <a:cubicBezTo>
                  <a:pt x="28" y="112"/>
                  <a:pt x="99" y="23"/>
                  <a:pt x="108" y="6"/>
                </a:cubicBezTo>
                <a:cubicBezTo>
                  <a:pt x="32" y="22"/>
                  <a:pt x="93" y="0"/>
                  <a:pt x="70" y="14"/>
                </a:cubicBezTo>
                <a:cubicBezTo>
                  <a:pt x="46" y="30"/>
                  <a:pt x="50" y="26"/>
                  <a:pt x="34" y="50"/>
                </a:cubicBezTo>
                <a:cubicBezTo>
                  <a:pt x="18" y="74"/>
                  <a:pt x="0" y="90"/>
                  <a:pt x="10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7943850" y="3461915"/>
            <a:ext cx="231775" cy="244475"/>
          </a:xfrm>
          <a:custGeom>
            <a:avLst/>
            <a:gdLst>
              <a:gd name="T0" fmla="*/ 2147483647 w 146"/>
              <a:gd name="T1" fmla="*/ 0 h 154"/>
              <a:gd name="T2" fmla="*/ 2147483647 w 146"/>
              <a:gd name="T3" fmla="*/ 2147483647 h 154"/>
              <a:gd name="T4" fmla="*/ 2147483647 w 146"/>
              <a:gd name="T5" fmla="*/ 2147483647 h 154"/>
              <a:gd name="T6" fmla="*/ 2147483647 w 146"/>
              <a:gd name="T7" fmla="*/ 2147483647 h 154"/>
              <a:gd name="T8" fmla="*/ 2147483647 w 14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54"/>
              <a:gd name="T17" fmla="*/ 146 w 14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54">
                <a:moveTo>
                  <a:pt x="10" y="0"/>
                </a:moveTo>
                <a:cubicBezTo>
                  <a:pt x="28" y="10"/>
                  <a:pt x="137" y="137"/>
                  <a:pt x="146" y="154"/>
                </a:cubicBezTo>
                <a:cubicBezTo>
                  <a:pt x="70" y="138"/>
                  <a:pt x="119" y="146"/>
                  <a:pt x="96" y="132"/>
                </a:cubicBezTo>
                <a:cubicBezTo>
                  <a:pt x="72" y="116"/>
                  <a:pt x="46" y="76"/>
                  <a:pt x="30" y="52"/>
                </a:cubicBezTo>
                <a:cubicBezTo>
                  <a:pt x="14" y="28"/>
                  <a:pt x="0" y="32"/>
                  <a:pt x="1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7896225" y="3573040"/>
            <a:ext cx="177800" cy="193675"/>
          </a:xfrm>
          <a:custGeom>
            <a:avLst/>
            <a:gdLst>
              <a:gd name="T0" fmla="*/ 2147483647 w 112"/>
              <a:gd name="T1" fmla="*/ 2147483647 h 122"/>
              <a:gd name="T2" fmla="*/ 0 w 112"/>
              <a:gd name="T3" fmla="*/ 2147483647 h 122"/>
              <a:gd name="T4" fmla="*/ 2147483647 w 112"/>
              <a:gd name="T5" fmla="*/ 2147483647 h 122"/>
              <a:gd name="T6" fmla="*/ 2147483647 w 112"/>
              <a:gd name="T7" fmla="*/ 2147483647 h 122"/>
              <a:gd name="T8" fmla="*/ 2147483647 w 112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22"/>
              <a:gd name="T17" fmla="*/ 112 w 11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22">
                <a:moveTo>
                  <a:pt x="102" y="122"/>
                </a:moveTo>
                <a:cubicBezTo>
                  <a:pt x="84" y="112"/>
                  <a:pt x="9" y="25"/>
                  <a:pt x="0" y="8"/>
                </a:cubicBezTo>
                <a:cubicBezTo>
                  <a:pt x="76" y="24"/>
                  <a:pt x="19" y="0"/>
                  <a:pt x="42" y="14"/>
                </a:cubicBezTo>
                <a:cubicBezTo>
                  <a:pt x="66" y="30"/>
                  <a:pt x="62" y="26"/>
                  <a:pt x="78" y="50"/>
                </a:cubicBezTo>
                <a:cubicBezTo>
                  <a:pt x="94" y="74"/>
                  <a:pt x="112" y="90"/>
                  <a:pt x="102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 rot="2597411">
            <a:off x="7839075" y="364606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 rot="13397411">
            <a:off x="8048625" y="344604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10496" y="599359"/>
            <a:ext cx="4321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36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Restriction</a:t>
            </a:r>
            <a:endParaRPr kumimoji="0" lang="en-GB" sz="2800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8100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endParaRPr kumimoji="0" lang="es-ES" sz="2400" smtClean="0">
              <a:solidFill>
                <a:schemeClr val="tx1"/>
              </a:solidFill>
              <a:latin typeface="Tahoma" charset="0"/>
            </a:endParaRPr>
          </a:p>
        </p:txBody>
      </p:sp>
      <p:graphicFrame>
        <p:nvGraphicFramePr>
          <p:cNvPr id="78870" name="Object 23"/>
          <p:cNvGraphicFramePr>
            <a:graphicFrameLocks noChangeAspect="1"/>
          </p:cNvGraphicFramePr>
          <p:nvPr>
            <p:extLst/>
          </p:nvPr>
        </p:nvGraphicFramePr>
        <p:xfrm>
          <a:off x="228600" y="304800"/>
          <a:ext cx="3581400" cy="257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Imagen de mapa de bits" r:id="rId3" imgW="4629796" imgH="3362794" progId="Paint.Picture">
                  <p:embed/>
                </p:oleObj>
              </mc:Choice>
              <mc:Fallback>
                <p:oleObj name="Imagen de mapa de bits" r:id="rId3" imgW="4629796" imgH="3362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3581400" cy="2570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2"/>
          <p:cNvSpPr>
            <a:spLocks/>
          </p:cNvSpPr>
          <p:nvPr/>
        </p:nvSpPr>
        <p:spPr bwMode="auto">
          <a:xfrm>
            <a:off x="1607865" y="3372643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596753" y="3286918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112690" y="4067968"/>
            <a:ext cx="809625" cy="1195388"/>
          </a:xfrm>
          <a:custGeom>
            <a:avLst/>
            <a:gdLst>
              <a:gd name="T0" fmla="*/ 2147483647 w 510"/>
              <a:gd name="T1" fmla="*/ 2147483647 h 753"/>
              <a:gd name="T2" fmla="*/ 2147483647 w 510"/>
              <a:gd name="T3" fmla="*/ 2147483647 h 753"/>
              <a:gd name="T4" fmla="*/ 2147483647 w 510"/>
              <a:gd name="T5" fmla="*/ 2147483647 h 753"/>
              <a:gd name="T6" fmla="*/ 2147483647 w 510"/>
              <a:gd name="T7" fmla="*/ 2147483647 h 753"/>
              <a:gd name="T8" fmla="*/ 2147483647 w 510"/>
              <a:gd name="T9" fmla="*/ 2147483647 h 753"/>
              <a:gd name="T10" fmla="*/ 2147483647 w 510"/>
              <a:gd name="T11" fmla="*/ 2147483647 h 753"/>
              <a:gd name="T12" fmla="*/ 2147483647 w 510"/>
              <a:gd name="T13" fmla="*/ 2147483647 h 753"/>
              <a:gd name="T14" fmla="*/ 2147483647 w 510"/>
              <a:gd name="T15" fmla="*/ 2147483647 h 753"/>
              <a:gd name="T16" fmla="*/ 2147483647 w 510"/>
              <a:gd name="T17" fmla="*/ 2147483647 h 753"/>
              <a:gd name="T18" fmla="*/ 2147483647 w 510"/>
              <a:gd name="T19" fmla="*/ 2147483647 h 753"/>
              <a:gd name="T20" fmla="*/ 2147483647 w 510"/>
              <a:gd name="T21" fmla="*/ 2147483647 h 753"/>
              <a:gd name="T22" fmla="*/ 0 w 510"/>
              <a:gd name="T23" fmla="*/ 2147483647 h 753"/>
              <a:gd name="T24" fmla="*/ 2147483647 w 510"/>
              <a:gd name="T25" fmla="*/ 2147483647 h 7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0"/>
              <a:gd name="T40" fmla="*/ 0 h 753"/>
              <a:gd name="T41" fmla="*/ 510 w 510"/>
              <a:gd name="T42" fmla="*/ 753 h 7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0" h="753">
                <a:moveTo>
                  <a:pt x="36" y="268"/>
                </a:moveTo>
                <a:cubicBezTo>
                  <a:pt x="55" y="201"/>
                  <a:pt x="66" y="138"/>
                  <a:pt x="90" y="94"/>
                </a:cubicBezTo>
                <a:cubicBezTo>
                  <a:pt x="114" y="50"/>
                  <a:pt x="147" y="0"/>
                  <a:pt x="180" y="4"/>
                </a:cubicBezTo>
                <a:cubicBezTo>
                  <a:pt x="213" y="8"/>
                  <a:pt x="251" y="75"/>
                  <a:pt x="288" y="118"/>
                </a:cubicBezTo>
                <a:cubicBezTo>
                  <a:pt x="325" y="161"/>
                  <a:pt x="370" y="217"/>
                  <a:pt x="402" y="262"/>
                </a:cubicBezTo>
                <a:cubicBezTo>
                  <a:pt x="434" y="307"/>
                  <a:pt x="463" y="353"/>
                  <a:pt x="480" y="388"/>
                </a:cubicBezTo>
                <a:cubicBezTo>
                  <a:pt x="497" y="423"/>
                  <a:pt x="505" y="432"/>
                  <a:pt x="507" y="470"/>
                </a:cubicBezTo>
                <a:cubicBezTo>
                  <a:pt x="507" y="497"/>
                  <a:pt x="508" y="579"/>
                  <a:pt x="491" y="619"/>
                </a:cubicBezTo>
                <a:cubicBezTo>
                  <a:pt x="475" y="658"/>
                  <a:pt x="510" y="648"/>
                  <a:pt x="444" y="700"/>
                </a:cubicBezTo>
                <a:cubicBezTo>
                  <a:pt x="378" y="753"/>
                  <a:pt x="336" y="753"/>
                  <a:pt x="270" y="748"/>
                </a:cubicBezTo>
                <a:cubicBezTo>
                  <a:pt x="204" y="743"/>
                  <a:pt x="93" y="714"/>
                  <a:pt x="48" y="670"/>
                </a:cubicBezTo>
                <a:cubicBezTo>
                  <a:pt x="3" y="626"/>
                  <a:pt x="2" y="551"/>
                  <a:pt x="0" y="484"/>
                </a:cubicBezTo>
                <a:cubicBezTo>
                  <a:pt x="3" y="391"/>
                  <a:pt x="28" y="313"/>
                  <a:pt x="36" y="26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42765" y="4812506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16026866">
            <a:off x="1712640" y="463629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694684" y="3388518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693097" y="3293268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361434" y="4107656"/>
            <a:ext cx="704850" cy="1146175"/>
          </a:xfrm>
          <a:custGeom>
            <a:avLst/>
            <a:gdLst>
              <a:gd name="T0" fmla="*/ 2147483647 w 444"/>
              <a:gd name="T1" fmla="*/ 2147483647 h 722"/>
              <a:gd name="T2" fmla="*/ 2147483647 w 444"/>
              <a:gd name="T3" fmla="*/ 2147483647 h 722"/>
              <a:gd name="T4" fmla="*/ 2147483647 w 444"/>
              <a:gd name="T5" fmla="*/ 2147483647 h 722"/>
              <a:gd name="T6" fmla="*/ 2147483647 w 444"/>
              <a:gd name="T7" fmla="*/ 2147483647 h 722"/>
              <a:gd name="T8" fmla="*/ 2147483647 w 444"/>
              <a:gd name="T9" fmla="*/ 2147483647 h 722"/>
              <a:gd name="T10" fmla="*/ 2147483647 w 444"/>
              <a:gd name="T11" fmla="*/ 2147483647 h 722"/>
              <a:gd name="T12" fmla="*/ 2147483647 w 444"/>
              <a:gd name="T13" fmla="*/ 2147483647 h 722"/>
              <a:gd name="T14" fmla="*/ 2147483647 w 444"/>
              <a:gd name="T15" fmla="*/ 2147483647 h 722"/>
              <a:gd name="T16" fmla="*/ 2147483647 w 444"/>
              <a:gd name="T17" fmla="*/ 2147483647 h 722"/>
              <a:gd name="T18" fmla="*/ 0 w 444"/>
              <a:gd name="T19" fmla="*/ 2147483647 h 722"/>
              <a:gd name="T20" fmla="*/ 2147483647 w 444"/>
              <a:gd name="T21" fmla="*/ 2147483647 h 7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4"/>
              <a:gd name="T34" fmla="*/ 0 h 722"/>
              <a:gd name="T35" fmla="*/ 444 w 444"/>
              <a:gd name="T36" fmla="*/ 722 h 7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4" h="722">
                <a:moveTo>
                  <a:pt x="48" y="213"/>
                </a:moveTo>
                <a:cubicBezTo>
                  <a:pt x="69" y="141"/>
                  <a:pt x="97" y="30"/>
                  <a:pt x="126" y="15"/>
                </a:cubicBezTo>
                <a:cubicBezTo>
                  <a:pt x="155" y="0"/>
                  <a:pt x="183" y="76"/>
                  <a:pt x="222" y="123"/>
                </a:cubicBezTo>
                <a:cubicBezTo>
                  <a:pt x="261" y="170"/>
                  <a:pt x="323" y="243"/>
                  <a:pt x="360" y="297"/>
                </a:cubicBezTo>
                <a:cubicBezTo>
                  <a:pt x="397" y="351"/>
                  <a:pt x="436" y="400"/>
                  <a:pt x="444" y="447"/>
                </a:cubicBezTo>
                <a:cubicBezTo>
                  <a:pt x="444" y="474"/>
                  <a:pt x="425" y="539"/>
                  <a:pt x="408" y="579"/>
                </a:cubicBezTo>
                <a:cubicBezTo>
                  <a:pt x="392" y="618"/>
                  <a:pt x="390" y="617"/>
                  <a:pt x="324" y="669"/>
                </a:cubicBezTo>
                <a:cubicBezTo>
                  <a:pt x="258" y="722"/>
                  <a:pt x="191" y="697"/>
                  <a:pt x="144" y="681"/>
                </a:cubicBezTo>
                <a:cubicBezTo>
                  <a:pt x="97" y="665"/>
                  <a:pt x="66" y="612"/>
                  <a:pt x="42" y="573"/>
                </a:cubicBezTo>
                <a:cubicBezTo>
                  <a:pt x="18" y="534"/>
                  <a:pt x="24" y="519"/>
                  <a:pt x="0" y="447"/>
                </a:cubicBezTo>
                <a:cubicBezTo>
                  <a:pt x="18" y="303"/>
                  <a:pt x="27" y="285"/>
                  <a:pt x="48" y="21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539109" y="4818856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083176" flipH="1">
            <a:off x="4961384" y="463629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779940" y="2645568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7416528" y="3336131"/>
            <a:ext cx="425450" cy="252412"/>
          </a:xfrm>
          <a:custGeom>
            <a:avLst/>
            <a:gdLst>
              <a:gd name="T0" fmla="*/ 2147483647 w 268"/>
              <a:gd name="T1" fmla="*/ 2147483647 h 159"/>
              <a:gd name="T2" fmla="*/ 2147483647 w 268"/>
              <a:gd name="T3" fmla="*/ 2147483647 h 159"/>
              <a:gd name="T4" fmla="*/ 2147483647 w 268"/>
              <a:gd name="T5" fmla="*/ 2147483647 h 159"/>
              <a:gd name="T6" fmla="*/ 2147483647 w 268"/>
              <a:gd name="T7" fmla="*/ 2147483647 h 159"/>
              <a:gd name="T8" fmla="*/ 2147483647 w 268"/>
              <a:gd name="T9" fmla="*/ 2147483647 h 159"/>
              <a:gd name="T10" fmla="*/ 2147483647 w 268"/>
              <a:gd name="T11" fmla="*/ 2147483647 h 159"/>
              <a:gd name="T12" fmla="*/ 2147483647 w 268"/>
              <a:gd name="T13" fmla="*/ 2147483647 h 159"/>
              <a:gd name="T14" fmla="*/ 2147483647 w 268"/>
              <a:gd name="T15" fmla="*/ 2147483647 h 159"/>
              <a:gd name="T16" fmla="*/ 2147483647 w 268"/>
              <a:gd name="T17" fmla="*/ 2147483647 h 159"/>
              <a:gd name="T18" fmla="*/ 2147483647 w 268"/>
              <a:gd name="T19" fmla="*/ 2147483647 h 159"/>
              <a:gd name="T20" fmla="*/ 2147483647 w 268"/>
              <a:gd name="T21" fmla="*/ 2147483647 h 159"/>
              <a:gd name="T22" fmla="*/ 2147483647 w 268"/>
              <a:gd name="T23" fmla="*/ 2147483647 h 159"/>
              <a:gd name="T24" fmla="*/ 2147483647 w 268"/>
              <a:gd name="T25" fmla="*/ 2147483647 h 159"/>
              <a:gd name="T26" fmla="*/ 2147483647 w 268"/>
              <a:gd name="T27" fmla="*/ 2147483647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8"/>
              <a:gd name="T43" fmla="*/ 0 h 159"/>
              <a:gd name="T44" fmla="*/ 268 w 268"/>
              <a:gd name="T45" fmla="*/ 159 h 1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8" h="159">
                <a:moveTo>
                  <a:pt x="67" y="149"/>
                </a:moveTo>
                <a:cubicBezTo>
                  <a:pt x="46" y="136"/>
                  <a:pt x="30" y="112"/>
                  <a:pt x="19" y="93"/>
                </a:cubicBezTo>
                <a:cubicBezTo>
                  <a:pt x="8" y="74"/>
                  <a:pt x="0" y="37"/>
                  <a:pt x="3" y="35"/>
                </a:cubicBezTo>
                <a:cubicBezTo>
                  <a:pt x="7" y="31"/>
                  <a:pt x="24" y="69"/>
                  <a:pt x="37" y="81"/>
                </a:cubicBezTo>
                <a:cubicBezTo>
                  <a:pt x="50" y="93"/>
                  <a:pt x="65" y="103"/>
                  <a:pt x="83" y="109"/>
                </a:cubicBezTo>
                <a:cubicBezTo>
                  <a:pt x="101" y="115"/>
                  <a:pt x="128" y="117"/>
                  <a:pt x="147" y="115"/>
                </a:cubicBezTo>
                <a:cubicBezTo>
                  <a:pt x="166" y="113"/>
                  <a:pt x="182" y="108"/>
                  <a:pt x="197" y="99"/>
                </a:cubicBezTo>
                <a:cubicBezTo>
                  <a:pt x="212" y="90"/>
                  <a:pt x="229" y="77"/>
                  <a:pt x="239" y="61"/>
                </a:cubicBezTo>
                <a:cubicBezTo>
                  <a:pt x="249" y="45"/>
                  <a:pt x="253" y="4"/>
                  <a:pt x="257" y="5"/>
                </a:cubicBezTo>
                <a:cubicBezTo>
                  <a:pt x="268" y="0"/>
                  <a:pt x="265" y="51"/>
                  <a:pt x="263" y="67"/>
                </a:cubicBezTo>
                <a:cubicBezTo>
                  <a:pt x="261" y="83"/>
                  <a:pt x="255" y="90"/>
                  <a:pt x="245" y="101"/>
                </a:cubicBezTo>
                <a:cubicBezTo>
                  <a:pt x="235" y="112"/>
                  <a:pt x="222" y="122"/>
                  <a:pt x="205" y="131"/>
                </a:cubicBezTo>
                <a:cubicBezTo>
                  <a:pt x="229" y="147"/>
                  <a:pt x="101" y="155"/>
                  <a:pt x="141" y="155"/>
                </a:cubicBezTo>
                <a:cubicBezTo>
                  <a:pt x="181" y="155"/>
                  <a:pt x="85" y="159"/>
                  <a:pt x="67" y="14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 rot="73011">
            <a:off x="7541940" y="3575843"/>
            <a:ext cx="247650" cy="1809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6756540" y="3363698"/>
            <a:ext cx="381000" cy="241300"/>
          </a:xfrm>
          <a:custGeom>
            <a:avLst/>
            <a:gdLst>
              <a:gd name="T0" fmla="*/ 2147483647 w 240"/>
              <a:gd name="T1" fmla="*/ 2147483647 h 152"/>
              <a:gd name="T2" fmla="*/ 2147483647 w 240"/>
              <a:gd name="T3" fmla="*/ 2147483647 h 152"/>
              <a:gd name="T4" fmla="*/ 2147483647 w 240"/>
              <a:gd name="T5" fmla="*/ 2147483647 h 152"/>
              <a:gd name="T6" fmla="*/ 2147483647 w 240"/>
              <a:gd name="T7" fmla="*/ 2147483647 h 152"/>
              <a:gd name="T8" fmla="*/ 2147483647 w 240"/>
              <a:gd name="T9" fmla="*/ 2147483647 h 152"/>
              <a:gd name="T10" fmla="*/ 2147483647 w 240"/>
              <a:gd name="T11" fmla="*/ 2147483647 h 152"/>
              <a:gd name="T12" fmla="*/ 2147483647 w 240"/>
              <a:gd name="T13" fmla="*/ 2147483647 h 152"/>
              <a:gd name="T14" fmla="*/ 2147483647 w 240"/>
              <a:gd name="T15" fmla="*/ 2147483647 h 152"/>
              <a:gd name="T16" fmla="*/ 2147483647 w 240"/>
              <a:gd name="T17" fmla="*/ 2147483647 h 152"/>
              <a:gd name="T18" fmla="*/ 2147483647 w 240"/>
              <a:gd name="T19" fmla="*/ 2147483647 h 152"/>
              <a:gd name="T20" fmla="*/ 2147483647 w 240"/>
              <a:gd name="T21" fmla="*/ 2147483647 h 152"/>
              <a:gd name="T22" fmla="*/ 2147483647 w 240"/>
              <a:gd name="T23" fmla="*/ 2147483647 h 152"/>
              <a:gd name="T24" fmla="*/ 2147483647 w 240"/>
              <a:gd name="T25" fmla="*/ 2147483647 h 152"/>
              <a:gd name="T26" fmla="*/ 2147483647 w 240"/>
              <a:gd name="T27" fmla="*/ 214748364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0"/>
              <a:gd name="T43" fmla="*/ 0 h 152"/>
              <a:gd name="T44" fmla="*/ 240 w 240"/>
              <a:gd name="T45" fmla="*/ 152 h 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0" h="152">
                <a:moveTo>
                  <a:pt x="47" y="126"/>
                </a:moveTo>
                <a:cubicBezTo>
                  <a:pt x="27" y="110"/>
                  <a:pt x="14" y="88"/>
                  <a:pt x="7" y="68"/>
                </a:cubicBezTo>
                <a:cubicBezTo>
                  <a:pt x="0" y="48"/>
                  <a:pt x="0" y="6"/>
                  <a:pt x="5" y="4"/>
                </a:cubicBezTo>
                <a:cubicBezTo>
                  <a:pt x="10" y="0"/>
                  <a:pt x="24" y="43"/>
                  <a:pt x="36" y="57"/>
                </a:cubicBezTo>
                <a:cubicBezTo>
                  <a:pt x="48" y="71"/>
                  <a:pt x="61" y="82"/>
                  <a:pt x="78" y="90"/>
                </a:cubicBezTo>
                <a:cubicBezTo>
                  <a:pt x="95" y="98"/>
                  <a:pt x="123" y="104"/>
                  <a:pt x="141" y="104"/>
                </a:cubicBezTo>
                <a:cubicBezTo>
                  <a:pt x="159" y="104"/>
                  <a:pt x="177" y="98"/>
                  <a:pt x="189" y="90"/>
                </a:cubicBezTo>
                <a:cubicBezTo>
                  <a:pt x="201" y="82"/>
                  <a:pt x="204" y="71"/>
                  <a:pt x="211" y="58"/>
                </a:cubicBezTo>
                <a:cubicBezTo>
                  <a:pt x="218" y="45"/>
                  <a:pt x="225" y="10"/>
                  <a:pt x="229" y="10"/>
                </a:cubicBezTo>
                <a:cubicBezTo>
                  <a:pt x="240" y="7"/>
                  <a:pt x="233" y="45"/>
                  <a:pt x="233" y="58"/>
                </a:cubicBezTo>
                <a:cubicBezTo>
                  <a:pt x="233" y="71"/>
                  <a:pt x="233" y="78"/>
                  <a:pt x="227" y="90"/>
                </a:cubicBezTo>
                <a:cubicBezTo>
                  <a:pt x="221" y="102"/>
                  <a:pt x="216" y="117"/>
                  <a:pt x="197" y="127"/>
                </a:cubicBezTo>
                <a:cubicBezTo>
                  <a:pt x="219" y="146"/>
                  <a:pt x="81" y="152"/>
                  <a:pt x="111" y="152"/>
                </a:cubicBezTo>
                <a:cubicBezTo>
                  <a:pt x="147" y="152"/>
                  <a:pt x="63" y="138"/>
                  <a:pt x="47" y="12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68555"/>
              </p:ext>
            </p:extLst>
          </p:nvPr>
        </p:nvGraphicFramePr>
        <p:xfrm>
          <a:off x="355823" y="368698"/>
          <a:ext cx="3259088" cy="25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Imagen de mapa de bits" r:id="rId3" imgW="4629796" imgH="3381847" progId="Paint.Picture">
                  <p:embed/>
                </p:oleObj>
              </mc:Choice>
              <mc:Fallback>
                <p:oleObj name="Imagen de mapa de bits" r:id="rId3" imgW="4629796" imgH="33818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23" y="368698"/>
                        <a:ext cx="3259088" cy="2548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84701" y="548680"/>
            <a:ext cx="2016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s-ES" sz="3600" b="1" dirty="0" err="1" smtClean="0">
                <a:solidFill>
                  <a:schemeClr val="tx1"/>
                </a:solidFill>
                <a:latin typeface="Rockwell" panose="02060603020205020403" pitchFamily="18" charset="0"/>
                <a:cs typeface="ＭＳ Ｐゴシック" charset="0"/>
              </a:rPr>
              <a:t>Mixed</a:t>
            </a:r>
            <a:endParaRPr kumimoji="0" lang="es-ES" sz="3600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1419225" y="3444651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1408113" y="3358926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428750" y="4333651"/>
            <a:ext cx="1066800" cy="984250"/>
          </a:xfrm>
          <a:custGeom>
            <a:avLst/>
            <a:gdLst>
              <a:gd name="T0" fmla="*/ 2147483647 w 672"/>
              <a:gd name="T1" fmla="*/ 2147483647 h 620"/>
              <a:gd name="T2" fmla="*/ 2147483647 w 672"/>
              <a:gd name="T3" fmla="*/ 2147483647 h 620"/>
              <a:gd name="T4" fmla="*/ 2147483647 w 672"/>
              <a:gd name="T5" fmla="*/ 2147483647 h 620"/>
              <a:gd name="T6" fmla="*/ 2147483647 w 672"/>
              <a:gd name="T7" fmla="*/ 2147483647 h 620"/>
              <a:gd name="T8" fmla="*/ 2147483647 w 672"/>
              <a:gd name="T9" fmla="*/ 2147483647 h 620"/>
              <a:gd name="T10" fmla="*/ 2147483647 w 672"/>
              <a:gd name="T11" fmla="*/ 2147483647 h 620"/>
              <a:gd name="T12" fmla="*/ 2147483647 w 672"/>
              <a:gd name="T13" fmla="*/ 2147483647 h 620"/>
              <a:gd name="T14" fmla="*/ 2147483647 w 672"/>
              <a:gd name="T15" fmla="*/ 2147483647 h 620"/>
              <a:gd name="T16" fmla="*/ 0 w 672"/>
              <a:gd name="T17" fmla="*/ 2147483647 h 620"/>
              <a:gd name="T18" fmla="*/ 2147483647 w 672"/>
              <a:gd name="T19" fmla="*/ 2147483647 h 6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620"/>
              <a:gd name="T32" fmla="*/ 672 w 672"/>
              <a:gd name="T33" fmla="*/ 620 h 6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620">
                <a:moveTo>
                  <a:pt x="18" y="152"/>
                </a:moveTo>
                <a:cubicBezTo>
                  <a:pt x="26" y="97"/>
                  <a:pt x="33" y="0"/>
                  <a:pt x="48" y="14"/>
                </a:cubicBezTo>
                <a:cubicBezTo>
                  <a:pt x="63" y="28"/>
                  <a:pt x="60" y="191"/>
                  <a:pt x="108" y="236"/>
                </a:cubicBezTo>
                <a:cubicBezTo>
                  <a:pt x="462" y="314"/>
                  <a:pt x="242" y="265"/>
                  <a:pt x="336" y="284"/>
                </a:cubicBezTo>
                <a:cubicBezTo>
                  <a:pt x="430" y="303"/>
                  <a:pt x="632" y="306"/>
                  <a:pt x="672" y="350"/>
                </a:cubicBezTo>
                <a:cubicBezTo>
                  <a:pt x="667" y="401"/>
                  <a:pt x="647" y="489"/>
                  <a:pt x="576" y="548"/>
                </a:cubicBezTo>
                <a:cubicBezTo>
                  <a:pt x="505" y="607"/>
                  <a:pt x="466" y="620"/>
                  <a:pt x="390" y="620"/>
                </a:cubicBezTo>
                <a:cubicBezTo>
                  <a:pt x="314" y="620"/>
                  <a:pt x="185" y="594"/>
                  <a:pt x="120" y="548"/>
                </a:cubicBezTo>
                <a:cubicBezTo>
                  <a:pt x="55" y="502"/>
                  <a:pt x="17" y="408"/>
                  <a:pt x="0" y="342"/>
                </a:cubicBezTo>
                <a:cubicBezTo>
                  <a:pt x="3" y="249"/>
                  <a:pt x="9" y="216"/>
                  <a:pt x="18" y="15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254125" y="4884514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2593586">
            <a:off x="1676400" y="4136801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3781425" y="3451001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770313" y="3365276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3771900" y="4482876"/>
            <a:ext cx="846138" cy="698500"/>
          </a:xfrm>
          <a:custGeom>
            <a:avLst/>
            <a:gdLst>
              <a:gd name="T0" fmla="*/ 2147483647 w 533"/>
              <a:gd name="T1" fmla="*/ 2147483647 h 440"/>
              <a:gd name="T2" fmla="*/ 2147483647 w 533"/>
              <a:gd name="T3" fmla="*/ 2147483647 h 440"/>
              <a:gd name="T4" fmla="*/ 2147483647 w 533"/>
              <a:gd name="T5" fmla="*/ 2147483647 h 440"/>
              <a:gd name="T6" fmla="*/ 2147483647 w 533"/>
              <a:gd name="T7" fmla="*/ 2147483647 h 440"/>
              <a:gd name="T8" fmla="*/ 2147483647 w 533"/>
              <a:gd name="T9" fmla="*/ 2147483647 h 440"/>
              <a:gd name="T10" fmla="*/ 2147483647 w 533"/>
              <a:gd name="T11" fmla="*/ 2147483647 h 440"/>
              <a:gd name="T12" fmla="*/ 2147483647 w 533"/>
              <a:gd name="T13" fmla="*/ 2147483647 h 440"/>
              <a:gd name="T14" fmla="*/ 2147483647 w 533"/>
              <a:gd name="T15" fmla="*/ 2147483647 h 440"/>
              <a:gd name="T16" fmla="*/ 0 w 533"/>
              <a:gd name="T17" fmla="*/ 2147483647 h 440"/>
              <a:gd name="T18" fmla="*/ 2147483647 w 533"/>
              <a:gd name="T19" fmla="*/ 2147483647 h 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3"/>
              <a:gd name="T31" fmla="*/ 0 h 440"/>
              <a:gd name="T32" fmla="*/ 533 w 533"/>
              <a:gd name="T33" fmla="*/ 440 h 4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3" h="440">
                <a:moveTo>
                  <a:pt x="16" y="106"/>
                </a:moveTo>
                <a:cubicBezTo>
                  <a:pt x="25" y="66"/>
                  <a:pt x="37" y="0"/>
                  <a:pt x="54" y="10"/>
                </a:cubicBezTo>
                <a:cubicBezTo>
                  <a:pt x="65" y="18"/>
                  <a:pt x="78" y="34"/>
                  <a:pt x="120" y="166"/>
                </a:cubicBezTo>
                <a:cubicBezTo>
                  <a:pt x="288" y="202"/>
                  <a:pt x="268" y="194"/>
                  <a:pt x="334" y="208"/>
                </a:cubicBezTo>
                <a:cubicBezTo>
                  <a:pt x="400" y="222"/>
                  <a:pt x="499" y="222"/>
                  <a:pt x="516" y="250"/>
                </a:cubicBezTo>
                <a:cubicBezTo>
                  <a:pt x="533" y="278"/>
                  <a:pt x="471" y="346"/>
                  <a:pt x="438" y="376"/>
                </a:cubicBezTo>
                <a:cubicBezTo>
                  <a:pt x="366" y="440"/>
                  <a:pt x="365" y="428"/>
                  <a:pt x="318" y="432"/>
                </a:cubicBezTo>
                <a:cubicBezTo>
                  <a:pt x="271" y="436"/>
                  <a:pt x="209" y="430"/>
                  <a:pt x="156" y="400"/>
                </a:cubicBezTo>
                <a:cubicBezTo>
                  <a:pt x="103" y="370"/>
                  <a:pt x="23" y="301"/>
                  <a:pt x="0" y="252"/>
                </a:cubicBezTo>
                <a:cubicBezTo>
                  <a:pt x="3" y="159"/>
                  <a:pt x="7" y="146"/>
                  <a:pt x="16" y="1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616325" y="4890864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5382601">
            <a:off x="4657725" y="4708301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419801" y="2784074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6632526" y="3123799"/>
            <a:ext cx="225425" cy="215900"/>
          </a:xfrm>
          <a:custGeom>
            <a:avLst/>
            <a:gdLst>
              <a:gd name="T0" fmla="*/ 2147483647 w 142"/>
              <a:gd name="T1" fmla="*/ 0 h 136"/>
              <a:gd name="T2" fmla="*/ 0 w 142"/>
              <a:gd name="T3" fmla="*/ 2147483647 h 136"/>
              <a:gd name="T4" fmla="*/ 2147483647 w 142"/>
              <a:gd name="T5" fmla="*/ 2147483647 h 136"/>
              <a:gd name="T6" fmla="*/ 2147483647 w 142"/>
              <a:gd name="T7" fmla="*/ 2147483647 h 136"/>
              <a:gd name="T8" fmla="*/ 2147483647 w 142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136"/>
              <a:gd name="T17" fmla="*/ 142 w 14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136">
                <a:moveTo>
                  <a:pt x="132" y="0"/>
                </a:moveTo>
                <a:cubicBezTo>
                  <a:pt x="114" y="10"/>
                  <a:pt x="9" y="119"/>
                  <a:pt x="0" y="136"/>
                </a:cubicBezTo>
                <a:cubicBezTo>
                  <a:pt x="76" y="120"/>
                  <a:pt x="55" y="116"/>
                  <a:pt x="78" y="102"/>
                </a:cubicBezTo>
                <a:cubicBezTo>
                  <a:pt x="102" y="86"/>
                  <a:pt x="100" y="82"/>
                  <a:pt x="116" y="58"/>
                </a:cubicBezTo>
                <a:cubicBezTo>
                  <a:pt x="132" y="34"/>
                  <a:pt x="142" y="32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6740476" y="3222224"/>
            <a:ext cx="171450" cy="193675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10" y="122"/>
                </a:moveTo>
                <a:cubicBezTo>
                  <a:pt x="28" y="112"/>
                  <a:pt x="99" y="23"/>
                  <a:pt x="108" y="6"/>
                </a:cubicBezTo>
                <a:cubicBezTo>
                  <a:pt x="32" y="22"/>
                  <a:pt x="93" y="0"/>
                  <a:pt x="70" y="14"/>
                </a:cubicBezTo>
                <a:cubicBezTo>
                  <a:pt x="46" y="30"/>
                  <a:pt x="50" y="26"/>
                  <a:pt x="34" y="50"/>
                </a:cubicBezTo>
                <a:cubicBezTo>
                  <a:pt x="18" y="74"/>
                  <a:pt x="0" y="90"/>
                  <a:pt x="10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7000826" y="3104749"/>
            <a:ext cx="231775" cy="244475"/>
          </a:xfrm>
          <a:custGeom>
            <a:avLst/>
            <a:gdLst>
              <a:gd name="T0" fmla="*/ 2147483647 w 146"/>
              <a:gd name="T1" fmla="*/ 0 h 154"/>
              <a:gd name="T2" fmla="*/ 2147483647 w 146"/>
              <a:gd name="T3" fmla="*/ 2147483647 h 154"/>
              <a:gd name="T4" fmla="*/ 2147483647 w 146"/>
              <a:gd name="T5" fmla="*/ 2147483647 h 154"/>
              <a:gd name="T6" fmla="*/ 2147483647 w 146"/>
              <a:gd name="T7" fmla="*/ 2147483647 h 154"/>
              <a:gd name="T8" fmla="*/ 2147483647 w 14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54"/>
              <a:gd name="T17" fmla="*/ 146 w 14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54">
                <a:moveTo>
                  <a:pt x="10" y="0"/>
                </a:moveTo>
                <a:cubicBezTo>
                  <a:pt x="28" y="10"/>
                  <a:pt x="137" y="137"/>
                  <a:pt x="146" y="154"/>
                </a:cubicBezTo>
                <a:cubicBezTo>
                  <a:pt x="70" y="138"/>
                  <a:pt x="119" y="146"/>
                  <a:pt x="96" y="132"/>
                </a:cubicBezTo>
                <a:cubicBezTo>
                  <a:pt x="72" y="116"/>
                  <a:pt x="46" y="76"/>
                  <a:pt x="30" y="52"/>
                </a:cubicBezTo>
                <a:cubicBezTo>
                  <a:pt x="14" y="28"/>
                  <a:pt x="0" y="32"/>
                  <a:pt x="1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6953201" y="3215874"/>
            <a:ext cx="177800" cy="193675"/>
          </a:xfrm>
          <a:custGeom>
            <a:avLst/>
            <a:gdLst>
              <a:gd name="T0" fmla="*/ 2147483647 w 112"/>
              <a:gd name="T1" fmla="*/ 2147483647 h 122"/>
              <a:gd name="T2" fmla="*/ 0 w 112"/>
              <a:gd name="T3" fmla="*/ 2147483647 h 122"/>
              <a:gd name="T4" fmla="*/ 2147483647 w 112"/>
              <a:gd name="T5" fmla="*/ 2147483647 h 122"/>
              <a:gd name="T6" fmla="*/ 2147483647 w 112"/>
              <a:gd name="T7" fmla="*/ 2147483647 h 122"/>
              <a:gd name="T8" fmla="*/ 2147483647 w 112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22"/>
              <a:gd name="T17" fmla="*/ 112 w 11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22">
                <a:moveTo>
                  <a:pt x="102" y="122"/>
                </a:moveTo>
                <a:cubicBezTo>
                  <a:pt x="84" y="112"/>
                  <a:pt x="9" y="25"/>
                  <a:pt x="0" y="8"/>
                </a:cubicBezTo>
                <a:cubicBezTo>
                  <a:pt x="76" y="24"/>
                  <a:pt x="19" y="0"/>
                  <a:pt x="42" y="14"/>
                </a:cubicBezTo>
                <a:cubicBezTo>
                  <a:pt x="66" y="30"/>
                  <a:pt x="62" y="26"/>
                  <a:pt x="78" y="50"/>
                </a:cubicBezTo>
                <a:cubicBezTo>
                  <a:pt x="94" y="74"/>
                  <a:pt x="112" y="90"/>
                  <a:pt x="102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5367561">
            <a:off x="6107857" y="3381768"/>
            <a:ext cx="319087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392813" y="3319061"/>
            <a:ext cx="423863" cy="436563"/>
          </a:xfrm>
          <a:custGeom>
            <a:avLst/>
            <a:gdLst>
              <a:gd name="T0" fmla="*/ 2147483647 w 267"/>
              <a:gd name="T1" fmla="*/ 2147483647 h 275"/>
              <a:gd name="T2" fmla="*/ 2147483647 w 267"/>
              <a:gd name="T3" fmla="*/ 2147483647 h 275"/>
              <a:gd name="T4" fmla="*/ 2147483647 w 267"/>
              <a:gd name="T5" fmla="*/ 2147483647 h 275"/>
              <a:gd name="T6" fmla="*/ 2147483647 w 267"/>
              <a:gd name="T7" fmla="*/ 2147483647 h 275"/>
              <a:gd name="T8" fmla="*/ 2147483647 w 267"/>
              <a:gd name="T9" fmla="*/ 2147483647 h 275"/>
              <a:gd name="T10" fmla="*/ 2147483647 w 267"/>
              <a:gd name="T11" fmla="*/ 2147483647 h 275"/>
              <a:gd name="T12" fmla="*/ 2147483647 w 267"/>
              <a:gd name="T13" fmla="*/ 2147483647 h 275"/>
              <a:gd name="T14" fmla="*/ 2147483647 w 267"/>
              <a:gd name="T15" fmla="*/ 2147483647 h 275"/>
              <a:gd name="T16" fmla="*/ 2147483647 w 267"/>
              <a:gd name="T17" fmla="*/ 2147483647 h 275"/>
              <a:gd name="T18" fmla="*/ 2147483647 w 267"/>
              <a:gd name="T19" fmla="*/ 2147483647 h 275"/>
              <a:gd name="T20" fmla="*/ 2147483647 w 267"/>
              <a:gd name="T21" fmla="*/ 2147483647 h 275"/>
              <a:gd name="T22" fmla="*/ 2147483647 w 267"/>
              <a:gd name="T23" fmla="*/ 2147483647 h 275"/>
              <a:gd name="T24" fmla="*/ 2147483647 w 267"/>
              <a:gd name="T25" fmla="*/ 2147483647 h 275"/>
              <a:gd name="T26" fmla="*/ 2147483647 w 267"/>
              <a:gd name="T27" fmla="*/ 2147483647 h 275"/>
              <a:gd name="T28" fmla="*/ 2147483647 w 267"/>
              <a:gd name="T29" fmla="*/ 2147483647 h 275"/>
              <a:gd name="T30" fmla="*/ 2147483647 w 267"/>
              <a:gd name="T31" fmla="*/ 2147483647 h 275"/>
              <a:gd name="T32" fmla="*/ 2147483647 w 267"/>
              <a:gd name="T33" fmla="*/ 2147483647 h 275"/>
              <a:gd name="T34" fmla="*/ 2147483647 w 267"/>
              <a:gd name="T35" fmla="*/ 2147483647 h 275"/>
              <a:gd name="T36" fmla="*/ 2147483647 w 267"/>
              <a:gd name="T37" fmla="*/ 2147483647 h 275"/>
              <a:gd name="T38" fmla="*/ 2147483647 w 267"/>
              <a:gd name="T39" fmla="*/ 2147483647 h 275"/>
              <a:gd name="T40" fmla="*/ 2147483647 w 267"/>
              <a:gd name="T41" fmla="*/ 2147483647 h 275"/>
              <a:gd name="T42" fmla="*/ 2147483647 w 267"/>
              <a:gd name="T43" fmla="*/ 2147483647 h 275"/>
              <a:gd name="T44" fmla="*/ 2147483647 w 267"/>
              <a:gd name="T45" fmla="*/ 2147483647 h 275"/>
              <a:gd name="T46" fmla="*/ 2147483647 w 267"/>
              <a:gd name="T47" fmla="*/ 2147483647 h 275"/>
              <a:gd name="T48" fmla="*/ 2147483647 w 267"/>
              <a:gd name="T49" fmla="*/ 2147483647 h 275"/>
              <a:gd name="T50" fmla="*/ 2147483647 w 267"/>
              <a:gd name="T51" fmla="*/ 2147483647 h 275"/>
              <a:gd name="T52" fmla="*/ 2147483647 w 267"/>
              <a:gd name="T53" fmla="*/ 2147483647 h 275"/>
              <a:gd name="T54" fmla="*/ 2147483647 w 267"/>
              <a:gd name="T55" fmla="*/ 2147483647 h 275"/>
              <a:gd name="T56" fmla="*/ 2147483647 w 267"/>
              <a:gd name="T57" fmla="*/ 2147483647 h 275"/>
              <a:gd name="T58" fmla="*/ 2147483647 w 267"/>
              <a:gd name="T59" fmla="*/ 2147483647 h 275"/>
              <a:gd name="T60" fmla="*/ 2147483647 w 267"/>
              <a:gd name="T61" fmla="*/ 2147483647 h 275"/>
              <a:gd name="T62" fmla="*/ 2147483647 w 267"/>
              <a:gd name="T63" fmla="*/ 2147483647 h 275"/>
              <a:gd name="T64" fmla="*/ 2147483647 w 267"/>
              <a:gd name="T65" fmla="*/ 2147483647 h 275"/>
              <a:gd name="T66" fmla="*/ 2147483647 w 267"/>
              <a:gd name="T67" fmla="*/ 2147483647 h 275"/>
              <a:gd name="T68" fmla="*/ 2147483647 w 267"/>
              <a:gd name="T69" fmla="*/ 2147483647 h 275"/>
              <a:gd name="T70" fmla="*/ 2147483647 w 267"/>
              <a:gd name="T71" fmla="*/ 2147483647 h 275"/>
              <a:gd name="T72" fmla="*/ 2147483647 w 267"/>
              <a:gd name="T73" fmla="*/ 2147483647 h 275"/>
              <a:gd name="T74" fmla="*/ 2147483647 w 267"/>
              <a:gd name="T75" fmla="*/ 2147483647 h 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7"/>
              <a:gd name="T115" fmla="*/ 0 h 275"/>
              <a:gd name="T116" fmla="*/ 267 w 267"/>
              <a:gd name="T117" fmla="*/ 275 h 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7" h="275">
                <a:moveTo>
                  <a:pt x="152" y="13"/>
                </a:moveTo>
                <a:cubicBezTo>
                  <a:pt x="148" y="12"/>
                  <a:pt x="143" y="13"/>
                  <a:pt x="140" y="10"/>
                </a:cubicBezTo>
                <a:cubicBezTo>
                  <a:pt x="132" y="2"/>
                  <a:pt x="147" y="7"/>
                  <a:pt x="134" y="4"/>
                </a:cubicBezTo>
                <a:cubicBezTo>
                  <a:pt x="128" y="0"/>
                  <a:pt x="124" y="1"/>
                  <a:pt x="118" y="5"/>
                </a:cubicBezTo>
                <a:cubicBezTo>
                  <a:pt x="115" y="11"/>
                  <a:pt x="114" y="13"/>
                  <a:pt x="107" y="14"/>
                </a:cubicBezTo>
                <a:cubicBezTo>
                  <a:pt x="98" y="13"/>
                  <a:pt x="94" y="8"/>
                  <a:pt x="86" y="5"/>
                </a:cubicBezTo>
                <a:cubicBezTo>
                  <a:pt x="73" y="8"/>
                  <a:pt x="76" y="10"/>
                  <a:pt x="71" y="20"/>
                </a:cubicBezTo>
                <a:cubicBezTo>
                  <a:pt x="69" y="35"/>
                  <a:pt x="59" y="30"/>
                  <a:pt x="43" y="31"/>
                </a:cubicBezTo>
                <a:cubicBezTo>
                  <a:pt x="39" y="40"/>
                  <a:pt x="41" y="46"/>
                  <a:pt x="43" y="55"/>
                </a:cubicBezTo>
                <a:cubicBezTo>
                  <a:pt x="40" y="64"/>
                  <a:pt x="35" y="66"/>
                  <a:pt x="26" y="68"/>
                </a:cubicBezTo>
                <a:cubicBezTo>
                  <a:pt x="20" y="71"/>
                  <a:pt x="17" y="77"/>
                  <a:pt x="14" y="83"/>
                </a:cubicBezTo>
                <a:cubicBezTo>
                  <a:pt x="12" y="94"/>
                  <a:pt x="15" y="95"/>
                  <a:pt x="23" y="101"/>
                </a:cubicBezTo>
                <a:cubicBezTo>
                  <a:pt x="27" y="111"/>
                  <a:pt x="46" y="116"/>
                  <a:pt x="38" y="122"/>
                </a:cubicBezTo>
                <a:cubicBezTo>
                  <a:pt x="29" y="136"/>
                  <a:pt x="0" y="142"/>
                  <a:pt x="5" y="155"/>
                </a:cubicBezTo>
                <a:cubicBezTo>
                  <a:pt x="8" y="177"/>
                  <a:pt x="38" y="165"/>
                  <a:pt x="55" y="179"/>
                </a:cubicBezTo>
                <a:cubicBezTo>
                  <a:pt x="52" y="188"/>
                  <a:pt x="37" y="210"/>
                  <a:pt x="29" y="215"/>
                </a:cubicBezTo>
                <a:cubicBezTo>
                  <a:pt x="27" y="226"/>
                  <a:pt x="39" y="234"/>
                  <a:pt x="49" y="236"/>
                </a:cubicBezTo>
                <a:cubicBezTo>
                  <a:pt x="53" y="239"/>
                  <a:pt x="57" y="242"/>
                  <a:pt x="62" y="244"/>
                </a:cubicBezTo>
                <a:cubicBezTo>
                  <a:pt x="75" y="241"/>
                  <a:pt x="74" y="244"/>
                  <a:pt x="83" y="251"/>
                </a:cubicBezTo>
                <a:cubicBezTo>
                  <a:pt x="87" y="262"/>
                  <a:pt x="94" y="270"/>
                  <a:pt x="106" y="272"/>
                </a:cubicBezTo>
                <a:cubicBezTo>
                  <a:pt x="112" y="275"/>
                  <a:pt x="115" y="275"/>
                  <a:pt x="121" y="274"/>
                </a:cubicBezTo>
                <a:cubicBezTo>
                  <a:pt x="125" y="268"/>
                  <a:pt x="123" y="264"/>
                  <a:pt x="130" y="260"/>
                </a:cubicBezTo>
                <a:cubicBezTo>
                  <a:pt x="135" y="262"/>
                  <a:pt x="139" y="263"/>
                  <a:pt x="143" y="266"/>
                </a:cubicBezTo>
                <a:cubicBezTo>
                  <a:pt x="147" y="272"/>
                  <a:pt x="149" y="271"/>
                  <a:pt x="155" y="275"/>
                </a:cubicBezTo>
                <a:cubicBezTo>
                  <a:pt x="163" y="275"/>
                  <a:pt x="164" y="273"/>
                  <a:pt x="167" y="266"/>
                </a:cubicBezTo>
                <a:cubicBezTo>
                  <a:pt x="174" y="245"/>
                  <a:pt x="164" y="237"/>
                  <a:pt x="176" y="230"/>
                </a:cubicBezTo>
                <a:cubicBezTo>
                  <a:pt x="187" y="233"/>
                  <a:pt x="191" y="246"/>
                  <a:pt x="202" y="248"/>
                </a:cubicBezTo>
                <a:cubicBezTo>
                  <a:pt x="220" y="247"/>
                  <a:pt x="219" y="249"/>
                  <a:pt x="227" y="236"/>
                </a:cubicBezTo>
                <a:cubicBezTo>
                  <a:pt x="224" y="213"/>
                  <a:pt x="225" y="221"/>
                  <a:pt x="250" y="217"/>
                </a:cubicBezTo>
                <a:cubicBezTo>
                  <a:pt x="255" y="211"/>
                  <a:pt x="258" y="205"/>
                  <a:pt x="263" y="199"/>
                </a:cubicBezTo>
                <a:cubicBezTo>
                  <a:pt x="267" y="186"/>
                  <a:pt x="262" y="182"/>
                  <a:pt x="250" y="179"/>
                </a:cubicBezTo>
                <a:cubicBezTo>
                  <a:pt x="241" y="167"/>
                  <a:pt x="253" y="158"/>
                  <a:pt x="262" y="151"/>
                </a:cubicBezTo>
                <a:cubicBezTo>
                  <a:pt x="263" y="146"/>
                  <a:pt x="265" y="142"/>
                  <a:pt x="266" y="137"/>
                </a:cubicBezTo>
                <a:cubicBezTo>
                  <a:pt x="265" y="128"/>
                  <a:pt x="264" y="123"/>
                  <a:pt x="254" y="121"/>
                </a:cubicBezTo>
                <a:cubicBezTo>
                  <a:pt x="251" y="119"/>
                  <a:pt x="246" y="118"/>
                  <a:pt x="245" y="115"/>
                </a:cubicBezTo>
                <a:cubicBezTo>
                  <a:pt x="243" y="110"/>
                  <a:pt x="256" y="95"/>
                  <a:pt x="259" y="91"/>
                </a:cubicBezTo>
                <a:cubicBezTo>
                  <a:pt x="256" y="76"/>
                  <a:pt x="250" y="75"/>
                  <a:pt x="236" y="73"/>
                </a:cubicBezTo>
                <a:cubicBezTo>
                  <a:pt x="234" y="69"/>
                  <a:pt x="230" y="66"/>
                  <a:pt x="230" y="6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9088" y="3317474"/>
            <a:ext cx="423863" cy="436562"/>
          </a:xfrm>
          <a:custGeom>
            <a:avLst/>
            <a:gdLst>
              <a:gd name="T0" fmla="*/ 2147483647 w 267"/>
              <a:gd name="T1" fmla="*/ 2147483647 h 275"/>
              <a:gd name="T2" fmla="*/ 2147483647 w 267"/>
              <a:gd name="T3" fmla="*/ 2147483647 h 275"/>
              <a:gd name="T4" fmla="*/ 2147483647 w 267"/>
              <a:gd name="T5" fmla="*/ 2147483647 h 275"/>
              <a:gd name="T6" fmla="*/ 2147483647 w 267"/>
              <a:gd name="T7" fmla="*/ 2147483647 h 275"/>
              <a:gd name="T8" fmla="*/ 2147483647 w 267"/>
              <a:gd name="T9" fmla="*/ 2147483647 h 275"/>
              <a:gd name="T10" fmla="*/ 2147483647 w 267"/>
              <a:gd name="T11" fmla="*/ 2147483647 h 275"/>
              <a:gd name="T12" fmla="*/ 2147483647 w 267"/>
              <a:gd name="T13" fmla="*/ 2147483647 h 275"/>
              <a:gd name="T14" fmla="*/ 2147483647 w 267"/>
              <a:gd name="T15" fmla="*/ 2147483647 h 275"/>
              <a:gd name="T16" fmla="*/ 2147483647 w 267"/>
              <a:gd name="T17" fmla="*/ 2147483647 h 275"/>
              <a:gd name="T18" fmla="*/ 2147483647 w 267"/>
              <a:gd name="T19" fmla="*/ 2147483647 h 275"/>
              <a:gd name="T20" fmla="*/ 2147483647 w 267"/>
              <a:gd name="T21" fmla="*/ 2147483647 h 275"/>
              <a:gd name="T22" fmla="*/ 2147483647 w 267"/>
              <a:gd name="T23" fmla="*/ 2147483647 h 275"/>
              <a:gd name="T24" fmla="*/ 2147483647 w 267"/>
              <a:gd name="T25" fmla="*/ 2147483647 h 275"/>
              <a:gd name="T26" fmla="*/ 2147483647 w 267"/>
              <a:gd name="T27" fmla="*/ 2147483647 h 275"/>
              <a:gd name="T28" fmla="*/ 2147483647 w 267"/>
              <a:gd name="T29" fmla="*/ 2147483647 h 275"/>
              <a:gd name="T30" fmla="*/ 2147483647 w 267"/>
              <a:gd name="T31" fmla="*/ 2147483647 h 275"/>
              <a:gd name="T32" fmla="*/ 2147483647 w 267"/>
              <a:gd name="T33" fmla="*/ 2147483647 h 275"/>
              <a:gd name="T34" fmla="*/ 2147483647 w 267"/>
              <a:gd name="T35" fmla="*/ 2147483647 h 275"/>
              <a:gd name="T36" fmla="*/ 2147483647 w 267"/>
              <a:gd name="T37" fmla="*/ 2147483647 h 275"/>
              <a:gd name="T38" fmla="*/ 2147483647 w 267"/>
              <a:gd name="T39" fmla="*/ 2147483647 h 275"/>
              <a:gd name="T40" fmla="*/ 2147483647 w 267"/>
              <a:gd name="T41" fmla="*/ 2147483647 h 275"/>
              <a:gd name="T42" fmla="*/ 2147483647 w 267"/>
              <a:gd name="T43" fmla="*/ 2147483647 h 275"/>
              <a:gd name="T44" fmla="*/ 2147483647 w 267"/>
              <a:gd name="T45" fmla="*/ 2147483647 h 275"/>
              <a:gd name="T46" fmla="*/ 2147483647 w 267"/>
              <a:gd name="T47" fmla="*/ 2147483647 h 275"/>
              <a:gd name="T48" fmla="*/ 2147483647 w 267"/>
              <a:gd name="T49" fmla="*/ 2147483647 h 275"/>
              <a:gd name="T50" fmla="*/ 2147483647 w 267"/>
              <a:gd name="T51" fmla="*/ 2147483647 h 275"/>
              <a:gd name="T52" fmla="*/ 2147483647 w 267"/>
              <a:gd name="T53" fmla="*/ 2147483647 h 275"/>
              <a:gd name="T54" fmla="*/ 2147483647 w 267"/>
              <a:gd name="T55" fmla="*/ 2147483647 h 275"/>
              <a:gd name="T56" fmla="*/ 2147483647 w 267"/>
              <a:gd name="T57" fmla="*/ 2147483647 h 275"/>
              <a:gd name="T58" fmla="*/ 2147483647 w 267"/>
              <a:gd name="T59" fmla="*/ 2147483647 h 275"/>
              <a:gd name="T60" fmla="*/ 2147483647 w 267"/>
              <a:gd name="T61" fmla="*/ 2147483647 h 275"/>
              <a:gd name="T62" fmla="*/ 2147483647 w 267"/>
              <a:gd name="T63" fmla="*/ 2147483647 h 275"/>
              <a:gd name="T64" fmla="*/ 2147483647 w 267"/>
              <a:gd name="T65" fmla="*/ 2147483647 h 275"/>
              <a:gd name="T66" fmla="*/ 2147483647 w 267"/>
              <a:gd name="T67" fmla="*/ 2147483647 h 275"/>
              <a:gd name="T68" fmla="*/ 2147483647 w 267"/>
              <a:gd name="T69" fmla="*/ 2147483647 h 275"/>
              <a:gd name="T70" fmla="*/ 2147483647 w 267"/>
              <a:gd name="T71" fmla="*/ 2147483647 h 275"/>
              <a:gd name="T72" fmla="*/ 2147483647 w 267"/>
              <a:gd name="T73" fmla="*/ 2147483647 h 275"/>
              <a:gd name="T74" fmla="*/ 2147483647 w 267"/>
              <a:gd name="T75" fmla="*/ 2147483647 h 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7"/>
              <a:gd name="T115" fmla="*/ 0 h 275"/>
              <a:gd name="T116" fmla="*/ 267 w 267"/>
              <a:gd name="T117" fmla="*/ 275 h 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7" h="275">
                <a:moveTo>
                  <a:pt x="98" y="12"/>
                </a:moveTo>
                <a:cubicBezTo>
                  <a:pt x="102" y="11"/>
                  <a:pt x="124" y="13"/>
                  <a:pt x="127" y="10"/>
                </a:cubicBezTo>
                <a:cubicBezTo>
                  <a:pt x="135" y="2"/>
                  <a:pt x="120" y="7"/>
                  <a:pt x="133" y="4"/>
                </a:cubicBezTo>
                <a:cubicBezTo>
                  <a:pt x="139" y="0"/>
                  <a:pt x="143" y="1"/>
                  <a:pt x="149" y="5"/>
                </a:cubicBezTo>
                <a:cubicBezTo>
                  <a:pt x="152" y="11"/>
                  <a:pt x="153" y="13"/>
                  <a:pt x="160" y="14"/>
                </a:cubicBezTo>
                <a:cubicBezTo>
                  <a:pt x="169" y="13"/>
                  <a:pt x="173" y="8"/>
                  <a:pt x="181" y="5"/>
                </a:cubicBezTo>
                <a:cubicBezTo>
                  <a:pt x="194" y="8"/>
                  <a:pt x="191" y="10"/>
                  <a:pt x="196" y="20"/>
                </a:cubicBezTo>
                <a:cubicBezTo>
                  <a:pt x="198" y="35"/>
                  <a:pt x="208" y="30"/>
                  <a:pt x="224" y="31"/>
                </a:cubicBezTo>
                <a:cubicBezTo>
                  <a:pt x="228" y="40"/>
                  <a:pt x="226" y="46"/>
                  <a:pt x="224" y="55"/>
                </a:cubicBezTo>
                <a:cubicBezTo>
                  <a:pt x="227" y="64"/>
                  <a:pt x="232" y="66"/>
                  <a:pt x="241" y="68"/>
                </a:cubicBezTo>
                <a:cubicBezTo>
                  <a:pt x="247" y="71"/>
                  <a:pt x="250" y="77"/>
                  <a:pt x="253" y="83"/>
                </a:cubicBezTo>
                <a:cubicBezTo>
                  <a:pt x="255" y="94"/>
                  <a:pt x="252" y="95"/>
                  <a:pt x="244" y="101"/>
                </a:cubicBezTo>
                <a:cubicBezTo>
                  <a:pt x="240" y="111"/>
                  <a:pt x="242" y="116"/>
                  <a:pt x="250" y="122"/>
                </a:cubicBezTo>
                <a:cubicBezTo>
                  <a:pt x="259" y="136"/>
                  <a:pt x="267" y="142"/>
                  <a:pt x="262" y="155"/>
                </a:cubicBezTo>
                <a:cubicBezTo>
                  <a:pt x="259" y="177"/>
                  <a:pt x="253" y="175"/>
                  <a:pt x="236" y="189"/>
                </a:cubicBezTo>
                <a:cubicBezTo>
                  <a:pt x="239" y="198"/>
                  <a:pt x="230" y="210"/>
                  <a:pt x="238" y="215"/>
                </a:cubicBezTo>
                <a:cubicBezTo>
                  <a:pt x="240" y="226"/>
                  <a:pt x="228" y="234"/>
                  <a:pt x="218" y="236"/>
                </a:cubicBezTo>
                <a:cubicBezTo>
                  <a:pt x="214" y="239"/>
                  <a:pt x="210" y="242"/>
                  <a:pt x="205" y="244"/>
                </a:cubicBezTo>
                <a:cubicBezTo>
                  <a:pt x="192" y="241"/>
                  <a:pt x="184" y="224"/>
                  <a:pt x="175" y="231"/>
                </a:cubicBezTo>
                <a:cubicBezTo>
                  <a:pt x="171" y="242"/>
                  <a:pt x="173" y="270"/>
                  <a:pt x="161" y="272"/>
                </a:cubicBezTo>
                <a:cubicBezTo>
                  <a:pt x="155" y="275"/>
                  <a:pt x="152" y="275"/>
                  <a:pt x="146" y="274"/>
                </a:cubicBezTo>
                <a:cubicBezTo>
                  <a:pt x="142" y="268"/>
                  <a:pt x="144" y="264"/>
                  <a:pt x="137" y="260"/>
                </a:cubicBezTo>
                <a:cubicBezTo>
                  <a:pt x="132" y="262"/>
                  <a:pt x="128" y="263"/>
                  <a:pt x="124" y="266"/>
                </a:cubicBezTo>
                <a:cubicBezTo>
                  <a:pt x="120" y="272"/>
                  <a:pt x="118" y="271"/>
                  <a:pt x="112" y="275"/>
                </a:cubicBezTo>
                <a:cubicBezTo>
                  <a:pt x="104" y="275"/>
                  <a:pt x="103" y="273"/>
                  <a:pt x="100" y="266"/>
                </a:cubicBezTo>
                <a:cubicBezTo>
                  <a:pt x="93" y="245"/>
                  <a:pt x="103" y="237"/>
                  <a:pt x="91" y="230"/>
                </a:cubicBezTo>
                <a:cubicBezTo>
                  <a:pt x="80" y="233"/>
                  <a:pt x="76" y="246"/>
                  <a:pt x="65" y="248"/>
                </a:cubicBezTo>
                <a:cubicBezTo>
                  <a:pt x="47" y="247"/>
                  <a:pt x="48" y="249"/>
                  <a:pt x="40" y="236"/>
                </a:cubicBezTo>
                <a:cubicBezTo>
                  <a:pt x="43" y="213"/>
                  <a:pt x="42" y="221"/>
                  <a:pt x="17" y="217"/>
                </a:cubicBezTo>
                <a:cubicBezTo>
                  <a:pt x="12" y="211"/>
                  <a:pt x="9" y="205"/>
                  <a:pt x="4" y="199"/>
                </a:cubicBezTo>
                <a:cubicBezTo>
                  <a:pt x="0" y="186"/>
                  <a:pt x="5" y="182"/>
                  <a:pt x="17" y="179"/>
                </a:cubicBezTo>
                <a:cubicBezTo>
                  <a:pt x="26" y="167"/>
                  <a:pt x="14" y="158"/>
                  <a:pt x="5" y="151"/>
                </a:cubicBezTo>
                <a:cubicBezTo>
                  <a:pt x="4" y="146"/>
                  <a:pt x="2" y="142"/>
                  <a:pt x="1" y="137"/>
                </a:cubicBezTo>
                <a:cubicBezTo>
                  <a:pt x="2" y="128"/>
                  <a:pt x="3" y="123"/>
                  <a:pt x="13" y="121"/>
                </a:cubicBezTo>
                <a:cubicBezTo>
                  <a:pt x="16" y="119"/>
                  <a:pt x="21" y="118"/>
                  <a:pt x="22" y="115"/>
                </a:cubicBezTo>
                <a:cubicBezTo>
                  <a:pt x="24" y="110"/>
                  <a:pt x="11" y="95"/>
                  <a:pt x="8" y="91"/>
                </a:cubicBezTo>
                <a:cubicBezTo>
                  <a:pt x="11" y="76"/>
                  <a:pt x="17" y="75"/>
                  <a:pt x="31" y="73"/>
                </a:cubicBezTo>
                <a:cubicBezTo>
                  <a:pt x="33" y="69"/>
                  <a:pt x="37" y="66"/>
                  <a:pt x="37" y="6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 rot="2593586">
            <a:off x="4076700" y="4193951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7998718" y="2577868"/>
            <a:ext cx="734645" cy="756512"/>
            <a:chOff x="5028" y="1778"/>
            <a:chExt cx="434" cy="427"/>
          </a:xfrm>
        </p:grpSpPr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5067" y="1793"/>
              <a:ext cx="309" cy="370"/>
            </a:xfrm>
            <a:custGeom>
              <a:avLst/>
              <a:gdLst>
                <a:gd name="T0" fmla="*/ 0 w 1637"/>
                <a:gd name="T1" fmla="*/ 0 h 1875"/>
                <a:gd name="T2" fmla="*/ 0 w 1637"/>
                <a:gd name="T3" fmla="*/ 0 h 1875"/>
                <a:gd name="T4" fmla="*/ 0 w 1637"/>
                <a:gd name="T5" fmla="*/ 0 h 1875"/>
                <a:gd name="T6" fmla="*/ 0 w 1637"/>
                <a:gd name="T7" fmla="*/ 0 h 1875"/>
                <a:gd name="T8" fmla="*/ 0 w 1637"/>
                <a:gd name="T9" fmla="*/ 0 h 1875"/>
                <a:gd name="T10" fmla="*/ 0 w 1637"/>
                <a:gd name="T11" fmla="*/ 0 h 1875"/>
                <a:gd name="T12" fmla="*/ 0 w 1637"/>
                <a:gd name="T13" fmla="*/ 0 h 1875"/>
                <a:gd name="T14" fmla="*/ 0 w 1637"/>
                <a:gd name="T15" fmla="*/ 0 h 1875"/>
                <a:gd name="T16" fmla="*/ 0 w 1637"/>
                <a:gd name="T17" fmla="*/ 0 h 1875"/>
                <a:gd name="T18" fmla="*/ 0 w 1637"/>
                <a:gd name="T19" fmla="*/ 0 h 1875"/>
                <a:gd name="T20" fmla="*/ 0 w 1637"/>
                <a:gd name="T21" fmla="*/ 0 h 1875"/>
                <a:gd name="T22" fmla="*/ 0 w 1637"/>
                <a:gd name="T23" fmla="*/ 0 h 1875"/>
                <a:gd name="T24" fmla="*/ 0 w 1637"/>
                <a:gd name="T25" fmla="*/ 0 h 1875"/>
                <a:gd name="T26" fmla="*/ 0 w 1637"/>
                <a:gd name="T27" fmla="*/ 0 h 1875"/>
                <a:gd name="T28" fmla="*/ 0 w 1637"/>
                <a:gd name="T29" fmla="*/ 0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5064" y="1778"/>
              <a:ext cx="1" cy="42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0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5069" y="1891"/>
              <a:ext cx="309" cy="274"/>
            </a:xfrm>
            <a:custGeom>
              <a:avLst/>
              <a:gdLst>
                <a:gd name="T0" fmla="*/ 0 w 820"/>
                <a:gd name="T1" fmla="*/ 0 h 986"/>
                <a:gd name="T2" fmla="*/ 0 w 820"/>
                <a:gd name="T3" fmla="*/ 0 h 986"/>
                <a:gd name="T4" fmla="*/ 0 w 820"/>
                <a:gd name="T5" fmla="*/ 0 h 986"/>
                <a:gd name="T6" fmla="*/ 0 w 820"/>
                <a:gd name="T7" fmla="*/ 0 h 986"/>
                <a:gd name="T8" fmla="*/ 0 w 820"/>
                <a:gd name="T9" fmla="*/ 0 h 986"/>
                <a:gd name="T10" fmla="*/ 0 w 820"/>
                <a:gd name="T11" fmla="*/ 0 h 986"/>
                <a:gd name="T12" fmla="*/ 0 w 820"/>
                <a:gd name="T13" fmla="*/ 0 h 986"/>
                <a:gd name="T14" fmla="*/ 0 w 820"/>
                <a:gd name="T15" fmla="*/ 0 h 986"/>
                <a:gd name="T16" fmla="*/ 0 w 820"/>
                <a:gd name="T17" fmla="*/ 0 h 986"/>
                <a:gd name="T18" fmla="*/ 0 w 820"/>
                <a:gd name="T19" fmla="*/ 0 h 986"/>
                <a:gd name="T20" fmla="*/ 0 w 820"/>
                <a:gd name="T21" fmla="*/ 0 h 986"/>
                <a:gd name="T22" fmla="*/ 0 w 820"/>
                <a:gd name="T23" fmla="*/ 0 h 986"/>
                <a:gd name="T24" fmla="*/ 0 w 820"/>
                <a:gd name="T25" fmla="*/ 0 h 986"/>
                <a:gd name="T26" fmla="*/ 0 w 820"/>
                <a:gd name="T27" fmla="*/ 0 h 986"/>
                <a:gd name="T28" fmla="*/ 0 w 820"/>
                <a:gd name="T29" fmla="*/ 0 h 986"/>
                <a:gd name="T30" fmla="*/ 0 w 820"/>
                <a:gd name="T31" fmla="*/ 0 h 9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0"/>
                <a:gd name="T49" fmla="*/ 0 h 986"/>
                <a:gd name="T50" fmla="*/ 820 w 820"/>
                <a:gd name="T51" fmla="*/ 986 h 9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0" h="986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49" y="206"/>
                    <a:pt x="186" y="260"/>
                  </a:cubicBezTo>
                  <a:cubicBezTo>
                    <a:pt x="223" y="314"/>
                    <a:pt x="308" y="350"/>
                    <a:pt x="366" y="380"/>
                  </a:cubicBezTo>
                  <a:cubicBezTo>
                    <a:pt x="424" y="410"/>
                    <a:pt x="483" y="423"/>
                    <a:pt x="534" y="440"/>
                  </a:cubicBezTo>
                  <a:cubicBezTo>
                    <a:pt x="585" y="457"/>
                    <a:pt x="636" y="469"/>
                    <a:pt x="672" y="482"/>
                  </a:cubicBezTo>
                  <a:cubicBezTo>
                    <a:pt x="708" y="495"/>
                    <a:pt x="726" y="506"/>
                    <a:pt x="750" y="518"/>
                  </a:cubicBezTo>
                  <a:cubicBezTo>
                    <a:pt x="774" y="530"/>
                    <a:pt x="810" y="525"/>
                    <a:pt x="819" y="556"/>
                  </a:cubicBezTo>
                  <a:cubicBezTo>
                    <a:pt x="819" y="583"/>
                    <a:pt x="820" y="665"/>
                    <a:pt x="803" y="705"/>
                  </a:cubicBezTo>
                  <a:cubicBezTo>
                    <a:pt x="787" y="744"/>
                    <a:pt x="773" y="844"/>
                    <a:pt x="707" y="896"/>
                  </a:cubicBezTo>
                  <a:cubicBezTo>
                    <a:pt x="641" y="949"/>
                    <a:pt x="461" y="986"/>
                    <a:pt x="359" y="982"/>
                  </a:cubicBezTo>
                  <a:cubicBezTo>
                    <a:pt x="256" y="977"/>
                    <a:pt x="154" y="943"/>
                    <a:pt x="94" y="871"/>
                  </a:cubicBezTo>
                  <a:cubicBezTo>
                    <a:pt x="35" y="799"/>
                    <a:pt x="13" y="629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5028" y="2045"/>
              <a:ext cx="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rot="2593586">
              <a:off x="5184" y="1882"/>
              <a:ext cx="64" cy="106"/>
            </a:xfrm>
            <a:prstGeom prst="downArrow">
              <a:avLst>
                <a:gd name="adj1" fmla="val 50000"/>
                <a:gd name="adj2" fmla="val 4140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8029187" y="3453082"/>
            <a:ext cx="782041" cy="765369"/>
            <a:chOff x="4030" y="2063"/>
            <a:chExt cx="1154" cy="1537"/>
          </a:xfrm>
        </p:grpSpPr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4128" y="2123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4127" y="2063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4548" y="2576"/>
              <a:ext cx="444" cy="722"/>
            </a:xfrm>
            <a:custGeom>
              <a:avLst/>
              <a:gdLst>
                <a:gd name="T0" fmla="*/ 48 w 444"/>
                <a:gd name="T1" fmla="*/ 213 h 722"/>
                <a:gd name="T2" fmla="*/ 126 w 444"/>
                <a:gd name="T3" fmla="*/ 15 h 722"/>
                <a:gd name="T4" fmla="*/ 222 w 444"/>
                <a:gd name="T5" fmla="*/ 123 h 722"/>
                <a:gd name="T6" fmla="*/ 360 w 444"/>
                <a:gd name="T7" fmla="*/ 297 h 722"/>
                <a:gd name="T8" fmla="*/ 444 w 444"/>
                <a:gd name="T9" fmla="*/ 447 h 722"/>
                <a:gd name="T10" fmla="*/ 408 w 444"/>
                <a:gd name="T11" fmla="*/ 579 h 722"/>
                <a:gd name="T12" fmla="*/ 324 w 444"/>
                <a:gd name="T13" fmla="*/ 669 h 722"/>
                <a:gd name="T14" fmla="*/ 144 w 444"/>
                <a:gd name="T15" fmla="*/ 681 h 722"/>
                <a:gd name="T16" fmla="*/ 42 w 444"/>
                <a:gd name="T17" fmla="*/ 573 h 722"/>
                <a:gd name="T18" fmla="*/ 0 w 444"/>
                <a:gd name="T19" fmla="*/ 447 h 722"/>
                <a:gd name="T20" fmla="*/ 48 w 444"/>
                <a:gd name="T21" fmla="*/ 21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722"/>
                <a:gd name="T35" fmla="*/ 444 w 444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722">
                  <a:moveTo>
                    <a:pt x="48" y="213"/>
                  </a:moveTo>
                  <a:cubicBezTo>
                    <a:pt x="69" y="141"/>
                    <a:pt x="97" y="30"/>
                    <a:pt x="126" y="15"/>
                  </a:cubicBezTo>
                  <a:cubicBezTo>
                    <a:pt x="155" y="0"/>
                    <a:pt x="183" y="76"/>
                    <a:pt x="222" y="123"/>
                  </a:cubicBezTo>
                  <a:cubicBezTo>
                    <a:pt x="261" y="170"/>
                    <a:pt x="323" y="243"/>
                    <a:pt x="360" y="297"/>
                  </a:cubicBezTo>
                  <a:cubicBezTo>
                    <a:pt x="397" y="351"/>
                    <a:pt x="436" y="400"/>
                    <a:pt x="444" y="447"/>
                  </a:cubicBezTo>
                  <a:cubicBezTo>
                    <a:pt x="444" y="474"/>
                    <a:pt x="425" y="539"/>
                    <a:pt x="408" y="579"/>
                  </a:cubicBezTo>
                  <a:cubicBezTo>
                    <a:pt x="392" y="618"/>
                    <a:pt x="390" y="617"/>
                    <a:pt x="324" y="669"/>
                  </a:cubicBezTo>
                  <a:cubicBezTo>
                    <a:pt x="258" y="722"/>
                    <a:pt x="191" y="697"/>
                    <a:pt x="144" y="681"/>
                  </a:cubicBezTo>
                  <a:cubicBezTo>
                    <a:pt x="97" y="665"/>
                    <a:pt x="66" y="612"/>
                    <a:pt x="42" y="573"/>
                  </a:cubicBezTo>
                  <a:cubicBezTo>
                    <a:pt x="18" y="534"/>
                    <a:pt x="24" y="519"/>
                    <a:pt x="0" y="447"/>
                  </a:cubicBezTo>
                  <a:cubicBezTo>
                    <a:pt x="18" y="303"/>
                    <a:pt x="27" y="285"/>
                    <a:pt x="48" y="2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4030" y="3024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 rot="16083176" flipH="1">
              <a:off x="4296" y="2909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8029187" y="4333612"/>
            <a:ext cx="863292" cy="850411"/>
            <a:chOff x="4366" y="2591"/>
            <a:chExt cx="1154" cy="1537"/>
          </a:xfrm>
        </p:grpSpPr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4464" y="2651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4463" y="2591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4476" y="2997"/>
              <a:ext cx="600" cy="829"/>
            </a:xfrm>
            <a:custGeom>
              <a:avLst/>
              <a:gdLst>
                <a:gd name="T0" fmla="*/ 18 w 600"/>
                <a:gd name="T1" fmla="*/ 398 h 829"/>
                <a:gd name="T2" fmla="*/ 48 w 600"/>
                <a:gd name="T3" fmla="*/ 212 h 829"/>
                <a:gd name="T4" fmla="*/ 78 w 600"/>
                <a:gd name="T5" fmla="*/ 26 h 829"/>
                <a:gd name="T6" fmla="*/ 144 w 600"/>
                <a:gd name="T7" fmla="*/ 56 h 829"/>
                <a:gd name="T8" fmla="*/ 186 w 600"/>
                <a:gd name="T9" fmla="*/ 260 h 829"/>
                <a:gd name="T10" fmla="*/ 312 w 600"/>
                <a:gd name="T11" fmla="*/ 416 h 829"/>
                <a:gd name="T12" fmla="*/ 438 w 600"/>
                <a:gd name="T13" fmla="*/ 494 h 829"/>
                <a:gd name="T14" fmla="*/ 600 w 600"/>
                <a:gd name="T15" fmla="*/ 554 h 829"/>
                <a:gd name="T16" fmla="*/ 564 w 600"/>
                <a:gd name="T17" fmla="*/ 686 h 829"/>
                <a:gd name="T18" fmla="*/ 480 w 600"/>
                <a:gd name="T19" fmla="*/ 776 h 829"/>
                <a:gd name="T20" fmla="*/ 324 w 600"/>
                <a:gd name="T21" fmla="*/ 818 h 829"/>
                <a:gd name="T22" fmla="*/ 102 w 600"/>
                <a:gd name="T23" fmla="*/ 746 h 829"/>
                <a:gd name="T24" fmla="*/ 0 w 600"/>
                <a:gd name="T25" fmla="*/ 550 h 829"/>
                <a:gd name="T26" fmla="*/ 18 w 600"/>
                <a:gd name="T27" fmla="*/ 398 h 8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0"/>
                <a:gd name="T43" fmla="*/ 0 h 829"/>
                <a:gd name="T44" fmla="*/ 600 w 600"/>
                <a:gd name="T45" fmla="*/ 829 h 8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0" h="829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58" y="200"/>
                    <a:pt x="186" y="260"/>
                  </a:cubicBezTo>
                  <a:cubicBezTo>
                    <a:pt x="214" y="320"/>
                    <a:pt x="270" y="377"/>
                    <a:pt x="312" y="416"/>
                  </a:cubicBezTo>
                  <a:cubicBezTo>
                    <a:pt x="354" y="455"/>
                    <a:pt x="390" y="471"/>
                    <a:pt x="438" y="494"/>
                  </a:cubicBezTo>
                  <a:cubicBezTo>
                    <a:pt x="486" y="517"/>
                    <a:pt x="579" y="522"/>
                    <a:pt x="600" y="554"/>
                  </a:cubicBezTo>
                  <a:cubicBezTo>
                    <a:pt x="600" y="581"/>
                    <a:pt x="581" y="646"/>
                    <a:pt x="564" y="686"/>
                  </a:cubicBezTo>
                  <a:cubicBezTo>
                    <a:pt x="548" y="725"/>
                    <a:pt x="546" y="724"/>
                    <a:pt x="480" y="776"/>
                  </a:cubicBezTo>
                  <a:cubicBezTo>
                    <a:pt x="414" y="829"/>
                    <a:pt x="377" y="815"/>
                    <a:pt x="324" y="818"/>
                  </a:cubicBezTo>
                  <a:cubicBezTo>
                    <a:pt x="261" y="813"/>
                    <a:pt x="156" y="791"/>
                    <a:pt x="102" y="746"/>
                  </a:cubicBezTo>
                  <a:cubicBezTo>
                    <a:pt x="48" y="701"/>
                    <a:pt x="14" y="608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>
              <a:off x="4366" y="3552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" name="AutoShape 56"/>
            <p:cNvSpPr>
              <a:spLocks noChangeArrowheads="1"/>
            </p:cNvSpPr>
            <p:nvPr/>
          </p:nvSpPr>
          <p:spPr bwMode="auto">
            <a:xfrm rot="2593586">
              <a:off x="4728" y="307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57"/>
            <p:cNvSpPr>
              <a:spLocks noChangeArrowheads="1"/>
            </p:cNvSpPr>
            <p:nvPr/>
          </p:nvSpPr>
          <p:spPr bwMode="auto">
            <a:xfrm rot="5516824">
              <a:off x="5160" y="343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ounded Rectangle 57"/>
          <p:cNvSpPr/>
          <p:nvPr/>
        </p:nvSpPr>
        <p:spPr>
          <a:xfrm>
            <a:off x="2382225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FEV</a:t>
            </a:r>
            <a:r>
              <a:rPr lang="pt-PT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/FVC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1" name="Rounded Rectangle 58"/>
          <p:cNvSpPr/>
          <p:nvPr/>
        </p:nvSpPr>
        <p:spPr>
          <a:xfrm>
            <a:off x="4210387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FVC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2" name="Rounded Rectangle 59"/>
          <p:cNvSpPr/>
          <p:nvPr/>
        </p:nvSpPr>
        <p:spPr>
          <a:xfrm>
            <a:off x="6038548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FEV</a:t>
            </a:r>
            <a:r>
              <a:rPr lang="pt-PT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en-US" sz="2400" b="1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3" name="Rounded Rectangle 60"/>
          <p:cNvSpPr/>
          <p:nvPr/>
        </p:nvSpPr>
        <p:spPr>
          <a:xfrm>
            <a:off x="554064" y="2776294"/>
            <a:ext cx="1751988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Obstruction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4" name="Rounded Rectangle 61"/>
          <p:cNvSpPr/>
          <p:nvPr/>
        </p:nvSpPr>
        <p:spPr>
          <a:xfrm>
            <a:off x="554064" y="3573559"/>
            <a:ext cx="1751988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Restriction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ounded Rectangle 62"/>
          <p:cNvSpPr/>
          <p:nvPr/>
        </p:nvSpPr>
        <p:spPr>
          <a:xfrm>
            <a:off x="554064" y="4370825"/>
            <a:ext cx="1751988" cy="9567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Mixed</a:t>
            </a:r>
          </a:p>
          <a:p>
            <a:pPr algn="ctr">
              <a:defRPr/>
            </a:pPr>
            <a:r>
              <a:rPr lang="pt-PT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Obstruction and hyperinflation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64"/>
          <p:cNvSpPr/>
          <p:nvPr/>
        </p:nvSpPr>
        <p:spPr>
          <a:xfrm>
            <a:off x="2382239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 flipV="1">
            <a:off x="2991622" y="289500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" name="Rounded Rectangle 67"/>
          <p:cNvSpPr/>
          <p:nvPr/>
        </p:nvSpPr>
        <p:spPr>
          <a:xfrm>
            <a:off x="6038536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 flipV="1">
            <a:off x="6647919" y="289500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" name="Rounded Rectangle 69"/>
          <p:cNvSpPr/>
          <p:nvPr/>
        </p:nvSpPr>
        <p:spPr>
          <a:xfrm>
            <a:off x="4210388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 flipV="1">
            <a:off x="4895944" y="369226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2" name="Rounded Rectangle 71"/>
          <p:cNvSpPr/>
          <p:nvPr/>
        </p:nvSpPr>
        <p:spPr>
          <a:xfrm>
            <a:off x="4210388" y="4370817"/>
            <a:ext cx="1751976" cy="558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 flipV="1">
            <a:off x="4819770" y="4450544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" name="Rounded Rectangle 73"/>
          <p:cNvSpPr/>
          <p:nvPr/>
        </p:nvSpPr>
        <p:spPr>
          <a:xfrm>
            <a:off x="6038536" y="4370817"/>
            <a:ext cx="1751976" cy="558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 flipV="1">
            <a:off x="6800265" y="4450544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6" name="Rounded Rectangle 75"/>
          <p:cNvSpPr/>
          <p:nvPr/>
        </p:nvSpPr>
        <p:spPr>
          <a:xfrm>
            <a:off x="2458413" y="4450544"/>
            <a:ext cx="1675803" cy="717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 flipV="1">
            <a:off x="2991622" y="4569246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8" name="Rounded Rectangle 77"/>
          <p:cNvSpPr/>
          <p:nvPr/>
        </p:nvSpPr>
        <p:spPr>
          <a:xfrm>
            <a:off x="2382239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9" name="Rounded Rectangle 84"/>
          <p:cNvSpPr/>
          <p:nvPr/>
        </p:nvSpPr>
        <p:spPr>
          <a:xfrm>
            <a:off x="4210388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50" name="Rounded Rectangle 85"/>
          <p:cNvSpPr/>
          <p:nvPr/>
        </p:nvSpPr>
        <p:spPr>
          <a:xfrm>
            <a:off x="6038536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819770" y="2776297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210388" y="5008625"/>
            <a:ext cx="3580126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Pletismography and lung volumes studies are needed</a:t>
            </a:r>
            <a:endParaRPr lang="pt-PT" sz="1600" dirty="0">
              <a:solidFill>
                <a:schemeClr val="bg1"/>
              </a:solidFill>
            </a:endParaRPr>
          </a:p>
        </p:txBody>
      </p:sp>
      <p:grpSp>
        <p:nvGrpSpPr>
          <p:cNvPr id="58" name="Group 39"/>
          <p:cNvGrpSpPr>
            <a:grpSpLocks/>
          </p:cNvGrpSpPr>
          <p:nvPr/>
        </p:nvGrpSpPr>
        <p:grpSpPr bwMode="auto">
          <a:xfrm>
            <a:off x="6449870" y="3493832"/>
            <a:ext cx="731259" cy="738794"/>
            <a:chOff x="2509" y="2302"/>
            <a:chExt cx="432" cy="417"/>
          </a:xfrm>
        </p:grpSpPr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H="1">
              <a:off x="2629" y="2319"/>
              <a:ext cx="232" cy="2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2509" y="2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61" name="AutoShape 23"/>
            <p:cNvSpPr>
              <a:spLocks noChangeArrowheads="1"/>
            </p:cNvSpPr>
            <p:nvPr/>
          </p:nvSpPr>
          <p:spPr bwMode="auto">
            <a:xfrm flipV="1">
              <a:off x="2717" y="2471"/>
              <a:ext cx="224" cy="248"/>
            </a:xfrm>
            <a:prstGeom prst="upArrow">
              <a:avLst>
                <a:gd name="adj1" fmla="val 50000"/>
                <a:gd name="adj2" fmla="val 276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H="1">
              <a:off x="2573" y="2359"/>
              <a:ext cx="233" cy="28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980704" y="3581115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52" name="Título 1"/>
          <p:cNvSpPr>
            <a:spLocks noGrp="1"/>
          </p:cNvSpPr>
          <p:nvPr>
            <p:ph type="title"/>
          </p:nvPr>
        </p:nvSpPr>
        <p:spPr>
          <a:xfrm>
            <a:off x="358775" y="539750"/>
            <a:ext cx="8533704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Spirometric patterns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9903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56" grpId="0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6553"/>
              </p:ext>
            </p:extLst>
          </p:nvPr>
        </p:nvGraphicFramePr>
        <p:xfrm>
          <a:off x="1691680" y="2531708"/>
          <a:ext cx="5579149" cy="3220412"/>
        </p:xfrm>
        <a:graphic>
          <a:graphicData uri="http://schemas.openxmlformats.org/drawingml/2006/table">
            <a:tbl>
              <a:tblPr/>
              <a:tblGrid>
                <a:gridCol w="2868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0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Mild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PT" sz="24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PT" sz="24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</a:rPr>
                        <a:t> 80%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Moderate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80%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50%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Severe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50%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35% </a:t>
                      </a:r>
                      <a:endParaRPr lang="pt-PT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pt-PT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Severe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35% </a:t>
                      </a:r>
                      <a:endParaRPr lang="pt-PT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07735"/>
            <a:ext cx="7272808" cy="1049235"/>
          </a:xfrm>
        </p:spPr>
        <p:txBody>
          <a:bodyPr/>
          <a:lstStyle/>
          <a:p>
            <a:r>
              <a:rPr lang="en-GB" noProof="0" dirty="0" smtClean="0"/>
              <a:t>Any other </a:t>
            </a:r>
            <a:r>
              <a:rPr lang="en-GB" noProof="0" dirty="0" err="1" smtClean="0"/>
              <a:t>assesment</a:t>
            </a:r>
            <a:r>
              <a:rPr lang="en-GB" noProof="0" dirty="0" smtClean="0"/>
              <a:t>?</a:t>
            </a:r>
            <a:endParaRPr lang="en-GB" noProof="0" dirty="0"/>
          </a:p>
        </p:txBody>
      </p:sp>
      <p:sp>
        <p:nvSpPr>
          <p:cNvPr id="8" name="Rectangle 4"/>
          <p:cNvSpPr/>
          <p:nvPr/>
        </p:nvSpPr>
        <p:spPr>
          <a:xfrm>
            <a:off x="3635896" y="629000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GOLD classification</a:t>
            </a:r>
            <a:endParaRPr lang="en-US" sz="1800" b="1" dirty="0"/>
          </a:p>
        </p:txBody>
      </p:sp>
      <p:sp>
        <p:nvSpPr>
          <p:cNvPr id="12" name="Rounded Rectangle 13"/>
          <p:cNvSpPr>
            <a:spLocks noChangeArrowheads="1"/>
          </p:cNvSpPr>
          <p:nvPr/>
        </p:nvSpPr>
        <p:spPr bwMode="auto">
          <a:xfrm>
            <a:off x="1691680" y="1737151"/>
            <a:ext cx="5579149" cy="714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pt-PT" sz="2800" b="1" dirty="0" smtClean="0">
                <a:solidFill>
                  <a:schemeClr val="accent1"/>
                </a:solidFill>
                <a:cs typeface="Arial" pitchFamily="34" charset="0"/>
              </a:rPr>
              <a:t>Severity of obstruction</a:t>
            </a:r>
            <a:endParaRPr 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63473"/>
            <a:ext cx="953824" cy="795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43693"/>
            <a:ext cx="1015281" cy="7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04583" y="511963"/>
            <a:ext cx="6645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1"/>
                </a:solidFill>
              </a:rPr>
              <a:t>Quick spirometry assesment</a:t>
            </a:r>
            <a:endParaRPr lang="pt-PT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62805" y="1625377"/>
            <a:ext cx="26955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0000"/>
                </a:solidFill>
              </a:rPr>
              <a:t>FEV</a:t>
            </a:r>
            <a:r>
              <a:rPr lang="pt-PT" sz="2000" baseline="-25000" dirty="0">
                <a:solidFill>
                  <a:srgbClr val="000000"/>
                </a:solidFill>
              </a:rPr>
              <a:t>1</a:t>
            </a:r>
            <a:r>
              <a:rPr lang="pt-PT" sz="2000" dirty="0">
                <a:solidFill>
                  <a:srgbClr val="000000"/>
                </a:solidFill>
              </a:rPr>
              <a:t> /FVC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04583" y="2284569"/>
            <a:ext cx="934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≥ 70%</a:t>
            </a:r>
          </a:p>
          <a:p>
            <a:pPr algn="ctr"/>
            <a:r>
              <a:rPr lang="pt-PT" sz="1800" b="1" dirty="0"/>
              <a:t>Norma</a:t>
            </a:r>
            <a:r>
              <a:rPr lang="pt-PT" sz="1600" b="1" dirty="0"/>
              <a:t>l</a:t>
            </a:r>
            <a:endParaRPr lang="en-US" sz="1600" b="1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15442" y="2284568"/>
            <a:ext cx="155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&lt; 70%</a:t>
            </a:r>
          </a:p>
          <a:p>
            <a:pPr algn="ctr"/>
            <a:r>
              <a:rPr lang="pt-PT" sz="1800" b="1" dirty="0" smtClean="0"/>
              <a:t>Obstruction</a:t>
            </a:r>
            <a:endParaRPr lang="en-US" sz="1800" b="1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65829" y="3411314"/>
            <a:ext cx="13573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800" b="1" dirty="0">
                <a:solidFill>
                  <a:schemeClr val="bg1"/>
                </a:solidFill>
              </a:rPr>
              <a:t>FVC</a:t>
            </a:r>
            <a:r>
              <a:rPr lang="pt-PT" sz="1800" b="1" dirty="0">
                <a:solidFill>
                  <a:schemeClr val="tx2"/>
                </a:solidFill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09287" y="3411314"/>
            <a:ext cx="1271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800" b="1" dirty="0" smtClean="0">
                <a:solidFill>
                  <a:schemeClr val="bg1"/>
                </a:solidFill>
              </a:rPr>
              <a:t>FVC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96473" y="4340002"/>
            <a:ext cx="1334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≥ 80% </a:t>
            </a:r>
            <a:r>
              <a:rPr lang="en-US" sz="1400" dirty="0" smtClean="0"/>
              <a:t>ref value</a:t>
            </a:r>
            <a:endParaRPr lang="en-US" sz="1400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269459" y="4125689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&lt; 80% </a:t>
            </a:r>
            <a:r>
              <a:rPr lang="en-US" sz="1400" dirty="0" smtClean="0"/>
              <a:t>ref. value</a:t>
            </a:r>
            <a:endParaRPr lang="en-US" sz="1400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066205" y="4125689"/>
            <a:ext cx="160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≥ 80% do teórico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348665" y="3389089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&lt;  80% </a:t>
            </a:r>
            <a:r>
              <a:rPr lang="en-US" sz="1400" dirty="0" smtClean="0"/>
              <a:t>ref value</a:t>
            </a:r>
            <a:endParaRPr lang="en-US" sz="1400" dirty="0"/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96473" y="5268689"/>
            <a:ext cx="125518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NORMAL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236917" y="4196929"/>
            <a:ext cx="15297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/>
                </a:solidFill>
              </a:rPr>
              <a:t>Mixed pattern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Down Arrow 16"/>
          <p:cNvSpPr/>
          <p:nvPr/>
        </p:nvSpPr>
        <p:spPr>
          <a:xfrm flipH="1">
            <a:off x="3851920" y="1196752"/>
            <a:ext cx="357187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1" name="Down Arrow Callout 17"/>
          <p:cNvSpPr/>
          <p:nvPr/>
        </p:nvSpPr>
        <p:spPr>
          <a:xfrm>
            <a:off x="1200519" y="2240004"/>
            <a:ext cx="1143000" cy="1071563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2" name="Bent-Up Arrow 19"/>
          <p:cNvSpPr/>
          <p:nvPr/>
        </p:nvSpPr>
        <p:spPr>
          <a:xfrm rot="10800000">
            <a:off x="1637330" y="1696814"/>
            <a:ext cx="714375" cy="500063"/>
          </a:xfrm>
          <a:prstGeom prst="bentUpArrow">
            <a:avLst>
              <a:gd name="adj1" fmla="val 25000"/>
              <a:gd name="adj2" fmla="val 23529"/>
              <a:gd name="adj3" fmla="val 294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3" name="Bent-Up Arrow 20"/>
          <p:cNvSpPr/>
          <p:nvPr/>
        </p:nvSpPr>
        <p:spPr>
          <a:xfrm rot="10800000" flipH="1">
            <a:off x="5626490" y="1677795"/>
            <a:ext cx="642937" cy="500062"/>
          </a:xfrm>
          <a:prstGeom prst="bentUpArrow">
            <a:avLst>
              <a:gd name="adj1" fmla="val 25000"/>
              <a:gd name="adj2" fmla="val 2053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4" name="Down Arrow Callout 21"/>
          <p:cNvSpPr/>
          <p:nvPr/>
        </p:nvSpPr>
        <p:spPr>
          <a:xfrm>
            <a:off x="5358385" y="2264235"/>
            <a:ext cx="1500187" cy="100965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5" name="Down Arrow 22"/>
          <p:cNvSpPr/>
          <p:nvPr/>
        </p:nvSpPr>
        <p:spPr>
          <a:xfrm flipH="1">
            <a:off x="1065838" y="3911377"/>
            <a:ext cx="357187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6" name="Bent-Up Arrow 23"/>
          <p:cNvSpPr/>
          <p:nvPr/>
        </p:nvSpPr>
        <p:spPr>
          <a:xfrm rot="10800000" flipH="1">
            <a:off x="2566018" y="3482752"/>
            <a:ext cx="571500" cy="571500"/>
          </a:xfrm>
          <a:prstGeom prst="bentUpArrow">
            <a:avLst>
              <a:gd name="adj1" fmla="val 25000"/>
              <a:gd name="adj2" fmla="val 23498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7" name="Chevron 24"/>
          <p:cNvSpPr/>
          <p:nvPr/>
        </p:nvSpPr>
        <p:spPr>
          <a:xfrm rot="5400000">
            <a:off x="1030119" y="4732908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28" name="Chevron 25"/>
          <p:cNvSpPr/>
          <p:nvPr/>
        </p:nvSpPr>
        <p:spPr>
          <a:xfrm rot="5400000">
            <a:off x="2744611" y="4447158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29" name="Chevron 27"/>
          <p:cNvSpPr/>
          <p:nvPr/>
        </p:nvSpPr>
        <p:spPr>
          <a:xfrm rot="5400000">
            <a:off x="4618654" y="4466613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30" name="Bent-Up Arrow 28"/>
          <p:cNvSpPr/>
          <p:nvPr/>
        </p:nvSpPr>
        <p:spPr>
          <a:xfrm rot="10800000">
            <a:off x="4709177" y="3482752"/>
            <a:ext cx="571500" cy="571500"/>
          </a:xfrm>
          <a:prstGeom prst="bentUpArrow">
            <a:avLst>
              <a:gd name="adj1" fmla="val 25000"/>
              <a:gd name="adj2" fmla="val 2575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1" name="Chevron 29"/>
          <p:cNvSpPr/>
          <p:nvPr/>
        </p:nvSpPr>
        <p:spPr>
          <a:xfrm rot="5400000">
            <a:off x="7780955" y="3697064"/>
            <a:ext cx="428625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32" name="Down Arrow 30"/>
          <p:cNvSpPr/>
          <p:nvPr/>
        </p:nvSpPr>
        <p:spPr>
          <a:xfrm rot="16200000" flipH="1">
            <a:off x="6959472" y="3375595"/>
            <a:ext cx="357188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670463" y="4697189"/>
            <a:ext cx="1576324" cy="95410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OBSTRUCTION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+ HYPERINFLATION </a:t>
            </a:r>
            <a:r>
              <a:rPr lang="pt-PT" sz="1400" b="1" i="1" dirty="0">
                <a:solidFill>
                  <a:schemeClr val="bg1"/>
                </a:solidFill>
              </a:rPr>
              <a:t>(↑VR)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7407685" y="5221239"/>
            <a:ext cx="1513556" cy="95410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OBSTRUCTION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RESTRICTION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i="1" dirty="0">
                <a:solidFill>
                  <a:schemeClr val="bg1"/>
                </a:solidFill>
              </a:rPr>
              <a:t>(VR  normal)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5" name="Bent-Up Arrow 33"/>
          <p:cNvSpPr/>
          <p:nvPr/>
        </p:nvSpPr>
        <p:spPr>
          <a:xfrm rot="10800000">
            <a:off x="6423643" y="4268564"/>
            <a:ext cx="571500" cy="357188"/>
          </a:xfrm>
          <a:prstGeom prst="bentUpArrow">
            <a:avLst>
              <a:gd name="adj1" fmla="val 25000"/>
              <a:gd name="adj2" fmla="val 2575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6" name="Down Arrow 34"/>
          <p:cNvSpPr/>
          <p:nvPr/>
        </p:nvSpPr>
        <p:spPr>
          <a:xfrm flipH="1">
            <a:off x="7816673" y="4636767"/>
            <a:ext cx="357187" cy="549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1494463" y="5863822"/>
            <a:ext cx="54292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FEV</a:t>
            </a:r>
            <a:r>
              <a:rPr lang="pt-PT" b="1" i="1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b="1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asses severity of obstruction</a:t>
            </a:r>
            <a:endParaRPr lang="pt-PT" b="1" i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8" name="Down Arrow Callout 35"/>
          <p:cNvSpPr/>
          <p:nvPr/>
        </p:nvSpPr>
        <p:spPr>
          <a:xfrm>
            <a:off x="2137394" y="4974189"/>
            <a:ext cx="1643061" cy="723125"/>
          </a:xfrm>
          <a:prstGeom prst="downArrow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109947" y="5044854"/>
            <a:ext cx="1714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RESTRICTION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Down Arrow Callout 38"/>
          <p:cNvSpPr/>
          <p:nvPr/>
        </p:nvSpPr>
        <p:spPr>
          <a:xfrm>
            <a:off x="3876508" y="4974189"/>
            <a:ext cx="1689885" cy="723126"/>
          </a:xfrm>
          <a:prstGeom prst="downArrow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3892113" y="5027975"/>
            <a:ext cx="1697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OBSTRUCTION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Down Arrow 40"/>
          <p:cNvSpPr/>
          <p:nvPr/>
        </p:nvSpPr>
        <p:spPr>
          <a:xfrm rot="5400000">
            <a:off x="7049176" y="5812258"/>
            <a:ext cx="428625" cy="3571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43" name="Down Arrow 43"/>
          <p:cNvSpPr/>
          <p:nvPr/>
        </p:nvSpPr>
        <p:spPr>
          <a:xfrm>
            <a:off x="6280812" y="5645300"/>
            <a:ext cx="428625" cy="320675"/>
          </a:xfrm>
          <a:prstGeom prst="downArrow">
            <a:avLst>
              <a:gd name="adj1" fmla="val 50000"/>
              <a:gd name="adj2" fmla="val 429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439440"/>
            <a:ext cx="8784976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Reversibility Test</a:t>
            </a:r>
            <a:endParaRPr lang="en-GB" sz="4000" noProof="0" dirty="0"/>
          </a:p>
        </p:txBody>
      </p:sp>
      <p:sp>
        <p:nvSpPr>
          <p:cNvPr id="7" name="Text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031623" y="3377928"/>
            <a:ext cx="5260827" cy="16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b="1" noProof="0" dirty="0" smtClean="0">
                <a:solidFill>
                  <a:schemeClr val="accent1"/>
                </a:solidFill>
              </a:rPr>
              <a:t>Positive if: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GB" b="1" noProof="0" dirty="0" smtClean="0">
                <a:solidFill>
                  <a:schemeClr val="tx1"/>
                </a:solidFill>
              </a:rPr>
              <a:t> Increase in FEV</a:t>
            </a:r>
            <a:r>
              <a:rPr lang="en-GB" b="1" baseline="-25000" noProof="0" dirty="0" smtClean="0">
                <a:solidFill>
                  <a:schemeClr val="tx1"/>
                </a:solidFill>
              </a:rPr>
              <a:t>1</a:t>
            </a:r>
            <a:r>
              <a:rPr lang="en-GB" b="1" noProof="0" dirty="0" smtClean="0">
                <a:solidFill>
                  <a:schemeClr val="tx1"/>
                </a:solidFill>
              </a:rPr>
              <a:t> ≥ 12% and 200 ml form basal values</a:t>
            </a:r>
          </a:p>
          <a:p>
            <a:pPr lvl="2">
              <a:spcBef>
                <a:spcPts val="1200"/>
              </a:spcBef>
              <a:buNone/>
            </a:pPr>
            <a:r>
              <a:rPr lang="en-GB" b="1" noProof="0" dirty="0" smtClean="0">
                <a:solidFill>
                  <a:schemeClr val="tx1"/>
                </a:solidFill>
              </a:rPr>
              <a:t>                       </a:t>
            </a:r>
            <a:endParaRPr lang="en-GB" noProof="0" dirty="0" smtClean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1331640" y="3356992"/>
            <a:ext cx="2603500" cy="3059112"/>
          </a:xfrm>
          <a:custGeom>
            <a:avLst/>
            <a:gdLst>
              <a:gd name="T0" fmla="*/ 2147483647 w 1640"/>
              <a:gd name="T1" fmla="*/ 2147483647 h 1927"/>
              <a:gd name="T2" fmla="*/ 2147483647 w 1640"/>
              <a:gd name="T3" fmla="*/ 2147483647 h 1927"/>
              <a:gd name="T4" fmla="*/ 2147483647 w 1640"/>
              <a:gd name="T5" fmla="*/ 2147483647 h 1927"/>
              <a:gd name="T6" fmla="*/ 2147483647 w 1640"/>
              <a:gd name="T7" fmla="*/ 2147483647 h 1927"/>
              <a:gd name="T8" fmla="*/ 2147483647 w 1640"/>
              <a:gd name="T9" fmla="*/ 2147483647 h 1927"/>
              <a:gd name="T10" fmla="*/ 2147483647 w 1640"/>
              <a:gd name="T11" fmla="*/ 2147483647 h 1927"/>
              <a:gd name="T12" fmla="*/ 2147483647 w 1640"/>
              <a:gd name="T13" fmla="*/ 2147483647 h 1927"/>
              <a:gd name="T14" fmla="*/ 2147483647 w 1640"/>
              <a:gd name="T15" fmla="*/ 2147483647 h 1927"/>
              <a:gd name="T16" fmla="*/ 2147483647 w 1640"/>
              <a:gd name="T17" fmla="*/ 2147483647 h 1927"/>
              <a:gd name="T18" fmla="*/ 2147483647 w 1640"/>
              <a:gd name="T19" fmla="*/ 2147483647 h 1927"/>
              <a:gd name="T20" fmla="*/ 2147483647 w 1640"/>
              <a:gd name="T21" fmla="*/ 2147483647 h 1927"/>
              <a:gd name="T22" fmla="*/ 2147483647 w 1640"/>
              <a:gd name="T23" fmla="*/ 2147483647 h 1927"/>
              <a:gd name="T24" fmla="*/ 2147483647 w 1640"/>
              <a:gd name="T25" fmla="*/ 2147483647 h 1927"/>
              <a:gd name="T26" fmla="*/ 2147483647 w 1640"/>
              <a:gd name="T27" fmla="*/ 2147483647 h 19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40"/>
              <a:gd name="T43" fmla="*/ 0 h 1927"/>
              <a:gd name="T44" fmla="*/ 1640 w 1640"/>
              <a:gd name="T45" fmla="*/ 1927 h 19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40" h="1927">
                <a:moveTo>
                  <a:pt x="61" y="795"/>
                </a:moveTo>
                <a:cubicBezTo>
                  <a:pt x="89" y="611"/>
                  <a:pt x="128" y="287"/>
                  <a:pt x="185" y="166"/>
                </a:cubicBezTo>
                <a:cubicBezTo>
                  <a:pt x="242" y="45"/>
                  <a:pt x="288" y="0"/>
                  <a:pt x="401" y="68"/>
                </a:cubicBezTo>
                <a:cubicBezTo>
                  <a:pt x="514" y="136"/>
                  <a:pt x="718" y="433"/>
                  <a:pt x="864" y="575"/>
                </a:cubicBezTo>
                <a:cubicBezTo>
                  <a:pt x="1010" y="717"/>
                  <a:pt x="1177" y="829"/>
                  <a:pt x="1278" y="917"/>
                </a:cubicBezTo>
                <a:cubicBezTo>
                  <a:pt x="1379" y="1005"/>
                  <a:pt x="1428" y="1062"/>
                  <a:pt x="1470" y="1103"/>
                </a:cubicBezTo>
                <a:cubicBezTo>
                  <a:pt x="1512" y="1144"/>
                  <a:pt x="1502" y="1133"/>
                  <a:pt x="1530" y="1163"/>
                </a:cubicBezTo>
                <a:cubicBezTo>
                  <a:pt x="1558" y="1193"/>
                  <a:pt x="1470" y="1109"/>
                  <a:pt x="1640" y="1284"/>
                </a:cubicBezTo>
                <a:cubicBezTo>
                  <a:pt x="1639" y="1322"/>
                  <a:pt x="1623" y="1557"/>
                  <a:pt x="1590" y="1613"/>
                </a:cubicBezTo>
                <a:cubicBezTo>
                  <a:pt x="1557" y="1669"/>
                  <a:pt x="1554" y="1779"/>
                  <a:pt x="1422" y="1853"/>
                </a:cubicBezTo>
                <a:cubicBezTo>
                  <a:pt x="1290" y="1927"/>
                  <a:pt x="864" y="1822"/>
                  <a:pt x="654" y="1769"/>
                </a:cubicBezTo>
                <a:cubicBezTo>
                  <a:pt x="444" y="1716"/>
                  <a:pt x="267" y="1616"/>
                  <a:pt x="159" y="1534"/>
                </a:cubicBezTo>
                <a:cubicBezTo>
                  <a:pt x="51" y="1452"/>
                  <a:pt x="0" y="1399"/>
                  <a:pt x="4" y="1275"/>
                </a:cubicBezTo>
                <a:cubicBezTo>
                  <a:pt x="10" y="1145"/>
                  <a:pt x="49" y="895"/>
                  <a:pt x="61" y="795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325290" y="3414142"/>
            <a:ext cx="0" cy="289560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72890" y="5395342"/>
            <a:ext cx="2952000" cy="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350690" y="3877692"/>
            <a:ext cx="2428875" cy="2376487"/>
          </a:xfrm>
          <a:custGeom>
            <a:avLst/>
            <a:gdLst>
              <a:gd name="T0" fmla="*/ 2147483647 w 1530"/>
              <a:gd name="T1" fmla="*/ 2147483647 h 1497"/>
              <a:gd name="T2" fmla="*/ 2147483647 w 1530"/>
              <a:gd name="T3" fmla="*/ 2147483647 h 1497"/>
              <a:gd name="T4" fmla="*/ 2147483647 w 1530"/>
              <a:gd name="T5" fmla="*/ 2147483647 h 1497"/>
              <a:gd name="T6" fmla="*/ 2147483647 w 1530"/>
              <a:gd name="T7" fmla="*/ 2147483647 h 1497"/>
              <a:gd name="T8" fmla="*/ 2147483647 w 1530"/>
              <a:gd name="T9" fmla="*/ 2147483647 h 1497"/>
              <a:gd name="T10" fmla="*/ 2147483647 w 1530"/>
              <a:gd name="T11" fmla="*/ 2147483647 h 1497"/>
              <a:gd name="T12" fmla="*/ 2147483647 w 1530"/>
              <a:gd name="T13" fmla="*/ 2147483647 h 1497"/>
              <a:gd name="T14" fmla="*/ 2147483647 w 1530"/>
              <a:gd name="T15" fmla="*/ 2147483647 h 1497"/>
              <a:gd name="T16" fmla="*/ 2147483647 w 1530"/>
              <a:gd name="T17" fmla="*/ 2147483647 h 1497"/>
              <a:gd name="T18" fmla="*/ 2147483647 w 1530"/>
              <a:gd name="T19" fmla="*/ 2147483647 h 1497"/>
              <a:gd name="T20" fmla="*/ 2147483647 w 1530"/>
              <a:gd name="T21" fmla="*/ 2147483647 h 1497"/>
              <a:gd name="T22" fmla="*/ 2147483647 w 1530"/>
              <a:gd name="T23" fmla="*/ 2147483647 h 1497"/>
              <a:gd name="T24" fmla="*/ 0 w 1530"/>
              <a:gd name="T25" fmla="*/ 2147483647 h 1497"/>
              <a:gd name="T26" fmla="*/ 2147483647 w 1530"/>
              <a:gd name="T27" fmla="*/ 2147483647 h 14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0"/>
              <a:gd name="T43" fmla="*/ 0 h 1497"/>
              <a:gd name="T44" fmla="*/ 1530 w 1530"/>
              <a:gd name="T45" fmla="*/ 1497 h 14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0" h="1497">
                <a:moveTo>
                  <a:pt x="90" y="445"/>
                </a:moveTo>
                <a:cubicBezTo>
                  <a:pt x="120" y="302"/>
                  <a:pt x="139" y="122"/>
                  <a:pt x="174" y="61"/>
                </a:cubicBezTo>
                <a:cubicBezTo>
                  <a:pt x="209" y="0"/>
                  <a:pt x="240" y="22"/>
                  <a:pt x="300" y="79"/>
                </a:cubicBezTo>
                <a:cubicBezTo>
                  <a:pt x="360" y="136"/>
                  <a:pt x="468" y="319"/>
                  <a:pt x="534" y="403"/>
                </a:cubicBezTo>
                <a:cubicBezTo>
                  <a:pt x="600" y="487"/>
                  <a:pt x="635" y="534"/>
                  <a:pt x="696" y="583"/>
                </a:cubicBezTo>
                <a:cubicBezTo>
                  <a:pt x="757" y="632"/>
                  <a:pt x="821" y="658"/>
                  <a:pt x="900" y="697"/>
                </a:cubicBezTo>
                <a:cubicBezTo>
                  <a:pt x="979" y="736"/>
                  <a:pt x="1065" y="774"/>
                  <a:pt x="1170" y="817"/>
                </a:cubicBezTo>
                <a:cubicBezTo>
                  <a:pt x="1275" y="860"/>
                  <a:pt x="1206" y="835"/>
                  <a:pt x="1530" y="955"/>
                </a:cubicBezTo>
                <a:cubicBezTo>
                  <a:pt x="1529" y="993"/>
                  <a:pt x="1521" y="1169"/>
                  <a:pt x="1488" y="1225"/>
                </a:cubicBezTo>
                <a:cubicBezTo>
                  <a:pt x="1455" y="1281"/>
                  <a:pt x="1464" y="1349"/>
                  <a:pt x="1332" y="1423"/>
                </a:cubicBezTo>
                <a:cubicBezTo>
                  <a:pt x="1200" y="1497"/>
                  <a:pt x="839" y="1410"/>
                  <a:pt x="642" y="1369"/>
                </a:cubicBezTo>
                <a:cubicBezTo>
                  <a:pt x="457" y="1331"/>
                  <a:pt x="329" y="1265"/>
                  <a:pt x="222" y="1195"/>
                </a:cubicBezTo>
                <a:cubicBezTo>
                  <a:pt x="115" y="1125"/>
                  <a:pt x="22" y="1074"/>
                  <a:pt x="0" y="949"/>
                </a:cubicBezTo>
                <a:cubicBezTo>
                  <a:pt x="6" y="819"/>
                  <a:pt x="71" y="550"/>
                  <a:pt x="90" y="445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45997" y="4701605"/>
            <a:ext cx="4299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PRÉ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95340" y="3609404"/>
            <a:ext cx="469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ahoma" pitchFamily="34" charset="0"/>
              </a:rPr>
              <a:t>Post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52548" y="3898329"/>
            <a:ext cx="1234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atin typeface="Tahoma" pitchFamily="34" charset="0"/>
              </a:rPr>
              <a:t>Bronchodilation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03015" y="3364929"/>
            <a:ext cx="33855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50" dirty="0">
                <a:latin typeface="Tahoma" pitchFamily="34" charset="0"/>
              </a:rPr>
              <a:t>EX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30531" y="3567350"/>
            <a:ext cx="7809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50" dirty="0" err="1" smtClean="0">
                <a:latin typeface="Tahoma" pitchFamily="34" charset="0"/>
              </a:rPr>
              <a:t>Flow</a:t>
            </a:r>
            <a:r>
              <a:rPr lang="pt-PT" sz="1050" dirty="0" smtClean="0">
                <a:latin typeface="Tahoma" pitchFamily="34" charset="0"/>
              </a:rPr>
              <a:t> </a:t>
            </a:r>
            <a:r>
              <a:rPr lang="pt-PT" sz="1050" dirty="0">
                <a:latin typeface="Tahoma" pitchFamily="34" charset="0"/>
              </a:rPr>
              <a:t>(L/s)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84619" y="6315331"/>
            <a:ext cx="3321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IN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951015" y="5498529"/>
            <a:ext cx="8739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Volume (L)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2391861">
            <a:off x="2407965" y="4298379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69086" y="1481627"/>
            <a:ext cx="7758138" cy="13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imes" pitchFamily="-65" charset="0"/>
              <a:buChar char="•"/>
              <a:tabLst>
                <a:tab pos="1427163" algn="l"/>
                <a:tab pos="1641475" algn="l"/>
              </a:tabLst>
              <a:defRPr sz="30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01675" indent="-3540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o"/>
              <a:tabLst>
                <a:tab pos="1427163" algn="l"/>
                <a:tab pos="1641475" algn="l"/>
              </a:tabLst>
              <a:defRPr sz="2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93775" indent="-2682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1427163" algn="l"/>
                <a:tab pos="1641475" algn="l"/>
              </a:tabLst>
              <a:defRPr sz="22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25563" indent="-330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427163" algn="l"/>
                <a:tab pos="1641475" algn="l"/>
              </a:tabLst>
              <a:defRPr sz="19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600200" indent="-2730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0574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5146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9718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34290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Calibri" pitchFamily="34" charset="0"/>
              <a:buChar char="•"/>
            </a:pPr>
            <a:r>
              <a:rPr lang="pt-PT" sz="2400" kern="0" dirty="0" smtClean="0"/>
              <a:t>Second full  spirometry </a:t>
            </a:r>
            <a:r>
              <a:rPr lang="pt-PT" sz="2400" kern="0" dirty="0"/>
              <a:t>15 </a:t>
            </a:r>
            <a:r>
              <a:rPr lang="pt-PT" sz="2400" kern="0" dirty="0" smtClean="0"/>
              <a:t>minutes after inhalation of  400µg of salbutamol or equivalent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Calibri" pitchFamily="34" charset="0"/>
              <a:buChar char="•"/>
            </a:pPr>
            <a:r>
              <a:rPr lang="pt-PT" sz="2400" kern="0" dirty="0" smtClean="0"/>
              <a:t>Essential for the diagnosis of respiratory diseases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Times" pitchFamily="-65" charset="0"/>
              <a:buNone/>
            </a:pPr>
            <a:endParaRPr lang="pt-PT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367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38"/>
            <a:ext cx="7346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-9525" y="3500438"/>
            <a:ext cx="9261475" cy="2520950"/>
            <a:chOff x="-9509" y="3501008"/>
            <a:chExt cx="9262029" cy="2520280"/>
          </a:xfrm>
        </p:grpSpPr>
        <p:pic>
          <p:nvPicPr>
            <p:cNvPr id="51204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09" y="3501008"/>
              <a:ext cx="9262029" cy="111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4620780"/>
              <a:ext cx="8352929" cy="140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790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accent1"/>
                </a:solidFill>
              </a:rPr>
              <a:t>To understand the concept</a:t>
            </a:r>
            <a:br>
              <a:rPr lang="en-NZ" dirty="0">
                <a:solidFill>
                  <a:schemeClr val="accent1"/>
                </a:solidFill>
              </a:rPr>
            </a:br>
            <a:endParaRPr lang="pt-PT" dirty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23489" r="4005" b="9034"/>
          <a:stretch/>
        </p:blipFill>
        <p:spPr>
          <a:xfrm>
            <a:off x="467544" y="2132856"/>
            <a:ext cx="8325718" cy="3429996"/>
          </a:xfrm>
        </p:spPr>
      </p:pic>
    </p:spTree>
    <p:extLst>
      <p:ext uri="{BB962C8B-B14F-4D97-AF65-F5344CB8AC3E}">
        <p14:creationId xmlns:p14="http://schemas.microsoft.com/office/powerpoint/2010/main" val="4172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9421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upo 4"/>
          <p:cNvGrpSpPr>
            <a:grpSpLocks/>
          </p:cNvGrpSpPr>
          <p:nvPr/>
        </p:nvGrpSpPr>
        <p:grpSpPr bwMode="auto">
          <a:xfrm>
            <a:off x="-9525" y="3500438"/>
            <a:ext cx="9261475" cy="2520950"/>
            <a:chOff x="-9509" y="3501008"/>
            <a:chExt cx="9262029" cy="2520280"/>
          </a:xfrm>
        </p:grpSpPr>
        <p:pic>
          <p:nvPicPr>
            <p:cNvPr id="49156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09" y="3501008"/>
              <a:ext cx="9262029" cy="111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620781"/>
              <a:ext cx="8968020" cy="140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941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810" y="332656"/>
            <a:ext cx="8424936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Bronchial provocation test</a:t>
            </a:r>
            <a:endParaRPr lang="en-GB" sz="4000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022648"/>
            <a:ext cx="8363272" cy="3274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Useful to identify bronchial </a:t>
            </a:r>
            <a:r>
              <a:rPr lang="en-GB" sz="2200" dirty="0" err="1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hyperreactivity</a:t>
            </a:r>
            <a:r>
              <a:rPr lang="en-GB" sz="22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ea typeface="ＭＳ Ｐゴシック" pitchFamily="34" charset="-128"/>
                <a:cs typeface="Tahoma" pitchFamily="34" charset="0"/>
              </a:rPr>
              <a:t>Useful when asthma is suspected and normal spirometry</a:t>
            </a:r>
            <a:endParaRPr lang="en-GB" sz="2200" dirty="0" smtClean="0">
              <a:solidFill>
                <a:schemeClr val="tx1"/>
              </a:solidFill>
              <a:ea typeface="ＭＳ Ｐゴシック" pitchFamily="34" charset="-128"/>
              <a:cs typeface="Tahoma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solidFill>
                  <a:schemeClr val="tx1"/>
                </a:solidFill>
              </a:rPr>
              <a:t>Progressive increasing inhalation doses of </a:t>
            </a:r>
            <a:r>
              <a:rPr lang="en-GB" sz="2200" dirty="0" smtClean="0">
                <a:ea typeface="ＭＳ Ｐゴシック" pitchFamily="34" charset="-128"/>
                <a:cs typeface="Tahoma" pitchFamily="34" charset="0"/>
              </a:rPr>
              <a:t>Histamine, methacholine, allergens, hypertonic solution, or exercise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tx1"/>
                </a:solidFill>
              </a:rPr>
              <a:t>Positive test: 20% decrease in FEV</a:t>
            </a:r>
            <a:r>
              <a:rPr lang="en-GB" sz="2200" b="1" baseline="-25000" dirty="0" smtClean="0">
                <a:solidFill>
                  <a:schemeClr val="tx1"/>
                </a:solidFill>
              </a:rPr>
              <a:t>1</a:t>
            </a:r>
            <a:r>
              <a:rPr lang="en-GB" sz="2200" b="1" dirty="0" smtClean="0">
                <a:solidFill>
                  <a:schemeClr val="tx1"/>
                </a:solidFill>
              </a:rPr>
              <a:t> or more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205" t="12845" r="3294" b="19037"/>
          <a:stretch>
            <a:fillRect/>
          </a:stretch>
        </p:blipFill>
        <p:spPr bwMode="auto">
          <a:xfrm>
            <a:off x="2051720" y="3902060"/>
            <a:ext cx="4811085" cy="27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0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Bronchial</a:t>
            </a:r>
            <a:r>
              <a:rPr lang="pt-PT" dirty="0"/>
              <a:t> </a:t>
            </a:r>
            <a:r>
              <a:rPr lang="pt-PT" dirty="0" err="1"/>
              <a:t>provocation</a:t>
            </a:r>
            <a:r>
              <a:rPr lang="pt-PT" dirty="0"/>
              <a:t> </a:t>
            </a:r>
            <a:r>
              <a:rPr lang="pt-PT" dirty="0" err="1"/>
              <a:t>test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24425"/>
            <a:ext cx="5486400" cy="4477512"/>
          </a:xfrm>
        </p:spPr>
      </p:pic>
    </p:spTree>
    <p:extLst>
      <p:ext uri="{BB962C8B-B14F-4D97-AF65-F5344CB8AC3E}">
        <p14:creationId xmlns:p14="http://schemas.microsoft.com/office/powerpoint/2010/main" val="1881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Contraindications to methacholine challenge testing</a:t>
            </a:r>
            <a:endParaRPr lang="en-GB" sz="3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7" b="17705"/>
          <a:stretch/>
        </p:blipFill>
        <p:spPr>
          <a:xfrm>
            <a:off x="323528" y="1916832"/>
            <a:ext cx="8557767" cy="3853061"/>
          </a:xfrm>
        </p:spPr>
      </p:pic>
    </p:spTree>
    <p:extLst>
      <p:ext uri="{BB962C8B-B14F-4D97-AF65-F5344CB8AC3E}">
        <p14:creationId xmlns:p14="http://schemas.microsoft.com/office/powerpoint/2010/main" val="3590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b="15466"/>
          <a:stretch/>
        </p:blipFill>
        <p:spPr>
          <a:xfrm>
            <a:off x="1251222" y="476672"/>
            <a:ext cx="6597140" cy="6233137"/>
          </a:xfrm>
        </p:spPr>
      </p:pic>
    </p:spTree>
    <p:extLst>
      <p:ext uri="{BB962C8B-B14F-4D97-AF65-F5344CB8AC3E}">
        <p14:creationId xmlns:p14="http://schemas.microsoft.com/office/powerpoint/2010/main" val="12791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Clinical case 1</a:t>
            </a:r>
            <a:endParaRPr lang="en-GB" cap="small" dirty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Male, 58 years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in </a:t>
            </a:r>
            <a:r>
              <a:rPr lang="en-GB" sz="2800" dirty="0" smtClean="0">
                <a:ea typeface="MS PGothic" charset="0"/>
              </a:rPr>
              <a:t>a ceramics factory</a:t>
            </a:r>
            <a:endParaRPr lang="en-GB" sz="2800" dirty="0" smtClean="0">
              <a:solidFill>
                <a:schemeClr val="tx1"/>
              </a:solidFill>
              <a:ea typeface="MS PGothic" charset="0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Smoker 15 pack years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Complains </a:t>
            </a:r>
            <a:r>
              <a:rPr lang="en-GB" sz="2800" dirty="0" smtClean="0">
                <a:ea typeface="MS PGothic" charset="0"/>
              </a:rPr>
              <a:t>of </a:t>
            </a:r>
            <a:r>
              <a:rPr lang="en-GB" sz="2800" dirty="0">
                <a:ea typeface="MS PGothic" charset="0"/>
              </a:rPr>
              <a:t>nocturnal dyspnoea and wheezing</a:t>
            </a:r>
            <a:endParaRPr lang="en-GB" sz="2800" dirty="0" smtClean="0">
              <a:solidFill>
                <a:schemeClr val="tx1"/>
              </a:solidFill>
              <a:ea typeface="MS PGothic" charset="0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1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8" y="1596789"/>
            <a:ext cx="7800454" cy="5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40473" y="4543272"/>
            <a:ext cx="444500" cy="20796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06890" y="4897062"/>
            <a:ext cx="444500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459229" y="4751232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1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78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8" y="1596789"/>
            <a:ext cx="7800454" cy="5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771146" y="4713925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294" y="4713925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about the bronchodilation test?</a:t>
            </a:r>
            <a:endParaRPr lang="en-GB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372420" y="4710274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Female, 59 years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in a home for the elderly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Hypertension and </a:t>
            </a:r>
            <a:r>
              <a:rPr lang="en-GB" sz="2800" dirty="0" err="1" smtClean="0">
                <a:solidFill>
                  <a:schemeClr val="tx1"/>
                </a:solidFill>
                <a:ea typeface="MS PGothic" charset="0"/>
              </a:rPr>
              <a:t>dyslipidemia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 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MBI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26,5 kg/m</a:t>
            </a:r>
            <a:r>
              <a:rPr lang="en-GB" sz="2800" baseline="30000" dirty="0" smtClean="0">
                <a:solidFill>
                  <a:schemeClr val="tx1"/>
                </a:solidFill>
                <a:ea typeface="MS PGothic" charset="0"/>
              </a:rPr>
              <a:t>2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ea typeface="MS PGothic" charset="0"/>
              </a:rPr>
              <a:t>Dyspnoea and wheezing with moderate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exertion</a:t>
            </a: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2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44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5" b="-5405"/>
          <a:stretch>
            <a:fillRect/>
          </a:stretch>
        </p:blipFill>
        <p:spPr>
          <a:xfrm>
            <a:off x="602545" y="1643064"/>
            <a:ext cx="7766756" cy="4719637"/>
          </a:xfr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854096" y="4124476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723878" y="3664857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101503" y="3989009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case </a:t>
            </a:r>
            <a:r>
              <a:rPr lang="en-GB" cap="small" dirty="0" smtClean="0"/>
              <a:t>2</a:t>
            </a:r>
            <a:endParaRPr lang="pt-PT" cap="small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23878" y="3944257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3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espiro simpl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5" y="661913"/>
            <a:ext cx="6662241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575691" y="5228357"/>
            <a:ext cx="84613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H="1">
            <a:off x="575692" y="6525344"/>
            <a:ext cx="8532812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H="1">
            <a:off x="504254" y="548407"/>
            <a:ext cx="8532813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7560692" y="2996332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2952179" y="4004394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 flipV="1">
            <a:off x="1799654" y="548406"/>
            <a:ext cx="0" cy="25205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3960242" y="5228357"/>
            <a:ext cx="0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6408167" y="4077072"/>
            <a:ext cx="0" cy="24482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 flipV="1">
            <a:off x="5039742" y="548407"/>
            <a:ext cx="0" cy="4608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4320604" y="548407"/>
            <a:ext cx="0" cy="3455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 flipV="1">
            <a:off x="8929117" y="548407"/>
            <a:ext cx="0" cy="5976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7632129" y="2996332"/>
            <a:ext cx="936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Tidal Volume (TV)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416229" y="1124669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Total Lung Capacity (TLC)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5039742" y="1772369"/>
            <a:ext cx="1944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Vital </a:t>
            </a:r>
            <a:r>
              <a:rPr kumimoji="0" lang="en-GB" sz="1200" b="1" dirty="0" err="1">
                <a:solidFill>
                  <a:schemeClr val="tx1"/>
                </a:solidFill>
                <a:latin typeface="Tahoma" charset="0"/>
              </a:rPr>
              <a:t>Capaciity</a:t>
            </a:r>
            <a:r>
              <a:rPr kumimoji="0" lang="en-GB" sz="1200" b="1" dirty="0">
                <a:solidFill>
                  <a:schemeClr val="tx1"/>
                </a:solidFill>
                <a:latin typeface="Tahoma" charset="0"/>
              </a:rPr>
              <a:t> (VC)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096642" y="1053232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Inspiratory Capacity (IC)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6408167" y="4509219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Residual Functional Capacity (RFC)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960242" y="5661744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Residual Volume (RV)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1007492" y="4364757"/>
            <a:ext cx="1944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Expiratory Reserve Volume (ERV)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31229" y="1124669"/>
            <a:ext cx="1368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Inspiratory Reserve Volume (IRV)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/>
      <p:bldP spid="124947" grpId="0"/>
      <p:bldP spid="124948" grpId="0"/>
      <p:bldP spid="124949" grpId="0"/>
      <p:bldP spid="124950" grpId="0"/>
      <p:bldP spid="124951" grpId="0"/>
      <p:bldP spid="124952" grpId="0"/>
      <p:bldP spid="1249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Male, 35 years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as a mechanic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MBI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28 kg/m</a:t>
            </a:r>
            <a:r>
              <a:rPr lang="en-GB" sz="2800" baseline="30000" dirty="0" smtClean="0">
                <a:solidFill>
                  <a:schemeClr val="tx1"/>
                </a:solidFill>
                <a:ea typeface="MS PGothic" charset="0"/>
              </a:rPr>
              <a:t>2</a:t>
            </a:r>
            <a:r>
              <a:rPr lang="en-GB" sz="2800" dirty="0">
                <a:ea typeface="MS PGothic" charset="0"/>
              </a:rPr>
              <a:t>; </a:t>
            </a:r>
            <a:r>
              <a:rPr lang="en-GB" sz="2800" dirty="0" smtClean="0">
                <a:ea typeface="MS PGothic" charset="0"/>
              </a:rPr>
              <a:t> smoker </a:t>
            </a:r>
            <a:r>
              <a:rPr lang="en-GB" sz="2800" dirty="0">
                <a:ea typeface="MS PGothic" charset="0"/>
              </a:rPr>
              <a:t>of 15 pack year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Episodes of night dyspnoea, cough and wheezing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Symptoms also with moderate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exertion</a:t>
            </a: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3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490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3 </a:t>
            </a:r>
            <a:endParaRPr lang="pt-P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" b="6176"/>
          <a:stretch/>
        </p:blipFill>
        <p:spPr bwMode="auto">
          <a:xfrm>
            <a:off x="160932" y="2420698"/>
            <a:ext cx="8808933" cy="30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72200" y="3573016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304" y="3069126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47799" y="3284984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03583" y="3284984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211895" y="3285150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628800"/>
            <a:ext cx="3168352" cy="43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27584" y="1556792"/>
            <a:ext cx="4320480" cy="4525963"/>
          </a:xfrm>
        </p:spPr>
        <p:txBody>
          <a:bodyPr/>
          <a:lstStyle/>
          <a:p>
            <a:r>
              <a:rPr lang="en-GB" dirty="0" smtClean="0"/>
              <a:t>Male, 58, former smoker, 12 pack year</a:t>
            </a:r>
          </a:p>
          <a:p>
            <a:r>
              <a:rPr lang="en-GB" dirty="0" smtClean="0"/>
              <a:t>BMI 24.26 Kg / </a:t>
            </a:r>
            <a:r>
              <a:rPr lang="en-GB" baseline="30000" dirty="0" smtClean="0"/>
              <a:t>m2</a:t>
            </a:r>
          </a:p>
          <a:p>
            <a:r>
              <a:rPr lang="en-GB" dirty="0" smtClean="0"/>
              <a:t>Light cough and wheezing with moderate / heavy exertion </a:t>
            </a:r>
          </a:p>
          <a:p>
            <a:r>
              <a:rPr lang="en-GB" dirty="0" smtClean="0"/>
              <a:t>Sporadic morning cough and sputum or with “colds”</a:t>
            </a: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case </a:t>
            </a:r>
            <a:r>
              <a:rPr lang="en-GB" cap="small" dirty="0" smtClean="0"/>
              <a:t>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53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4 </a:t>
            </a:r>
            <a:endParaRPr lang="pt-P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0" y="2382044"/>
            <a:ext cx="8212672" cy="35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Spirometry interpretation is easy</a:t>
            </a:r>
          </a:p>
          <a:p>
            <a:r>
              <a:rPr lang="en-GB" dirty="0"/>
              <a:t>Family physicians should know when to order spirometries </a:t>
            </a:r>
          </a:p>
          <a:p>
            <a:r>
              <a:rPr lang="en-GB" dirty="0" smtClean="0"/>
              <a:t>Every family physician should be able to interpret most tests</a:t>
            </a:r>
          </a:p>
          <a:p>
            <a:r>
              <a:rPr lang="en-GB" dirty="0" smtClean="0"/>
              <a:t>Look at the curves, values and ratios</a:t>
            </a:r>
          </a:p>
          <a:p>
            <a:r>
              <a:rPr lang="en-GB" dirty="0" smtClean="0"/>
              <a:t>Go home and practice</a:t>
            </a:r>
          </a:p>
        </p:txBody>
      </p:sp>
    </p:spTree>
    <p:extLst>
      <p:ext uri="{BB962C8B-B14F-4D97-AF65-F5344CB8AC3E}">
        <p14:creationId xmlns:p14="http://schemas.microsoft.com/office/powerpoint/2010/main" val="26863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o Flyer 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-1"/>
            <a:ext cx="484505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333" y="1636889"/>
            <a:ext cx="28405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074B88"/>
                </a:solidFill>
              </a:rPr>
              <a:t>Respiratory Health: Adding Value </a:t>
            </a: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>in a Resource Constrained World</a:t>
            </a:r>
          </a:p>
          <a:p>
            <a:pPr defTabSz="457200"/>
            <a:endParaRPr lang="en-US" dirty="0">
              <a:solidFill>
                <a:srgbClr val="074B88"/>
              </a:solidFill>
            </a:endParaRP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>In collaboration with:</a:t>
            </a:r>
            <a:br>
              <a:rPr lang="en-US" dirty="0">
                <a:solidFill>
                  <a:srgbClr val="074B88"/>
                </a:solidFill>
              </a:rPr>
            </a:br>
            <a:endParaRPr lang="en-US" dirty="0">
              <a:solidFill>
                <a:srgbClr val="074B88"/>
              </a:solidFill>
            </a:endParaRP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Portugal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Brazil 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Spain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Chile</a:t>
            </a:r>
          </a:p>
        </p:txBody>
      </p:sp>
    </p:spTree>
    <p:extLst>
      <p:ext uri="{BB962C8B-B14F-4D97-AF65-F5344CB8AC3E}">
        <p14:creationId xmlns:p14="http://schemas.microsoft.com/office/powerpoint/2010/main" val="3621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17" y="0"/>
            <a:ext cx="4821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50"/>
            <a:ext cx="9028645" cy="635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dor\Mis documentos\Mis imágenes\plan de asma 11-07\DSC00429.JPG"/>
          <p:cNvPicPr>
            <a:picLocks noChangeAspect="1" noChangeArrowheads="1"/>
          </p:cNvPicPr>
          <p:nvPr/>
        </p:nvPicPr>
        <p:blipFill>
          <a:blip r:embed="rId2"/>
          <a:srcRect r="29365" b="3858"/>
          <a:stretch>
            <a:fillRect/>
          </a:stretch>
        </p:blipFill>
        <p:spPr bwMode="auto">
          <a:xfrm>
            <a:off x="2339752" y="1506092"/>
            <a:ext cx="4176464" cy="4263473"/>
          </a:xfrm>
          <a:prstGeom prst="rect">
            <a:avLst/>
          </a:prstGeom>
          <a:noFill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9878" y="176460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noProof="0" dirty="0" smtClean="0"/>
              <a:t>Now you are ready for that...               Go home and try!</a:t>
            </a:r>
            <a:endParaRPr lang="en-GB" noProof="0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839958" y="5769565"/>
            <a:ext cx="7272808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noProof="0" dirty="0" smtClean="0">
                <a:latin typeface="Brush Script MT" pitchFamily="66" charset="0"/>
              </a:rPr>
              <a:t>Thank you for your attention!</a:t>
            </a:r>
            <a:endParaRPr lang="en-GB" sz="4400" noProof="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FVC: </a:t>
            </a:r>
            <a:r>
              <a:rPr lang="en-US" b="1" dirty="0" smtClean="0"/>
              <a:t>Forced Vital Capacity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Volume </a:t>
            </a:r>
            <a:r>
              <a:rPr lang="en-US" dirty="0"/>
              <a:t>of air exhaled after full inspiration and full exhalation</a:t>
            </a:r>
          </a:p>
          <a:p>
            <a:pPr marL="0" indent="0">
              <a:buNone/>
            </a:pPr>
            <a:r>
              <a:rPr lang="en-US" b="1" dirty="0" smtClean="0"/>
              <a:t>FEV1</a:t>
            </a:r>
            <a:r>
              <a:rPr lang="en-US" b="1" dirty="0"/>
              <a:t>: </a:t>
            </a:r>
            <a:r>
              <a:rPr lang="en-US" b="1" dirty="0" smtClean="0"/>
              <a:t>Forced Expiratory Volume in 1 second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Volume </a:t>
            </a:r>
            <a:r>
              <a:rPr lang="en-US" dirty="0"/>
              <a:t>of air exhaled in the first second of forced exhalation. </a:t>
            </a:r>
          </a:p>
          <a:p>
            <a:pPr marL="0" indent="0">
              <a:buNone/>
            </a:pPr>
            <a:r>
              <a:rPr lang="en-US" b="1" dirty="0" smtClean="0"/>
              <a:t>FEV1 </a:t>
            </a:r>
            <a:r>
              <a:rPr lang="en-US" b="1" dirty="0"/>
              <a:t>/ FVC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Ratio </a:t>
            </a:r>
            <a:r>
              <a:rPr lang="en-US" dirty="0"/>
              <a:t>of vital capacity exhaled in 1 second expressed as a </a:t>
            </a:r>
            <a:r>
              <a:rPr lang="en-US" dirty="0" smtClean="0"/>
              <a:t>percentage of the total volume of air exhaled </a:t>
            </a:r>
            <a:r>
              <a:rPr lang="en-US" dirty="0"/>
              <a:t>after full inspiration and full exhalation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38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9" y="1212776"/>
            <a:ext cx="2973388" cy="30083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584" y="4581128"/>
            <a:ext cx="792003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/>
              <a:t>Total volume of exhaled air in a forced expiratory manoeuvre after a maximal inspiration.</a:t>
            </a:r>
            <a:endParaRPr lang="pt-PT" sz="24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08923" y="3779629"/>
            <a:ext cx="1570943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5400" b="1" dirty="0"/>
              <a:t>FVC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92080" y="1174284"/>
            <a:ext cx="3024188" cy="3024187"/>
            <a:chOff x="3288" y="255"/>
            <a:chExt cx="1905" cy="1905"/>
          </a:xfrm>
        </p:grpSpPr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09"/>
              <a:ext cx="1905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288" y="255"/>
              <a:ext cx="1905" cy="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S" sz="4400">
                <a:solidFill>
                  <a:schemeClr val="accent2"/>
                </a:solidFill>
              </a:endParaRP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3288" y="1570"/>
              <a:ext cx="1905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S" sz="4400">
                <a:solidFill>
                  <a:schemeClr val="accent2"/>
                </a:solidFill>
              </a:endParaRPr>
            </a:p>
          </p:txBody>
        </p:sp>
      </p:grp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1619672" y="5108349"/>
            <a:ext cx="6984008" cy="12009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 dirty="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ES" sz="2400" dirty="0" smtClean="0"/>
              <a:t>The less total volume /capacity the less FVC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ES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64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5" y="1077006"/>
            <a:ext cx="297338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4162" y="4036480"/>
            <a:ext cx="2015877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5400" b="1" dirty="0" smtClean="0"/>
              <a:t>FEV1</a:t>
            </a:r>
            <a:endParaRPr lang="es-ES_tradnl" altLang="es-E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2" y="963964"/>
            <a:ext cx="3008313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5529" y="4948018"/>
            <a:ext cx="74168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i="1" dirty="0">
                <a:latin typeface="+mn-lt"/>
              </a:rPr>
              <a:t>Exhaled volume in the first second of a forced expiration after a maximal inspiration.</a:t>
            </a:r>
            <a:endParaRPr lang="es-ES_tradnl" altLang="es-ES" sz="24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5529" y="5877272"/>
            <a:ext cx="74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there is an obstruction, the FEV1 is diminished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45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20544" cy="27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39" y="1626093"/>
            <a:ext cx="2581223" cy="26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0723"/>
            <a:ext cx="2565873" cy="25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4042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Char char="•"/>
              <a:defRPr/>
            </a:pPr>
            <a:endParaRPr lang="es-ES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092950" y="5157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Char char="•"/>
              <a:defRPr/>
            </a:pPr>
            <a:endParaRPr lang="es-ES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s-ES" sz="3200" dirty="0"/>
              <a:t>Bronchial obstruction generates less volume in the first second 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4968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1565</Words>
  <Application>Microsoft Office PowerPoint</Application>
  <PresentationFormat>Apresentação no Ecrã (4:3)</PresentationFormat>
  <Paragraphs>333</Paragraphs>
  <Slides>58</Slides>
  <Notes>16</Notes>
  <HiddenSlides>2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58</vt:i4>
      </vt:variant>
    </vt:vector>
  </HeadingPairs>
  <TitlesOfParts>
    <vt:vector size="70" baseType="lpstr">
      <vt:lpstr>Tema do Office</vt:lpstr>
      <vt:lpstr>Custom Design</vt:lpstr>
      <vt:lpstr>1_Custom Design</vt:lpstr>
      <vt:lpstr>2_Custom Design</vt:lpstr>
      <vt:lpstr>3_Custom Design</vt:lpstr>
      <vt:lpstr>4_Custom Design</vt:lpstr>
      <vt:lpstr>Blank Presentation</vt:lpstr>
      <vt:lpstr>1_Tema do Office</vt:lpstr>
      <vt:lpstr>En blanco</vt:lpstr>
      <vt:lpstr>1_En blanco</vt:lpstr>
      <vt:lpstr>2_Tema do Office</vt:lpstr>
      <vt:lpstr>Imagen de mapa de bits</vt:lpstr>
      <vt:lpstr>  </vt:lpstr>
      <vt:lpstr>Objectives</vt:lpstr>
      <vt:lpstr>Forced spirometry</vt:lpstr>
      <vt:lpstr>To understand the concept </vt:lpstr>
      <vt:lpstr>Apresentação do PowerPoint</vt:lpstr>
      <vt:lpstr>Important measurements</vt:lpstr>
      <vt:lpstr>Apresentação do PowerPoint</vt:lpstr>
      <vt:lpstr>Apresentação do PowerPoint</vt:lpstr>
      <vt:lpstr>Bronchial obstruction generates less volume in the first second </vt:lpstr>
      <vt:lpstr>Apresentação do PowerPoint</vt:lpstr>
      <vt:lpstr>Factors that influence normal values</vt:lpstr>
      <vt:lpstr>When to perform a spirometry? </vt:lpstr>
      <vt:lpstr>When not to perform spirometry</vt:lpstr>
      <vt:lpstr>Effective Methods to Identify the Silent Population with COPD</vt:lpstr>
      <vt:lpstr>The most important matter: curves</vt:lpstr>
      <vt:lpstr>The most important matter: curves</vt:lpstr>
      <vt:lpstr>The most important matter: curves</vt:lpstr>
      <vt:lpstr>Flow/volume loop</vt:lpstr>
      <vt:lpstr>Apresentação do PowerPoint</vt:lpstr>
      <vt:lpstr>Apresentação do PowerPoint</vt:lpstr>
      <vt:lpstr>Is there an obstruction?</vt:lpstr>
      <vt:lpstr>Spirometry Interpretation</vt:lpstr>
      <vt:lpstr>Reasons for unacceptable /unreliable readings:</vt:lpstr>
      <vt:lpstr>Reasons for unacceptable /unreliable readings:</vt:lpstr>
      <vt:lpstr>Recognizing unacceptable /unreliable readings :</vt:lpstr>
      <vt:lpstr>Recognizing unacceptable /unreliable readings :</vt:lpstr>
      <vt:lpstr>Recognizing unacceptable /unreliable readings :</vt:lpstr>
      <vt:lpstr>Recognizing unacceptable /unreliable readings :</vt:lpstr>
      <vt:lpstr>Spirometric patterns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Spirometric patterns</vt:lpstr>
      <vt:lpstr>Any other assesment?</vt:lpstr>
      <vt:lpstr>Apresentação do PowerPoint</vt:lpstr>
      <vt:lpstr>Reversibility Test</vt:lpstr>
      <vt:lpstr>Apresentação do PowerPoint</vt:lpstr>
      <vt:lpstr>Apresentação do PowerPoint</vt:lpstr>
      <vt:lpstr>Bronchial provocation test</vt:lpstr>
      <vt:lpstr>Bronchial provocation test</vt:lpstr>
      <vt:lpstr>Contraindications to methacholine challenge testing</vt:lpstr>
      <vt:lpstr>Apresentação do PowerPoint</vt:lpstr>
      <vt:lpstr>Clinical case 1</vt:lpstr>
      <vt:lpstr>Clinical case 1 </vt:lpstr>
      <vt:lpstr>What about the bronchodilation test?</vt:lpstr>
      <vt:lpstr>Clinical case 2 </vt:lpstr>
      <vt:lpstr>Clinical case 2</vt:lpstr>
      <vt:lpstr>Clinical case 3 </vt:lpstr>
      <vt:lpstr>Clinical case 3 </vt:lpstr>
      <vt:lpstr>Clinical case 4</vt:lpstr>
      <vt:lpstr>Clinical case 4 </vt:lpstr>
      <vt:lpstr>Conclusion</vt:lpstr>
      <vt:lpstr>Apresentação do PowerPoint</vt:lpstr>
      <vt:lpstr>Apresentação do PowerPoint</vt:lpstr>
      <vt:lpstr>Apresentação do PowerPoint</vt:lpstr>
      <vt:lpstr>Now you are ready for that...               Go home and try!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 Sousa</dc:creator>
  <cp:lastModifiedBy>Jaime Sousa</cp:lastModifiedBy>
  <cp:revision>132</cp:revision>
  <dcterms:created xsi:type="dcterms:W3CDTF">2016-06-05T19:05:55Z</dcterms:created>
  <dcterms:modified xsi:type="dcterms:W3CDTF">2016-10-31T21:13:22Z</dcterms:modified>
</cp:coreProperties>
</file>